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7" r:id="rId5"/>
    <p:sldId id="258" r:id="rId6"/>
    <p:sldId id="259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13645-EC07-451E-966F-E26F3E31EF8A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A22B9-2115-49C0-BA6F-C3C078522D2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752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0118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B943A-403B-4C69-B993-BA0BC5D4AC54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77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342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266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672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74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71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84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418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756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24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06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943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B3FE1-1279-425C-B52B-F76F819A719F}" type="datetimeFigureOut">
              <a:rPr lang="sk-SK" smtClean="0"/>
              <a:pPr/>
              <a:t>22.03.2017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F6CBC-8AA9-4D7B-A655-4251FAD161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43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richard.broos@mzv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9"/>
          <a:stretch>
            <a:fillRect/>
          </a:stretch>
        </p:blipFill>
        <p:spPr bwMode="auto">
          <a:xfrm>
            <a:off x="36512" y="9921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4"/>
          <p:cNvSpPr txBox="1">
            <a:spLocks noChangeArrowheads="1"/>
          </p:cNvSpPr>
          <p:nvPr/>
        </p:nvSpPr>
        <p:spPr bwMode="auto">
          <a:xfrm>
            <a:off x="4572000" y="2420888"/>
            <a:ext cx="43211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3200" b="1" dirty="0" smtClean="0">
                <a:solidFill>
                  <a:srgbClr val="1E4E9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PROCES PRÍPRAVY BUDÚCEHO PROGRAMOVÉHO OBDOBIA PO ROKU 2020: ÚROVEŇ EÚ</a:t>
            </a:r>
            <a:endParaRPr lang="pt-BR" altLang="en-US" sz="3200" dirty="0" smtClean="0">
              <a:solidFill>
                <a:srgbClr val="1E4E9D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0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539750" y="6381750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Stále zastúpenie SR pri EÚ v Bruseli</a:t>
            </a:r>
            <a:endParaRPr lang="sk-SK" altLang="en-US" sz="1400" dirty="0"/>
          </a:p>
        </p:txBody>
      </p:sp>
      <p:sp>
        <p:nvSpPr>
          <p:cNvPr id="28" name="BlokTextu 27"/>
          <p:cNvSpPr txBox="1"/>
          <p:nvPr/>
        </p:nvSpPr>
        <p:spPr>
          <a:xfrm>
            <a:off x="444972" y="448436"/>
            <a:ext cx="801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cap="all" dirty="0" smtClean="0">
                <a:solidFill>
                  <a:schemeClr val="bg1"/>
                </a:solidFill>
              </a:rPr>
              <a:t>Porovnanie s prípravou 2014 – 2020: politický kontext EÚ</a:t>
            </a:r>
            <a:endParaRPr lang="en-IE" cap="all" dirty="0">
              <a:solidFill>
                <a:schemeClr val="bg1"/>
              </a:solidFill>
            </a:endParaRPr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sk-SK" sz="1900" dirty="0" smtClean="0"/>
              <a:t>Príprava 2014-2020 </a:t>
            </a:r>
          </a:p>
          <a:p>
            <a:pPr algn="ctr"/>
            <a:r>
              <a:rPr lang="sk-SK" sz="1900" dirty="0" smtClean="0"/>
              <a:t>(roky 2010-2014)</a:t>
            </a:r>
          </a:p>
          <a:p>
            <a:pPr algn="ctr"/>
            <a:endParaRPr lang="sk-SK" sz="1800" dirty="0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dirty="0" smtClean="0"/>
              <a:t>Ako </a:t>
            </a:r>
            <a:r>
              <a:rPr lang="sk-SK" sz="1800" dirty="0"/>
              <a:t>naštartovať rast v EÚ po </a:t>
            </a:r>
            <a:r>
              <a:rPr lang="sk-SK" sz="1800" dirty="0" smtClean="0"/>
              <a:t>hospodárskej a</a:t>
            </a:r>
            <a:r>
              <a:rPr lang="sk-SK" sz="1800" dirty="0"/>
              <a:t> finančnej </a:t>
            </a:r>
            <a:r>
              <a:rPr lang="sk-SK" sz="1800" dirty="0" smtClean="0"/>
              <a:t>kríze </a:t>
            </a:r>
            <a:r>
              <a:rPr lang="sk-SK" sz="1800" dirty="0"/>
              <a:t>→ </a:t>
            </a:r>
            <a:r>
              <a:rPr lang="sk-SK" sz="1800" dirty="0" smtClean="0"/>
              <a:t>stratégia </a:t>
            </a:r>
            <a:r>
              <a:rPr lang="sk-SK" sz="1800" dirty="0"/>
              <a:t>Európa </a:t>
            </a:r>
            <a:r>
              <a:rPr lang="sk-SK" sz="1800" dirty="0" smtClean="0"/>
              <a:t>2020</a:t>
            </a:r>
          </a:p>
          <a:p>
            <a:pPr marL="0" indent="0">
              <a:buNone/>
            </a:pPr>
            <a:endParaRPr lang="sk-SK" sz="1800" u="sng" dirty="0" smtClean="0"/>
          </a:p>
          <a:p>
            <a:pPr marL="0" indent="0">
              <a:buNone/>
            </a:pPr>
            <a:r>
              <a:rPr lang="sk-SK" sz="1800" u="sng" dirty="0" smtClean="0"/>
              <a:t>Prijaté </a:t>
            </a:r>
            <a:r>
              <a:rPr lang="sk-SK" sz="1800" u="sng" dirty="0"/>
              <a:t>opatrenia: </a:t>
            </a:r>
            <a:endParaRPr lang="sk-SK" sz="1800" dirty="0"/>
          </a:p>
          <a:p>
            <a:r>
              <a:rPr lang="sk-SK" sz="1800" dirty="0"/>
              <a:t>≤ výška VFR </a:t>
            </a:r>
          </a:p>
          <a:p>
            <a:r>
              <a:rPr lang="sk-SK" sz="1800" dirty="0"/>
              <a:t>EŠI fondy = hlavný investičný nástroj </a:t>
            </a:r>
            <a:r>
              <a:rPr lang="sk-SK" sz="1800" dirty="0" smtClean="0"/>
              <a:t>EÚ</a:t>
            </a:r>
            <a:endParaRPr lang="sk-SK" sz="1800" dirty="0"/>
          </a:p>
          <a:p>
            <a:r>
              <a:rPr lang="sk-SK" sz="1800" dirty="0"/>
              <a:t>Tematická koncentrácia</a:t>
            </a:r>
          </a:p>
          <a:p>
            <a:r>
              <a:rPr lang="sk-SK" sz="1800" dirty="0"/>
              <a:t>↑ výkonnosť EŠI fondov </a:t>
            </a:r>
            <a:endParaRPr lang="sk-SK" sz="1800" dirty="0" smtClean="0"/>
          </a:p>
          <a:p>
            <a:r>
              <a:rPr lang="sk-SK" sz="1800" dirty="0"/>
              <a:t>a</a:t>
            </a:r>
            <a:r>
              <a:rPr lang="sk-SK" sz="1800" dirty="0" smtClean="0"/>
              <a:t>tď.</a:t>
            </a:r>
            <a:endParaRPr lang="sk-SK" sz="1800" dirty="0"/>
          </a:p>
          <a:p>
            <a:endParaRPr lang="sk-SK" dirty="0"/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sk-SK" sz="1900" dirty="0" smtClean="0"/>
              <a:t>Príprava post-2020 </a:t>
            </a:r>
          </a:p>
          <a:p>
            <a:pPr algn="ctr"/>
            <a:r>
              <a:rPr lang="sk-SK" sz="1900" dirty="0" smtClean="0"/>
              <a:t>(roky 2017-?)</a:t>
            </a:r>
          </a:p>
          <a:p>
            <a:pPr algn="ctr"/>
            <a:endParaRPr lang="sk-SK" sz="1800" dirty="0"/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dirty="0" smtClean="0"/>
              <a:t>Aká má byť EÚ → ? </a:t>
            </a:r>
          </a:p>
          <a:p>
            <a:pPr marL="0" indent="0">
              <a:buNone/>
            </a:pPr>
            <a:endParaRPr lang="sk-SK" sz="1800" u="sng" dirty="0" smtClean="0"/>
          </a:p>
          <a:p>
            <a:pPr marL="0" indent="0">
              <a:buNone/>
            </a:pPr>
            <a:r>
              <a:rPr lang="sk-SK" sz="1800" u="sng" dirty="0" smtClean="0"/>
              <a:t>(</a:t>
            </a:r>
            <a:r>
              <a:rPr lang="sk-SK" sz="1800" u="sng" dirty="0"/>
              <a:t>Zatiaľ) nezodpovedané otázky:</a:t>
            </a:r>
            <a:endParaRPr lang="sk-SK" sz="1800" dirty="0"/>
          </a:p>
          <a:p>
            <a:r>
              <a:rPr lang="sk-SK" sz="1800" dirty="0"/>
              <a:t>Začiatok </a:t>
            </a:r>
            <a:r>
              <a:rPr lang="sk-SK" sz="1800" dirty="0" smtClean="0"/>
              <a:t>+</a:t>
            </a:r>
            <a:r>
              <a:rPr lang="sk-SK" sz="1800" dirty="0"/>
              <a:t> trvanie VFR?</a:t>
            </a:r>
          </a:p>
          <a:p>
            <a:r>
              <a:rPr lang="sk-SK" sz="1800" dirty="0" smtClean="0"/>
              <a:t>Aká má byť výška VFR + ako financovať EÚ (o koľko </a:t>
            </a:r>
            <a:r>
              <a:rPr lang="sk-SK" sz="1800" dirty="0"/>
              <a:t>↓ výšku </a:t>
            </a:r>
            <a:r>
              <a:rPr lang="sk-SK" sz="1800" dirty="0" smtClean="0"/>
              <a:t>VFR)? </a:t>
            </a:r>
            <a:endParaRPr lang="sk-SK" sz="1800" dirty="0"/>
          </a:p>
          <a:p>
            <a:r>
              <a:rPr lang="sk-SK" sz="1800" dirty="0" smtClean="0"/>
              <a:t>Čomu sa má EÚ venovať (t.j. akú má politika súdržnosti EPH)? </a:t>
            </a:r>
            <a:endParaRPr lang="sk-SK" sz="1800" dirty="0"/>
          </a:p>
          <a:p>
            <a:r>
              <a:rPr lang="sk-SK" sz="1800" dirty="0"/>
              <a:t>Ako ↑ flexibilitu rozpočtu EÚ?</a:t>
            </a:r>
          </a:p>
          <a:p>
            <a:r>
              <a:rPr lang="sk-SK" sz="1800" dirty="0"/>
              <a:t>Ako ďalej ↑ výkonnosť fondov EÚ</a:t>
            </a:r>
            <a:r>
              <a:rPr lang="sk-SK" sz="1800" dirty="0" smtClean="0"/>
              <a:t>?</a:t>
            </a:r>
          </a:p>
          <a:p>
            <a:r>
              <a:rPr lang="sk-SK" sz="1800" dirty="0"/>
              <a:t>a</a:t>
            </a:r>
            <a:r>
              <a:rPr lang="sk-SK" sz="1800" dirty="0" smtClean="0"/>
              <a:t>tď.</a:t>
            </a:r>
            <a:endParaRPr lang="sk-SK" sz="1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272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539750" y="6381750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Stále zastúpenie SR pri EÚ v Bruseli</a:t>
            </a:r>
            <a:endParaRPr lang="sk-SK" altLang="en-US" sz="1400" dirty="0"/>
          </a:p>
        </p:txBody>
      </p:sp>
      <p:sp>
        <p:nvSpPr>
          <p:cNvPr id="28" name="BlokTextu 27"/>
          <p:cNvSpPr txBox="1"/>
          <p:nvPr/>
        </p:nvSpPr>
        <p:spPr>
          <a:xfrm>
            <a:off x="444972" y="448436"/>
            <a:ext cx="5542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cap="all" dirty="0" smtClean="0">
                <a:solidFill>
                  <a:schemeClr val="bg1"/>
                </a:solidFill>
              </a:rPr>
              <a:t>Porovnanie s prípravou 2014 – 2020: časová os</a:t>
            </a:r>
            <a:endParaRPr lang="en-IE" cap="all" dirty="0">
              <a:solidFill>
                <a:schemeClr val="bg1"/>
              </a:solidFill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" t="6046" r="4119" b="9682"/>
          <a:stretch/>
        </p:blipFill>
        <p:spPr>
          <a:xfrm>
            <a:off x="507428" y="937632"/>
            <a:ext cx="8129143" cy="515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539750" y="6381750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Stále zastúpenie SR pri EÚ v Bruseli</a:t>
            </a:r>
            <a:endParaRPr lang="sk-SK" altLang="en-US" sz="1400" dirty="0"/>
          </a:p>
        </p:txBody>
      </p:sp>
      <p:sp>
        <p:nvSpPr>
          <p:cNvPr id="28" name="BlokTextu 27"/>
          <p:cNvSpPr txBox="1"/>
          <p:nvPr/>
        </p:nvSpPr>
        <p:spPr>
          <a:xfrm>
            <a:off x="444972" y="448436"/>
            <a:ext cx="844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cap="all" dirty="0" smtClean="0">
                <a:solidFill>
                  <a:schemeClr val="bg1"/>
                </a:solidFill>
              </a:rPr>
              <a:t>Aktuálny STAV Neformálnej diskusie na úrovni EÚ (Výber)</a:t>
            </a:r>
            <a:endParaRPr lang="en-IE" cap="all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400" dirty="0" smtClean="0"/>
              <a:t>Definovanie predbežných pozícií</a:t>
            </a:r>
          </a:p>
          <a:p>
            <a:pPr lvl="1"/>
            <a:r>
              <a:rPr lang="sk-SK" sz="1800" dirty="0" smtClean="0"/>
              <a:t>členské štáty (AT</a:t>
            </a:r>
            <a:r>
              <a:rPr lang="sk-SK" sz="1800" dirty="0"/>
              <a:t>, DE, PL ...) </a:t>
            </a:r>
          </a:p>
          <a:p>
            <a:pPr lvl="1"/>
            <a:r>
              <a:rPr lang="sk-SK" sz="1800" dirty="0"/>
              <a:t>r</a:t>
            </a:r>
            <a:r>
              <a:rPr lang="sk-SK" sz="1800" dirty="0" smtClean="0"/>
              <a:t>egióny EÚ (DE, PL, cezhraničné zoskupenia, CZ+SK ...)</a:t>
            </a:r>
          </a:p>
          <a:p>
            <a:pPr lvl="1"/>
            <a:r>
              <a:rPr lang="sk-SK" sz="1800" dirty="0" smtClean="0"/>
              <a:t>Spoločné pozície V4 (01/2016 a 03/2017) </a:t>
            </a:r>
          </a:p>
          <a:p>
            <a:pPr lvl="1"/>
            <a:r>
              <a:rPr lang="sk-SK" sz="1800" dirty="0" smtClean="0"/>
              <a:t>Výbor regiónov EÚ (05/2017)</a:t>
            </a:r>
          </a:p>
          <a:p>
            <a:pPr lvl="1"/>
            <a:r>
              <a:rPr lang="sk-SK" sz="1800" dirty="0" smtClean="0"/>
              <a:t>EP (07/2017)</a:t>
            </a:r>
          </a:p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r>
              <a:rPr lang="sk-SK" sz="2400" dirty="0" smtClean="0"/>
              <a:t>Návrhy</a:t>
            </a:r>
          </a:p>
          <a:p>
            <a:pPr lvl="1"/>
            <a:r>
              <a:rPr lang="sk-SK" sz="1800" dirty="0" smtClean="0"/>
              <a:t>pokračovanie v integrácii pravidiel pre fondy EÚ </a:t>
            </a:r>
            <a:endParaRPr lang="sk-SK" sz="1800" dirty="0"/>
          </a:p>
          <a:p>
            <a:pPr lvl="1"/>
            <a:r>
              <a:rPr lang="sk-SK" sz="1800" dirty="0"/>
              <a:t>koniec veľkých projektov </a:t>
            </a:r>
            <a:r>
              <a:rPr lang="sk-SK" sz="1800" dirty="0" smtClean="0"/>
              <a:t>(CEF) </a:t>
            </a:r>
          </a:p>
          <a:p>
            <a:pPr lvl="1"/>
            <a:r>
              <a:rPr lang="sk-SK" sz="1800" dirty="0" smtClean="0"/>
              <a:t>↓ </a:t>
            </a:r>
            <a:r>
              <a:rPr lang="sk-SK" sz="1800" dirty="0"/>
              <a:t>maximálnej miery spolufinancovania </a:t>
            </a:r>
            <a:r>
              <a:rPr lang="sk-SK" sz="1800" dirty="0" smtClean="0"/>
              <a:t>EÚ</a:t>
            </a:r>
          </a:p>
          <a:p>
            <a:pPr lvl="1"/>
            <a:r>
              <a:rPr lang="sk-SK" sz="1800" dirty="0"/>
              <a:t>v</a:t>
            </a:r>
            <a:r>
              <a:rPr lang="sk-SK" sz="1800" dirty="0" smtClean="0"/>
              <a:t>ýrazné </a:t>
            </a:r>
            <a:r>
              <a:rPr lang="sk-SK" sz="1800" dirty="0"/>
              <a:t>zjednodušenie </a:t>
            </a:r>
            <a:r>
              <a:rPr lang="sk-SK" sz="1800" dirty="0" smtClean="0"/>
              <a:t>finančnej implementácie a kontroly </a:t>
            </a:r>
          </a:p>
          <a:p>
            <a:pPr lvl="1"/>
            <a:r>
              <a:rPr lang="sk-SK" sz="1800" dirty="0"/>
              <a:t>diferenciácia pravidiel </a:t>
            </a:r>
            <a:r>
              <a:rPr lang="sk-SK" sz="1800" dirty="0" smtClean="0"/>
              <a:t>pre </a:t>
            </a:r>
            <a:r>
              <a:rPr lang="sk-SK" sz="1800" dirty="0"/>
              <a:t>niektoré </a:t>
            </a:r>
            <a:r>
              <a:rPr lang="sk-SK" sz="1800" dirty="0" smtClean="0"/>
              <a:t>programy</a:t>
            </a:r>
          </a:p>
          <a:p>
            <a:pPr lvl="1"/>
            <a:r>
              <a:rPr lang="sk-SK" sz="1800" dirty="0" smtClean="0"/>
              <a:t>možnosť pokračovania existujúcich programov v ďalšom období</a:t>
            </a:r>
          </a:p>
          <a:p>
            <a:pPr lvl="1"/>
            <a:r>
              <a:rPr lang="sk-SK" sz="1800" dirty="0"/>
              <a:t>p</a:t>
            </a:r>
            <a:r>
              <a:rPr lang="sk-SK" sz="1800" dirty="0" smtClean="0"/>
              <a:t>osilňovanie </a:t>
            </a:r>
            <a:r>
              <a:rPr lang="sk-SK" sz="1800" dirty="0" err="1" smtClean="0"/>
              <a:t>kondicionalít</a:t>
            </a:r>
            <a:r>
              <a:rPr lang="sk-SK" sz="1800" dirty="0" smtClean="0"/>
              <a:t> atď.</a:t>
            </a:r>
            <a:endParaRPr lang="sk-SK" sz="1800" dirty="0"/>
          </a:p>
          <a:p>
            <a:pPr lvl="1"/>
            <a:endParaRPr lang="sk-SK" sz="1800" dirty="0" smtClean="0"/>
          </a:p>
          <a:p>
            <a:pPr lvl="1"/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8167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539750" y="6381750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Stále zastúpenie SR pri EÚ v Bruseli</a:t>
            </a:r>
            <a:endParaRPr lang="sk-SK" altLang="en-US" sz="1400" dirty="0"/>
          </a:p>
        </p:txBody>
      </p:sp>
      <p:sp>
        <p:nvSpPr>
          <p:cNvPr id="28" name="BlokTextu 27"/>
          <p:cNvSpPr txBox="1"/>
          <p:nvPr/>
        </p:nvSpPr>
        <p:spPr>
          <a:xfrm>
            <a:off x="444972" y="448436"/>
            <a:ext cx="844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cap="all" dirty="0" smtClean="0">
                <a:solidFill>
                  <a:schemeClr val="bg1"/>
                </a:solidFill>
              </a:rPr>
              <a:t>NAMIESTO Záveru </a:t>
            </a:r>
            <a:endParaRPr lang="en-IE" cap="all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/>
              <a:t>P</a:t>
            </a:r>
            <a:r>
              <a:rPr lang="sk-SK" sz="2400" dirty="0" smtClean="0"/>
              <a:t>redpokladom presadzovania záujmov SR na úrovni EÚ je definovanie predbežnej pozície SR k budúcnosti politiky súdržnosti EÚ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1800" dirty="0" smtClean="0"/>
              <a:t>Čo pre SR a jej budúci rozvoj znamená politika súdržnosti EÚ? </a:t>
            </a:r>
          </a:p>
          <a:p>
            <a:pPr marL="457200" lvl="1" indent="0">
              <a:buNone/>
            </a:pPr>
            <a:endParaRPr lang="sk-SK" sz="1400" dirty="0" smtClean="0"/>
          </a:p>
          <a:p>
            <a:pPr marL="0" lvl="1" indent="0">
              <a:buNone/>
            </a:pPr>
            <a:r>
              <a:rPr lang="sk-SK" sz="2400" dirty="0" smtClean="0"/>
              <a:t>Ďalšie faktory úspechu:</a:t>
            </a:r>
          </a:p>
          <a:p>
            <a:pPr marL="742950" lvl="2" indent="-342900"/>
            <a:r>
              <a:rPr lang="sk-SK" sz="1800" dirty="0" smtClean="0"/>
              <a:t>Aktívne </a:t>
            </a:r>
            <a:r>
              <a:rPr lang="sk-SK" sz="1800" dirty="0"/>
              <a:t>prezentovať pozitívne skúsenosti a kľúčové projekty (byť dobrý </a:t>
            </a:r>
            <a:r>
              <a:rPr lang="sk-SK" sz="1800" dirty="0" smtClean="0"/>
              <a:t>príklad, inšpirácia)</a:t>
            </a:r>
          </a:p>
          <a:p>
            <a:pPr marL="742950" lvl="2" indent="-342900"/>
            <a:r>
              <a:rPr lang="sk-SK" sz="1800" dirty="0" smtClean="0"/>
              <a:t>Efektívna </a:t>
            </a:r>
            <a:r>
              <a:rPr lang="sk-SK" sz="1800" dirty="0"/>
              <a:t>implementácia predchádzajúcich období (mať dobrú reputáciu)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23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r="2586"/>
          <a:stretch>
            <a:fillRect/>
          </a:stretch>
        </p:blipFill>
        <p:spPr bwMode="auto">
          <a:xfrm>
            <a:off x="0" y="-15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3"/>
          <p:cNvSpPr txBox="1">
            <a:spLocks noChangeArrowheads="1"/>
          </p:cNvSpPr>
          <p:nvPr/>
        </p:nvSpPr>
        <p:spPr bwMode="auto">
          <a:xfrm>
            <a:off x="539750" y="6381750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k-SK" altLang="en-US" sz="1400" dirty="0" smtClean="0"/>
              <a:t>Stále zastúpenie SR pri EÚ v Bruseli</a:t>
            </a:r>
            <a:endParaRPr lang="sk-SK" altLang="en-US" sz="1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512168"/>
          </a:xfrm>
        </p:spPr>
        <p:txBody>
          <a:bodyPr>
            <a:noAutofit/>
          </a:bodyPr>
          <a:lstStyle/>
          <a:p>
            <a:r>
              <a:rPr lang="sk-SK" sz="3200" dirty="0" smtClean="0"/>
              <a:t>Ďakujem za pozornosť!</a:t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>Richard Brooš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1400" dirty="0" err="1" smtClean="0">
                <a:hlinkClick r:id="rId4"/>
              </a:rPr>
              <a:t>richard.broos@mzv.sk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2127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77D99B3021E4468DEE5740F2F14E85" ma:contentTypeVersion="0" ma:contentTypeDescription="Create a new document." ma:contentTypeScope="" ma:versionID="1605d5bfbf1997ad894e38c722f7e3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90A133-E4EC-462A-9B1E-77710D5D11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2699208-1CC5-4652-971F-E113D67BA241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40DA13-D363-4D4A-9CD6-0CB9189C16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256</Words>
  <Application>Microsoft Office PowerPoint</Application>
  <PresentationFormat>Prezentácia na obrazovke (4:3)</PresentationFormat>
  <Paragraphs>59</Paragraphs>
  <Slides>6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pozornosť!   Richard Brooš richard.broos@mzv.sk</vt:lpstr>
    </vt:vector>
  </TitlesOfParts>
  <Company>MZV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Broos</dc:creator>
  <cp:lastModifiedBy>Bruteničová</cp:lastModifiedBy>
  <cp:revision>14</cp:revision>
  <dcterms:created xsi:type="dcterms:W3CDTF">2016-05-31T08:10:11Z</dcterms:created>
  <dcterms:modified xsi:type="dcterms:W3CDTF">2017-03-22T13:18:39Z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0x0101009F77D99B3021E4468DEE5740F2F14E85</vt:lpwstr>
  </property>
</Properties>
</file>