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7FF2D-652B-4560-AC8A-074A94D233F2}" type="datetimeFigureOut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05A5B-CED6-4F59-A213-E093ED91A8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488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3E84E-933D-408D-8313-E6EC5CDC40D9}" type="datetimeFigureOut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0F8E-8050-4D13-BBDB-A2EE6FB376A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54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0F8E-8050-4D13-BBDB-A2EE6FB376A8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779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4D0E-9C25-4EC5-B9F3-409C8A45F1A3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4828-1B9E-4396-BA3A-ACC6BF6D56C9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87FB-B33A-4171-9C3F-D97DB7A2A8EE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7414-45B2-4F56-AAA5-5D02047613E4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87BC-3106-49CC-A425-7EC291E7EA78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27B8-D29D-4605-B249-5C03882F6708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24FA-00CB-4CF6-B712-CCFA268070C1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A611-A9DB-4812-946F-B232765615DC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29FA-0C2A-4094-B79B-8BBCF7143F96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5397-FA71-4866-B600-3D04DD3C7012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9BE3-F170-4AD1-9CA7-89B187765416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6F502B-84B1-49F9-82A4-1880693164B2}" type="datetime1">
              <a:rPr lang="sk-SK" smtClean="0"/>
              <a:pPr/>
              <a:t>23. 3. 2017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cepremier.gov.sk/" TargetMode="External"/><Relationship Id="rId2" Type="http://schemas.openxmlformats.org/officeDocument/2006/relationships/hyperlink" Target="mailto:partnerstvo2020+@vicepremier.gov.s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1600200"/>
            <a:ext cx="8136904" cy="1780108"/>
          </a:xfrm>
        </p:spPr>
        <p:txBody>
          <a:bodyPr>
            <a:normAutofit fontScale="90000"/>
          </a:bodyPr>
          <a:lstStyle/>
          <a:p>
            <a:r>
              <a:rPr lang="sk-SK" i="1" dirty="0"/>
              <a:t>Príprava politiky súdržnosti </a:t>
            </a: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smtClean="0"/>
              <a:t>na </a:t>
            </a:r>
            <a:r>
              <a:rPr lang="sk-SK" i="1" dirty="0"/>
              <a:t>programové obdobie po roku 2020 v podmienkach SR </a:t>
            </a:r>
            <a:endParaRPr lang="sk-SK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79577"/>
            <a:ext cx="1648015" cy="53148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264" y="6219768"/>
            <a:ext cx="652272" cy="451104"/>
          </a:xfrm>
          <a:prstGeom prst="rect">
            <a:avLst/>
          </a:prstGeom>
        </p:spPr>
      </p:pic>
      <p:sp>
        <p:nvSpPr>
          <p:cNvPr id="13" name="Zástupný symbol päty 1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8304898" cy="380517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3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Proces prípravy</a:t>
            </a:r>
            <a:br>
              <a:rPr lang="sk-SK" dirty="0" smtClean="0"/>
            </a:br>
            <a:r>
              <a:rPr lang="sk-SK" dirty="0" smtClean="0"/>
              <a:t>budúceho programového obdobia</a:t>
            </a:r>
            <a:endParaRPr lang="sk-SK" dirty="0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sz="half" idx="4294967295"/>
          </p:nvPr>
        </p:nvSpPr>
        <p:spPr>
          <a:xfrm>
            <a:off x="0" y="3429000"/>
            <a:ext cx="4681538" cy="2697163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príprava argumentačnej základne/</a:t>
            </a:r>
          </a:p>
          <a:p>
            <a:pPr marL="0" indent="0">
              <a:buNone/>
            </a:pP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východiskovej pozície SK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4294967295"/>
          </p:nvPr>
        </p:nvSpPr>
        <p:spPr>
          <a:xfrm>
            <a:off x="5321300" y="3429000"/>
            <a:ext cx="3822700" cy="2697163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presadzovanie SK pozície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                                                           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negociácie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219768"/>
            <a:ext cx="652272" cy="451104"/>
          </a:xfrm>
          <a:prstGeom prst="rect">
            <a:avLst/>
          </a:prstGeom>
        </p:spPr>
      </p:pic>
      <p:grpSp>
        <p:nvGrpSpPr>
          <p:cNvPr id="9" name="Group 3"/>
          <p:cNvGrpSpPr/>
          <p:nvPr/>
        </p:nvGrpSpPr>
        <p:grpSpPr>
          <a:xfrm>
            <a:off x="827584" y="4059919"/>
            <a:ext cx="7493032" cy="664210"/>
            <a:chOff x="0" y="0"/>
            <a:chExt cx="6033053" cy="12144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entagon 4"/>
            <p:cNvSpPr/>
            <p:nvPr/>
          </p:nvSpPr>
          <p:spPr>
            <a:xfrm>
              <a:off x="0" y="0"/>
              <a:ext cx="1911625" cy="1214438"/>
            </a:xfrm>
            <a:prstGeom prst="homePlate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 </a:t>
              </a:r>
              <a:endParaRPr kumimoji="0" lang="sk-S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Chevron 5"/>
            <p:cNvSpPr/>
            <p:nvPr/>
          </p:nvSpPr>
          <p:spPr>
            <a:xfrm>
              <a:off x="1431235" y="0"/>
              <a:ext cx="1842052" cy="1214438"/>
            </a:xfrm>
            <a:prstGeom prst="chevron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  2018</a:t>
              </a:r>
              <a:endParaRPr kumimoji="0" lang="sk-S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Chevron 6"/>
            <p:cNvSpPr/>
            <p:nvPr/>
          </p:nvSpPr>
          <p:spPr>
            <a:xfrm>
              <a:off x="2829339" y="0"/>
              <a:ext cx="1842052" cy="1214438"/>
            </a:xfrm>
            <a:prstGeom prst="chevron">
              <a:avLst/>
            </a:prstGeom>
            <a:solidFill>
              <a:srgbClr val="0070C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 2019</a:t>
              </a:r>
              <a:endParaRPr kumimoji="0" lang="sk-S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Chevron 7"/>
            <p:cNvSpPr/>
            <p:nvPr/>
          </p:nvSpPr>
          <p:spPr>
            <a:xfrm>
              <a:off x="4191001" y="0"/>
              <a:ext cx="1842052" cy="1214438"/>
            </a:xfrm>
            <a:prstGeom prst="chevron">
              <a:avLst/>
            </a:prstGeom>
            <a:solidFill>
              <a:srgbClr val="0070C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   2020</a:t>
              </a:r>
              <a:endParaRPr kumimoji="0" lang="sk-S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" name="BlokTextu 5"/>
          <p:cNvSpPr txBox="1"/>
          <p:nvPr/>
        </p:nvSpPr>
        <p:spPr>
          <a:xfrm>
            <a:off x="1547663" y="420735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     2017</a:t>
            </a:r>
            <a:endParaRPr lang="sk-SK" dirty="0"/>
          </a:p>
        </p:txBody>
      </p:sp>
      <p:sp>
        <p:nvSpPr>
          <p:cNvPr id="17" name="TextBox 21"/>
          <p:cNvSpPr txBox="1"/>
          <p:nvPr/>
        </p:nvSpPr>
        <p:spPr>
          <a:xfrm>
            <a:off x="1105709" y="3073897"/>
            <a:ext cx="2228022" cy="800219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Neformálne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   diskusie</a:t>
            </a:r>
            <a:endParaRPr kumimoji="0" lang="en-PH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5415919" y="3100552"/>
            <a:ext cx="2228022" cy="800219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  Formálne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  diskusie</a:t>
            </a:r>
            <a:endParaRPr kumimoji="0" lang="en-PH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Výbuch 1 20"/>
          <p:cNvSpPr/>
          <p:nvPr/>
        </p:nvSpPr>
        <p:spPr>
          <a:xfrm>
            <a:off x="4139952" y="3936479"/>
            <a:ext cx="753044" cy="78765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BlokTextu 21"/>
          <p:cNvSpPr txBox="1"/>
          <p:nvPr/>
        </p:nvSpPr>
        <p:spPr>
          <a:xfrm>
            <a:off x="2740973" y="2358307"/>
            <a:ext cx="355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Zverejnenie 1. návrhov novej legislatívy</a:t>
            </a:r>
          </a:p>
          <a:p>
            <a:r>
              <a:rPr lang="sk-SK" sz="1600" dirty="0" smtClean="0"/>
              <a:t> pre oblasť politiky súdržnosti</a:t>
            </a:r>
            <a:endParaRPr lang="sk-SK" sz="1600" dirty="0"/>
          </a:p>
        </p:txBody>
      </p:sp>
      <p:cxnSp>
        <p:nvCxnSpPr>
          <p:cNvPr id="24" name="Rovná spojovacia šípka 23"/>
          <p:cNvCxnSpPr>
            <a:endCxn id="22" idx="2"/>
          </p:cNvCxnSpPr>
          <p:nvPr/>
        </p:nvCxnSpPr>
        <p:spPr>
          <a:xfrm flipV="1">
            <a:off x="4516474" y="2943082"/>
            <a:ext cx="0" cy="1116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8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561259"/>
          </a:xfrm>
        </p:spPr>
        <p:txBody>
          <a:bodyPr/>
          <a:lstStyle/>
          <a:p>
            <a:pPr marL="0" indent="0">
              <a:buNone/>
            </a:pPr>
            <a:r>
              <a:rPr lang="sk-SK" i="1" dirty="0" smtClean="0"/>
              <a:t>! Paralela s prípravou súčasného a predchádzajúceho programového obdobia: 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Formovanie východiskovej základne – zhromažďovanie informácií, účasť v diskusiách, široká spolupráca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Príprava pozícií, stanovísk, podporných dokumentov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Silná aktivita v procese negociácií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Vypracovanie hlavného strategického dokumentu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? Post 2020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8194786" cy="365125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44" y="6249061"/>
            <a:ext cx="652272" cy="451104"/>
          </a:xfrm>
          <a:prstGeom prst="rect">
            <a:avLst/>
          </a:prstGeom>
        </p:spPr>
      </p:pic>
      <p:pic>
        <p:nvPicPr>
          <p:cNvPr id="7" name="Obrázok 6" descr="C:\Users\brutenicova\AppData\Local\Microsoft\Windows\Temporary Internet Files\Content.Outlook\103Z7X1O\hands-460872_192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1139825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7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81724" y="2614522"/>
            <a:ext cx="8496943" cy="3561259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 smtClean="0"/>
              <a:t>Gestor prípravy budúceho programového obdobia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8122778" cy="365125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42233"/>
            <a:ext cx="652272" cy="451104"/>
          </a:xfrm>
          <a:prstGeom prst="rect">
            <a:avLst/>
          </a:prstGeom>
        </p:spPr>
      </p:pic>
      <p:pic>
        <p:nvPicPr>
          <p:cNvPr id="1026" name="Obrázok 1" descr="UPVSR (002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796" y="692696"/>
            <a:ext cx="2479047" cy="77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Vývojový diagram: alternatívny proces 14"/>
          <p:cNvSpPr>
            <a:spLocks noChangeArrowheads="1"/>
          </p:cNvSpPr>
          <p:nvPr/>
        </p:nvSpPr>
        <p:spPr bwMode="auto">
          <a:xfrm>
            <a:off x="179512" y="4005064"/>
            <a:ext cx="2448271" cy="1843048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1400" b="1" u="sng" dirty="0">
                <a:effectLst/>
                <a:latin typeface="Arial"/>
                <a:ea typeface="Calibri"/>
                <a:cs typeface="Times New Roman"/>
              </a:rPr>
              <a:t>Európske inštitúcie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b="1" dirty="0">
                <a:effectLst/>
                <a:latin typeface="Arial"/>
                <a:ea typeface="Calibri"/>
                <a:cs typeface="Times New Roman"/>
              </a:rPr>
              <a:t>EK </a:t>
            </a: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– prioritná spolupráca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EP 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Výbor regiónov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EHS výbor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EIB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Vývojový diagram: alternatívny proces 15"/>
          <p:cNvSpPr>
            <a:spLocks noChangeArrowheads="1"/>
          </p:cNvSpPr>
          <p:nvPr/>
        </p:nvSpPr>
        <p:spPr bwMode="auto">
          <a:xfrm>
            <a:off x="2771800" y="3327832"/>
            <a:ext cx="2993561" cy="252028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k-SK" sz="1400" b="1" u="sng" dirty="0">
                <a:effectLst/>
                <a:latin typeface="Arial"/>
                <a:ea typeface="Calibri"/>
                <a:cs typeface="Times New Roman"/>
              </a:rPr>
              <a:t>Medzinárodní partneri/organizácie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b="1" dirty="0">
                <a:effectLst/>
                <a:latin typeface="Arial"/>
                <a:ea typeface="Calibri"/>
                <a:cs typeface="Times New Roman"/>
              </a:rPr>
              <a:t>V4</a:t>
            </a: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 – úzka spolupráca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Komunikačná platforma (28 ČŠ + EK)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Bilaterálna spolupráca (CZ, AT, NL,...)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OECD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Zahraniční odborní experti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Vývojový diagram: alternatívny proces 16"/>
          <p:cNvSpPr>
            <a:spLocks noChangeArrowheads="1"/>
          </p:cNvSpPr>
          <p:nvPr/>
        </p:nvSpPr>
        <p:spPr bwMode="auto">
          <a:xfrm>
            <a:off x="5940152" y="3093310"/>
            <a:ext cx="3024336" cy="2952328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k-SK" sz="1400" b="1" u="sng" dirty="0">
                <a:effectLst/>
                <a:latin typeface="Arial"/>
                <a:ea typeface="Calibri"/>
                <a:cs typeface="Times New Roman"/>
              </a:rPr>
              <a:t>Slovenskí partneri/organizácie/inštitúcie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 smtClean="0">
                <a:latin typeface="Arial"/>
                <a:ea typeface="Calibri"/>
                <a:cs typeface="Times New Roman"/>
              </a:rPr>
              <a:t>? </a:t>
            </a:r>
            <a:r>
              <a:rPr lang="sk-SK" sz="1400" dirty="0" smtClean="0">
                <a:effectLst/>
                <a:latin typeface="Arial"/>
                <a:ea typeface="Calibri"/>
                <a:cs typeface="Times New Roman"/>
              </a:rPr>
              <a:t>Rada </a:t>
            </a: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vlády SR pre PS po roku 2020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PS Partnerstvo pre PS 2020+</a:t>
            </a:r>
            <a:endParaRPr lang="sk-SK" sz="14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RKS 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Stále zastúpenie SR pri EÚ 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Odborní experti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Ad hoc – tematické pracovné skupiny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dirty="0">
                <a:effectLst/>
                <a:latin typeface="Arial"/>
                <a:ea typeface="Calibri"/>
                <a:cs typeface="Times New Roman"/>
              </a:rPr>
              <a:t>Verejnosť</a:t>
            </a:r>
            <a:endParaRPr lang="sk-S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700" u="none" strike="noStrike" dirty="0">
                <a:effectLst/>
                <a:latin typeface="Arial"/>
                <a:ea typeface="Calibri"/>
                <a:cs typeface="Times New Roman"/>
              </a:rPr>
              <a:t> </a:t>
            </a:r>
            <a:endParaRPr lang="sk-SK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23493" y="2152857"/>
            <a:ext cx="4408579" cy="92333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SPOLUPRÁCA </a:t>
            </a:r>
            <a:endParaRPr lang="sk-S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1" name="Rovná spojovacia šípka 20"/>
          <p:cNvCxnSpPr/>
          <p:nvPr/>
        </p:nvCxnSpPr>
        <p:spPr>
          <a:xfrm flipH="1">
            <a:off x="1187624" y="3093310"/>
            <a:ext cx="288032" cy="911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3923928" y="3093310"/>
            <a:ext cx="72008" cy="234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/>
          <p:nvPr/>
        </p:nvCxnSpPr>
        <p:spPr>
          <a:xfrm>
            <a:off x="4832072" y="2564904"/>
            <a:ext cx="2548240" cy="511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2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420888"/>
            <a:ext cx="8640960" cy="3798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u="sng" dirty="0" smtClean="0"/>
              <a:t>marec</a:t>
            </a:r>
            <a:r>
              <a:rPr lang="sk-SK" dirty="0" smtClean="0"/>
              <a:t>: správy EK (ex </a:t>
            </a:r>
            <a:r>
              <a:rPr lang="sk-SK" dirty="0" err="1" smtClean="0"/>
              <a:t>ante</a:t>
            </a:r>
            <a:r>
              <a:rPr lang="sk-SK" dirty="0" smtClean="0"/>
              <a:t> </a:t>
            </a:r>
            <a:r>
              <a:rPr lang="sk-SK" dirty="0" err="1" smtClean="0"/>
              <a:t>kondicionality</a:t>
            </a:r>
            <a:r>
              <a:rPr lang="sk-SK" dirty="0" smtClean="0"/>
              <a:t>, zaostalé regióny)</a:t>
            </a:r>
          </a:p>
          <a:p>
            <a:pPr marL="0" indent="0">
              <a:buNone/>
            </a:pPr>
            <a:r>
              <a:rPr lang="sk-SK" u="sng" dirty="0"/>
              <a:t>a</a:t>
            </a:r>
            <a:r>
              <a:rPr lang="sk-SK" u="sng" dirty="0" smtClean="0"/>
              <a:t>príl</a:t>
            </a:r>
            <a:r>
              <a:rPr lang="sk-SK" dirty="0" smtClean="0"/>
              <a:t>: kohézny GAC (MT PRES)</a:t>
            </a:r>
          </a:p>
          <a:p>
            <a:pPr marL="0" indent="0">
              <a:buNone/>
            </a:pPr>
            <a:r>
              <a:rPr lang="sk-SK" u="sng" dirty="0"/>
              <a:t>m</a:t>
            </a:r>
            <a:r>
              <a:rPr lang="sk-SK" u="sng" dirty="0" smtClean="0"/>
              <a:t>áj</a:t>
            </a:r>
            <a:r>
              <a:rPr lang="sk-SK" dirty="0" smtClean="0"/>
              <a:t>: odborný seminár k post 2020 (Bratislava)</a:t>
            </a:r>
          </a:p>
          <a:p>
            <a:pPr marL="0" indent="0">
              <a:buNone/>
            </a:pPr>
            <a:r>
              <a:rPr lang="sk-SK" u="sng" dirty="0"/>
              <a:t>j</a:t>
            </a:r>
            <a:r>
              <a:rPr lang="sk-SK" u="sng" dirty="0" smtClean="0"/>
              <a:t>ún</a:t>
            </a:r>
            <a:r>
              <a:rPr lang="sk-SK" dirty="0" smtClean="0"/>
              <a:t>: neformálne ministerské stretnutie (MT PRES)</a:t>
            </a:r>
          </a:p>
          <a:p>
            <a:pPr marL="0" indent="0">
              <a:buNone/>
            </a:pPr>
            <a:r>
              <a:rPr lang="sk-SK" dirty="0" smtClean="0"/>
              <a:t>          stretnutie ministrov V4+</a:t>
            </a:r>
          </a:p>
          <a:p>
            <a:pPr marL="0" indent="0">
              <a:buNone/>
            </a:pPr>
            <a:r>
              <a:rPr lang="sk-SK" dirty="0"/>
              <a:t>  </a:t>
            </a:r>
            <a:r>
              <a:rPr lang="sk-SK" dirty="0" smtClean="0"/>
              <a:t>        </a:t>
            </a:r>
            <a:r>
              <a:rPr lang="sk-SK" b="1" dirty="0" smtClean="0"/>
              <a:t>Kohézne fórum (26. – 27. jún)</a:t>
            </a:r>
          </a:p>
          <a:p>
            <a:pPr marL="0" indent="0">
              <a:buNone/>
            </a:pPr>
            <a:r>
              <a:rPr lang="sk-SK" u="sng" dirty="0"/>
              <a:t>s</a:t>
            </a:r>
            <a:r>
              <a:rPr lang="sk-SK" u="sng" dirty="0" smtClean="0"/>
              <a:t>eptember/október</a:t>
            </a:r>
            <a:r>
              <a:rPr lang="sk-SK" dirty="0" smtClean="0"/>
              <a:t>: </a:t>
            </a:r>
            <a:r>
              <a:rPr lang="sk-SK" b="1" dirty="0" smtClean="0"/>
              <a:t>7. kohézna správa</a:t>
            </a:r>
          </a:p>
          <a:p>
            <a:pPr marL="0" indent="0">
              <a:buNone/>
            </a:pPr>
            <a:r>
              <a:rPr lang="sk-SK" u="sng" dirty="0"/>
              <a:t>s</a:t>
            </a:r>
            <a:r>
              <a:rPr lang="sk-SK" u="sng" dirty="0" smtClean="0"/>
              <a:t>eptember- december</a:t>
            </a:r>
            <a:r>
              <a:rPr lang="sk-SK" dirty="0" smtClean="0"/>
              <a:t>: regionálne </a:t>
            </a:r>
            <a:r>
              <a:rPr lang="sk-SK" dirty="0" err="1" smtClean="0"/>
              <a:t>workshopy</a:t>
            </a:r>
            <a:endParaRPr lang="sk-SK" dirty="0" smtClean="0"/>
          </a:p>
          <a:p>
            <a:pPr marL="0" indent="0">
              <a:buNone/>
            </a:pPr>
            <a:r>
              <a:rPr lang="sk-SK" u="sng" dirty="0" smtClean="0"/>
              <a:t>október:</a:t>
            </a:r>
            <a:r>
              <a:rPr lang="sk-SK" dirty="0" smtClean="0"/>
              <a:t> 1. návrh východiskovej pozície SK k post 2020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R. 2017 –  očakávané udalosti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8122778" cy="365125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19768"/>
            <a:ext cx="652272" cy="45110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4" y="6331977"/>
            <a:ext cx="1648015" cy="53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R. 2017 – aktivity</a:t>
            </a:r>
            <a:br>
              <a:rPr lang="sk-SK" dirty="0" smtClean="0"/>
            </a:br>
            <a:r>
              <a:rPr lang="sk-SK" dirty="0" smtClean="0"/>
              <a:t> PS Partnerstvo 2020+</a:t>
            </a:r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aoblený obdĺžnik 4"/>
          <p:cNvSpPr/>
          <p:nvPr/>
        </p:nvSpPr>
        <p:spPr>
          <a:xfrm>
            <a:off x="251520" y="3212976"/>
            <a:ext cx="2448272" cy="1985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Riadne zasadnutia</a:t>
            </a:r>
          </a:p>
          <a:p>
            <a:pPr algn="ctr"/>
            <a:endParaRPr lang="sk-SK" dirty="0" smtClean="0"/>
          </a:p>
          <a:p>
            <a:pPr algn="ctr"/>
            <a:r>
              <a:rPr lang="sk-SK" dirty="0" smtClean="0"/>
              <a:t>3x</a:t>
            </a:r>
          </a:p>
          <a:p>
            <a:pPr algn="ctr"/>
            <a:endParaRPr lang="sk-SK" sz="1400" dirty="0" smtClean="0"/>
          </a:p>
          <a:p>
            <a:pPr algn="ctr"/>
            <a:r>
              <a:rPr lang="sk-SK" sz="1400" dirty="0" smtClean="0"/>
              <a:t>(marec, september, december)</a:t>
            </a:r>
          </a:p>
          <a:p>
            <a:pPr algn="ctr"/>
            <a:endParaRPr lang="sk-SK" dirty="0"/>
          </a:p>
        </p:txBody>
      </p:sp>
      <p:sp>
        <p:nvSpPr>
          <p:cNvPr id="6" name="Zaoblený obdĺžnik 5"/>
          <p:cNvSpPr/>
          <p:nvPr/>
        </p:nvSpPr>
        <p:spPr>
          <a:xfrm>
            <a:off x="2987824" y="3078085"/>
            <a:ext cx="3600400" cy="2121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k-SK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 – komunikácia</a:t>
            </a:r>
          </a:p>
          <a:p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(Email, Web, Interaktívna komunikačná platforma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dotazník, pripomienkovanie materiálov, výmena </a:t>
            </a:r>
            <a:r>
              <a:rPr lang="sk-SK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endParaRPr lang="sk-SK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6804248" y="2997384"/>
            <a:ext cx="1944216" cy="2282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Podujatia</a:t>
            </a:r>
          </a:p>
          <a:p>
            <a:pPr algn="ctr"/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Odborný seminár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Regionálne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66234"/>
            <a:ext cx="1648015" cy="53148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19768"/>
            <a:ext cx="652272" cy="4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Calibri" panose="020F0502020204030204" pitchFamily="34" charset="0"/>
              </a:rPr>
              <a:t>Jarmila Bruteničová</a:t>
            </a:r>
          </a:p>
          <a:p>
            <a:pPr marL="0" indent="0" algn="ctr">
              <a:buNone/>
            </a:pPr>
            <a:r>
              <a:rPr lang="sk-SK" sz="1800" dirty="0" smtClean="0">
                <a:latin typeface="Calibri" panose="020F0502020204030204" pitchFamily="34" charset="0"/>
              </a:rPr>
              <a:t>odbor politiky súdržnosti</a:t>
            </a:r>
          </a:p>
          <a:p>
            <a:pPr marL="0" indent="0" algn="ctr">
              <a:buNone/>
            </a:pPr>
            <a:endParaRPr lang="sk-SK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1800" b="1" dirty="0" smtClean="0">
                <a:latin typeface="Calibri" panose="020F0502020204030204" pitchFamily="34" charset="0"/>
              </a:rPr>
              <a:t>Úrad podpredsedu vlády SR pre investície a informatizáciu </a:t>
            </a:r>
          </a:p>
          <a:p>
            <a:pPr marL="0" indent="0" algn="ctr">
              <a:buNone/>
            </a:pPr>
            <a:endParaRPr lang="sk-SK" sz="20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000" b="1" dirty="0">
                <a:latin typeface="Calibri" panose="020F0502020204030204" pitchFamily="34" charset="0"/>
                <a:hlinkClick r:id="rId2"/>
              </a:rPr>
              <a:t>p</a:t>
            </a:r>
            <a:r>
              <a:rPr lang="sk-SK" sz="2000" b="1" dirty="0" smtClean="0">
                <a:latin typeface="Calibri" panose="020F0502020204030204" pitchFamily="34" charset="0"/>
                <a:hlinkClick r:id="rId2"/>
              </a:rPr>
              <a:t>artnerstvo2020+@vicepremier.gov.sk</a:t>
            </a:r>
            <a:endParaRPr lang="sk-SK" sz="2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000" u="sng" dirty="0" err="1">
                <a:hlinkClick r:id="rId3"/>
              </a:rPr>
              <a:t>www.vicepremier.gov.sk</a:t>
            </a:r>
            <a:endParaRPr lang="sk-SK" sz="2000" dirty="0"/>
          </a:p>
          <a:p>
            <a:pPr marL="0" indent="0" algn="ctr">
              <a:buNone/>
            </a:pPr>
            <a:endParaRPr lang="sk-SK" sz="2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sk-SK" sz="20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Calibri" panose="020F0502020204030204" pitchFamily="34" charset="0"/>
              </a:rPr>
              <a:t>Ďakujem za pozornosť</a:t>
            </a:r>
            <a:endParaRPr lang="sk-SK" sz="3600" b="1" dirty="0">
              <a:latin typeface="Calibri" panose="020F0502020204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Vlastná 18">
      <a:dk1>
        <a:sysClr val="windowText" lastClr="000000"/>
      </a:dk1>
      <a:lt1>
        <a:sysClr val="window" lastClr="FFFFFF"/>
      </a:lt1>
      <a:dk2>
        <a:srgbClr val="1D487E"/>
      </a:dk2>
      <a:lt2>
        <a:srgbClr val="E87C7C"/>
      </a:lt2>
      <a:accent1>
        <a:srgbClr val="0070C0"/>
      </a:accent1>
      <a:accent2>
        <a:srgbClr val="0070C0"/>
      </a:accent2>
      <a:accent3>
        <a:srgbClr val="5BD078"/>
      </a:accent3>
      <a:accent4>
        <a:srgbClr val="A5D028"/>
      </a:accent4>
      <a:accent5>
        <a:srgbClr val="F5C040"/>
      </a:accent5>
      <a:accent6>
        <a:srgbClr val="F1B0B0"/>
      </a:accent6>
      <a:hlink>
        <a:srgbClr val="E87C7C"/>
      </a:hlink>
      <a:folHlink>
        <a:srgbClr val="F1B0B0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335</TotalTime>
  <Words>307</Words>
  <Application>Microsoft Office PowerPoint</Application>
  <PresentationFormat>Prezentácia na obrazovke (4:3)</PresentationFormat>
  <Paragraphs>91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Tvar vlnenia</vt:lpstr>
      <vt:lpstr>Príprava politiky súdržnosti  na programové obdobie po roku 2020 v podmienkach SR </vt:lpstr>
      <vt:lpstr>Proces prípravy budúceho programového obdobia</vt:lpstr>
      <vt:lpstr>? Post 2020</vt:lpstr>
      <vt:lpstr>Gestor prípravy budúceho programového obdobia</vt:lpstr>
      <vt:lpstr>R. 2017 –  očakávané udalosti</vt:lpstr>
      <vt:lpstr>R. 2017 – aktivity  PS Partnerstvo 2020+</vt:lpstr>
      <vt:lpstr>Ďakujem za pozornosť</vt:lpstr>
    </vt:vector>
  </TitlesOfParts>
  <Company>MVRR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Autor</dc:creator>
  <cp:lastModifiedBy>Hotel Borik</cp:lastModifiedBy>
  <cp:revision>32</cp:revision>
  <cp:lastPrinted>2017-03-21T09:51:10Z</cp:lastPrinted>
  <dcterms:created xsi:type="dcterms:W3CDTF">2017-03-21T09:12:35Z</dcterms:created>
  <dcterms:modified xsi:type="dcterms:W3CDTF">2017-03-23T08:12:46Z</dcterms:modified>
</cp:coreProperties>
</file>