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4"/>
  </p:notesMasterIdLst>
  <p:sldIdLst>
    <p:sldId id="256" r:id="rId3"/>
    <p:sldId id="291" r:id="rId4"/>
    <p:sldId id="292" r:id="rId5"/>
    <p:sldId id="299" r:id="rId6"/>
    <p:sldId id="293" r:id="rId7"/>
    <p:sldId id="294" r:id="rId8"/>
    <p:sldId id="295" r:id="rId9"/>
    <p:sldId id="296" r:id="rId10"/>
    <p:sldId id="297" r:id="rId11"/>
    <p:sldId id="298" r:id="rId12"/>
    <p:sldId id="275" r:id="rId1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73140" autoAdjust="0"/>
  </p:normalViewPr>
  <p:slideViewPr>
    <p:cSldViewPr>
      <p:cViewPr varScale="1">
        <p:scale>
          <a:sx n="57" d="100"/>
          <a:sy n="57" d="100"/>
        </p:scale>
        <p:origin x="15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D293A14-69D3-4DC5-A053-380C31BE3C6B}" type="datetimeFigureOut">
              <a:rPr lang="sk-SK"/>
              <a:pPr>
                <a:defRPr/>
              </a:pPr>
              <a:t>29. 3. 2017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Upraviť štýly predlohy textu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EBE6D6-0936-430A-95CF-BA579A5B6F0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4687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43011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ADF1F0-8580-4748-A875-87E5E9B6A8A0}" type="slidenum">
              <a:rPr lang="sk-S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sk-SK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BE6D6-0936-430A-95CF-BA579A5B6F0E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0727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BE6D6-0936-430A-95CF-BA579A5B6F0E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5429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BE6D6-0936-430A-95CF-BA579A5B6F0E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5821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BE6D6-0936-430A-95CF-BA579A5B6F0E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2177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Zástupný objekt pre obrázok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Zástupný objekt pre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72707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5FCC83-BD9F-4204-A10C-C438CCCD8B84}" type="slidenum">
              <a:rPr lang="sk-S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sk-SK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415" y="913790"/>
            <a:ext cx="777240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77315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84B3-F178-46B3-B955-985AD13AD8BF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C6B0-6F48-4338-8EB6-A982D3C06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E3C5-2F94-4FAF-9C72-5205EEA9E42A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EBC92-389E-441A-9C38-5ED5A703F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B2A3D-FE94-4140-B305-DF4A02E3875C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BDA30-B19E-4057-A45B-EC2BD07F8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4B3CC-C5A8-4766-A81E-F1F18BACC128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4872-0140-4DEF-A272-C530DFD10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415" y="913790"/>
            <a:ext cx="777240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77315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28BFB-CAEE-4514-8669-827C55F013B1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4E8C3-9A33-45EE-8BCE-346156887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CFCBE-1803-4F0B-BAD5-9DE27D31E6C5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BB6D-13AA-4671-BB25-03411E9E0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443836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C846B-5499-4FBC-BFB6-6F90265C548C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F347-52F8-4EFE-B3B4-85EB89C77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F8CC1-EEE8-4F0E-A126-B5080DB3A03E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3B15F-6009-4779-BCD7-D4C681FCF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4C55E-CBD1-4928-80C6-37BF20DBA796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16CC-7579-4A5B-81A7-B5ED9958A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274638"/>
            <a:ext cx="748254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7900" y="1596540"/>
            <a:ext cx="366492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7900" y="2226402"/>
            <a:ext cx="366492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5525" y="1596540"/>
            <a:ext cx="366492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5525" y="2226402"/>
            <a:ext cx="366492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EC82B-F5D1-4D79-A51F-2D94A54E26FC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6A935-E9D2-4516-8464-02C2E7352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08C29-DDB0-4859-A109-A93B96F45A1E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7B661-A9F5-4AC0-BD55-4EA933AF4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FAEDE-29E8-4BCA-BDC5-8884CD9020C9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0F2A2-EE6B-4B71-8431-390A792DF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CCFB-B64E-4B39-9A41-97F85A20313B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085D-A368-44A8-A85B-841C53B45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C5E82-7F5B-4BDE-90F8-97D6CF5A11A8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40222-253B-4842-A8D2-400C40D41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862E4-F8A1-4B54-8D03-CF6021A53BB7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A7D6C-BB6A-413C-8846-A76D3790D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1FAC2-E7D1-47F0-9B1B-82B07D6A9DFB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0C12D-445C-44ED-97CF-5E3F43139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E838C-8765-4C98-BA21-900AB35D4B89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1B532-48A0-4137-AE98-8C1E814C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443836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F1DC1-B898-4D1A-8E9D-74A2C9DDFF9F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8C158-40F5-4F5B-914D-981F0D4F6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4B82F-113E-41A2-9D9D-66B83B660021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7E612-1B84-4F02-B280-51A0BC080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7655-F82C-4406-A01B-229E6D9D82EA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453F-0271-4EC4-BEC8-5CB6F2D80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274638"/>
            <a:ext cx="748254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7900" y="1596540"/>
            <a:ext cx="366492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7900" y="2226402"/>
            <a:ext cx="366492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5525" y="1596540"/>
            <a:ext cx="366492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5525" y="2226402"/>
            <a:ext cx="366492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89C72-5B91-4C13-8420-764A363135B0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4FFC1-91F7-42F5-B726-9BC22A6A0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D41DC-C25F-4A3B-937B-A9387C0EDA7E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296B-1ADA-4BC7-81EE-A0A481A77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317F5-8018-430B-8DA0-21244548F0DF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308AE-19F3-4430-8766-883EC9458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45963-EA56-4B7A-8A77-55C079AA1D35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32F55-8860-4803-BFEB-D94ABC9AE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D85A0E-7DE2-4741-B47E-E48FE7529D40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888784-80A8-40AF-95F9-16B82A675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C6452F-DED9-4E7D-8242-08305F91BCB4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6014AD-7372-4F5F-B157-A7A303ABE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hyperlink" Target="http://www.vicepremier.s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ubtitle 2"/>
          <p:cNvSpPr>
            <a:spLocks noGrp="1"/>
          </p:cNvSpPr>
          <p:nvPr>
            <p:ph type="subTitle" idx="1"/>
          </p:nvPr>
        </p:nvSpPr>
        <p:spPr>
          <a:xfrm>
            <a:off x="1296988" y="2817813"/>
            <a:ext cx="6400800" cy="3359150"/>
          </a:xfrm>
        </p:spPr>
        <p:txBody>
          <a:bodyPr>
            <a:norm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sk-SK" sz="3600" dirty="0" smtClean="0">
                <a:solidFill>
                  <a:schemeClr val="bg1"/>
                </a:solidFill>
              </a:rPr>
              <a:t>Rezortná koordinačná skupina pre politiku súdržnosti </a:t>
            </a:r>
          </a:p>
          <a:p>
            <a:pPr algn="ctr"/>
            <a:r>
              <a:rPr lang="sk-SK" sz="3600" dirty="0" smtClean="0">
                <a:solidFill>
                  <a:schemeClr val="bg1"/>
                </a:solidFill>
              </a:rPr>
              <a:t>ÚPPVII (RKS)</a:t>
            </a:r>
          </a:p>
          <a:p>
            <a:pPr algn="ctr"/>
            <a:r>
              <a:rPr lang="sk-SK" sz="2000" dirty="0" smtClean="0">
                <a:solidFill>
                  <a:schemeClr val="bg1"/>
                </a:solidFill>
              </a:rPr>
              <a:t>RKS, SMWP, EGESIF</a:t>
            </a:r>
            <a:endParaRPr lang="sk-SK" sz="2000" dirty="0">
              <a:solidFill>
                <a:schemeClr val="bg1"/>
              </a:solidFill>
            </a:endParaRPr>
          </a:p>
          <a:p>
            <a:pPr algn="r"/>
            <a:r>
              <a:rPr lang="sk-SK" sz="2000" dirty="0" smtClean="0">
                <a:solidFill>
                  <a:schemeClr val="bg1"/>
                </a:solidFill>
              </a:rPr>
              <a:t>28. 3. 2017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7988" y="258763"/>
            <a:ext cx="4587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9175" y="188913"/>
            <a:ext cx="2889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1454" y="53779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sz="3200" dirty="0">
                <a:solidFill>
                  <a:srgbClr val="C00000"/>
                </a:solidFill>
              </a:rPr>
              <a:t>Expertná skupina pre </a:t>
            </a:r>
            <a:r>
              <a:rPr lang="sk-SK" sz="3200" dirty="0" smtClean="0">
                <a:solidFill>
                  <a:srgbClr val="C00000"/>
                </a:solidFill>
              </a:rPr>
              <a:t>EŠIF „EGESIF“</a:t>
            </a:r>
            <a:endParaRPr lang="sk-SK" sz="3200" dirty="0">
              <a:solidFill>
                <a:srgbClr val="C0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91454" y="19019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/>
              <a:t>EGESIF</a:t>
            </a:r>
            <a:r>
              <a:rPr lang="sk-SK" dirty="0" smtClean="0"/>
              <a:t> je expertná </a:t>
            </a:r>
            <a:r>
              <a:rPr lang="sk-SK" dirty="0"/>
              <a:t>skupina Európskej </a:t>
            </a:r>
            <a:r>
              <a:rPr lang="sk-SK" dirty="0" smtClean="0"/>
              <a:t>komisie</a:t>
            </a:r>
            <a:endParaRPr lang="sk-SK" dirty="0"/>
          </a:p>
          <a:p>
            <a:pPr marL="0" indent="0">
              <a:buNone/>
            </a:pPr>
            <a:r>
              <a:rPr lang="sk-SK" b="1" dirty="0"/>
              <a:t>Ú</a:t>
            </a:r>
            <a:r>
              <a:rPr lang="sk-SK" b="1" dirty="0" smtClean="0"/>
              <a:t>lohou </a:t>
            </a:r>
            <a:r>
              <a:rPr lang="sk-SK" b="1" dirty="0"/>
              <a:t>je:</a:t>
            </a:r>
          </a:p>
          <a:p>
            <a:r>
              <a:rPr lang="sk-SK" dirty="0" smtClean="0"/>
              <a:t>koordinácia </a:t>
            </a:r>
            <a:r>
              <a:rPr lang="sk-SK" dirty="0"/>
              <a:t>a výmena stanovísk medzi členskými štátmi a </a:t>
            </a:r>
            <a:endParaRPr lang="sk-SK" dirty="0" smtClean="0"/>
          </a:p>
          <a:p>
            <a:r>
              <a:rPr lang="sk-SK" dirty="0" smtClean="0"/>
              <a:t>pomoc </a:t>
            </a:r>
            <a:r>
              <a:rPr lang="sk-SK" dirty="0"/>
              <a:t>Komisii v súvislosti s vykonávaním existujúcich právnych predpisov, programov a politík </a:t>
            </a:r>
            <a:r>
              <a:rPr lang="sk-SK" dirty="0" smtClean="0"/>
              <a:t>Únie.</a:t>
            </a:r>
            <a:endParaRPr lang="sk-SK" dirty="0"/>
          </a:p>
          <a:p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9175" y="188913"/>
            <a:ext cx="2889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778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17900" y="1291130"/>
            <a:ext cx="7329840" cy="5038725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en-US" sz="4400" dirty="0"/>
              <a:t/>
            </a:r>
            <a:br>
              <a:rPr lang="en-US" sz="4400" dirty="0"/>
            </a:br>
            <a:r>
              <a:rPr lang="sk-SK" sz="4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Ďakujeme za pozornosť</a:t>
            </a:r>
            <a:endParaRPr lang="sk-SK" sz="4800" i="1" dirty="0"/>
          </a:p>
          <a:p>
            <a:pPr marL="0" indent="0" algn="ctr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sk-SK" sz="4000" dirty="0"/>
          </a:p>
          <a:p>
            <a:pPr marL="0" indent="0" algn="ctr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sk-SK" sz="4000" dirty="0">
                <a:hlinkClick r:id="rId4"/>
              </a:rPr>
              <a:t>http://www.vicepremier.sk/</a:t>
            </a:r>
            <a:endParaRPr lang="sk-SK" sz="4000" dirty="0"/>
          </a:p>
          <a:p>
            <a:pPr marL="0" indent="0" algn="ctr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sk-SK" sz="4000" b="1" dirty="0" smtClean="0"/>
          </a:p>
          <a:p>
            <a:pPr marL="0" indent="0" algn="ctr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sk-SK" dirty="0" smtClean="0"/>
              <a:t>odbor politiky súdržnosti</a:t>
            </a:r>
          </a:p>
          <a:p>
            <a:pPr marL="0" indent="0" algn="ctr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pt-BR" dirty="0" smtClean="0"/>
              <a:t>Úrad </a:t>
            </a:r>
            <a:r>
              <a:rPr lang="pt-BR" dirty="0"/>
              <a:t>podpredsedu vlády SR pre investície a informatizáciu</a:t>
            </a:r>
            <a:endParaRPr lang="sk-SK" dirty="0" smtClean="0"/>
          </a:p>
          <a:p>
            <a:pPr marL="0" indent="0" algn="ctr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en-US" sz="4400" dirty="0" smtClean="0"/>
          </a:p>
          <a:p>
            <a:pPr marL="0" indent="0" algn="ctr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sk-SK" sz="4400" i="1" dirty="0"/>
          </a:p>
          <a:p>
            <a:pPr marL="0" indent="0" algn="ctr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sk-SK" dirty="0" smtClean="0"/>
          </a:p>
          <a:p>
            <a:pPr marL="0" indent="0" algn="ctr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sk-SK" sz="800" dirty="0" smtClean="0"/>
          </a:p>
          <a:p>
            <a:pPr marL="0" indent="0" algn="ctr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sk-SK" dirty="0" smtClean="0"/>
          </a:p>
          <a:p>
            <a:pPr marL="0" indent="0" algn="ctr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sk-SK" dirty="0"/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sk-SK" dirty="0"/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6345" y="374900"/>
            <a:ext cx="2889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9175" y="188913"/>
            <a:ext cx="2889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3475" y="66992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sz="3200" dirty="0">
                <a:solidFill>
                  <a:srgbClr val="C00000"/>
                </a:solidFill>
              </a:rPr>
              <a:t>Rezortná </a:t>
            </a:r>
            <a:r>
              <a:rPr lang="sk-SK" sz="3200" dirty="0" smtClean="0">
                <a:solidFill>
                  <a:srgbClr val="C00000"/>
                </a:solidFill>
              </a:rPr>
              <a:t>koordinačná skupina </a:t>
            </a:r>
            <a:r>
              <a:rPr lang="sk-SK" sz="3200" dirty="0">
                <a:solidFill>
                  <a:srgbClr val="C00000"/>
                </a:solidFill>
              </a:rPr>
              <a:t>pre politiku </a:t>
            </a:r>
            <a:r>
              <a:rPr lang="sk-SK" sz="3200" dirty="0" smtClean="0">
                <a:solidFill>
                  <a:srgbClr val="C00000"/>
                </a:solidFill>
              </a:rPr>
              <a:t>súdržnosti „RKS“</a:t>
            </a:r>
            <a:endParaRPr lang="sk-SK" sz="3200" dirty="0">
              <a:solidFill>
                <a:srgbClr val="C0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43475" y="1812925"/>
            <a:ext cx="8229600" cy="3448535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/>
              <a:t>RKS</a:t>
            </a:r>
            <a:r>
              <a:rPr lang="sk-SK" dirty="0" smtClean="0"/>
              <a:t> je </a:t>
            </a:r>
            <a:r>
              <a:rPr lang="sk-SK" dirty="0"/>
              <a:t>expertným konzultačným a koordinačným orgánom rozhodovacieho procesu v záležitostiach </a:t>
            </a:r>
            <a:r>
              <a:rPr lang="sk-SK" dirty="0" smtClean="0"/>
              <a:t>EÚ.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b="1" dirty="0" smtClean="0"/>
              <a:t>Členmi </a:t>
            </a:r>
            <a:r>
              <a:rPr lang="sk-SK" b="1" dirty="0"/>
              <a:t>sú:</a:t>
            </a:r>
          </a:p>
          <a:p>
            <a:r>
              <a:rPr lang="sk-SK" dirty="0"/>
              <a:t>odborní zamestnanci </a:t>
            </a:r>
            <a:r>
              <a:rPr lang="sk-SK" dirty="0" smtClean="0"/>
              <a:t>ÚPPVII,</a:t>
            </a:r>
            <a:endParaRPr lang="sk-SK" dirty="0"/>
          </a:p>
          <a:p>
            <a:r>
              <a:rPr lang="sk-SK" dirty="0"/>
              <a:t>odborní zamestnanci z iných ministerstiev a štátnych </a:t>
            </a:r>
            <a:r>
              <a:rPr lang="sk-SK" dirty="0" smtClean="0"/>
              <a:t>orgánov.</a:t>
            </a:r>
            <a:endParaRPr lang="sk-SK" dirty="0"/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1026" name="Picture 2" descr="Výsledok vyhľadávania obrázkov pre dopyt diskusi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38" b="64615" l="10000" r="90000">
                        <a14:foregroundMark x1="30889" y1="19692" x2="30889" y2="19692"/>
                        <a14:foregroundMark x1="25778" y1="29231" x2="25778" y2="29231"/>
                        <a14:foregroundMark x1="25111" y1="28615" x2="25111" y2="28615"/>
                        <a14:foregroundMark x1="18000" y1="25846" x2="18000" y2="25846"/>
                        <a14:foregroundMark x1="14000" y1="25846" x2="14000" y2="25846"/>
                        <a14:foregroundMark x1="30222" y1="16615" x2="30222" y2="16615"/>
                        <a14:foregroundMark x1="29333" y1="15385" x2="29333" y2="15385"/>
                        <a14:foregroundMark x1="32889" y1="17538" x2="32889" y2="17538"/>
                        <a14:foregroundMark x1="38889" y1="29231" x2="38889" y2="29231"/>
                        <a14:foregroundMark x1="42444" y1="29231" x2="42444" y2="29231"/>
                        <a14:foregroundMark x1="46000" y1="28000" x2="47111" y2="27385"/>
                        <a14:foregroundMark x1="47556" y1="27077" x2="47556" y2="27077"/>
                        <a14:foregroundMark x1="50444" y1="23692" x2="50444" y2="23692"/>
                        <a14:foregroundMark x1="27333" y1="20308" x2="27333" y2="20308"/>
                        <a14:foregroundMark x1="25556" y1="20308" x2="25556" y2="20308"/>
                        <a14:foregroundMark x1="23778" y1="20923" x2="23778" y2="20923"/>
                        <a14:foregroundMark x1="25778" y1="20308" x2="25778" y2="20308"/>
                        <a14:foregroundMark x1="32222" y1="29231" x2="32222" y2="29231"/>
                        <a14:foregroundMark x1="19111" y1="41846" x2="19111" y2="41846"/>
                        <a14:foregroundMark x1="28222" y1="12923" x2="28222" y2="12923"/>
                        <a14:foregroundMark x1="40889" y1="23077" x2="40889" y2="23077"/>
                        <a14:foregroundMark x1="39111" y1="23077" x2="39111" y2="23077"/>
                        <a14:foregroundMark x1="37111" y1="25231" x2="37111" y2="25231"/>
                        <a14:foregroundMark x1="42000" y1="23692" x2="42000" y2="23692"/>
                        <a14:foregroundMark x1="42444" y1="22462" x2="42444" y2="22462"/>
                        <a14:foregroundMark x1="38889" y1="33846" x2="38889" y2="33846"/>
                        <a14:foregroundMark x1="37778" y1="34462" x2="37778" y2="34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30" y="2293937"/>
            <a:ext cx="4974115" cy="359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73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9175" y="188913"/>
            <a:ext cx="2889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C00000"/>
                </a:solidFill>
              </a:rPr>
              <a:t>Rezortná koordinačná skupina pre politiku súdržnosti „RKS“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2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35" y="1596540"/>
            <a:ext cx="3970330" cy="3970330"/>
          </a:xfrm>
          <a:prstGeom prst="rect">
            <a:avLst/>
          </a:prstGeom>
        </p:spPr>
      </p:pic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896963"/>
            <a:ext cx="8390540" cy="3766098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buNone/>
            </a:pPr>
            <a:endParaRPr lang="sk-SK" dirty="0"/>
          </a:p>
          <a:p>
            <a:pPr marL="0" indent="0">
              <a:spcBef>
                <a:spcPts val="0"/>
              </a:spcBef>
              <a:buNone/>
            </a:pPr>
            <a:r>
              <a:rPr lang="sk-SK" b="1" dirty="0"/>
              <a:t>Ú</a:t>
            </a:r>
            <a:r>
              <a:rPr lang="sk-SK" b="1" dirty="0" smtClean="0"/>
              <a:t>lohou </a:t>
            </a:r>
            <a:r>
              <a:rPr lang="sk-SK" b="1" dirty="0"/>
              <a:t>je: </a:t>
            </a:r>
            <a:endParaRPr lang="sk-SK" b="1" dirty="0" smtClean="0"/>
          </a:p>
          <a:p>
            <a:pPr marL="0" indent="0">
              <a:spcBef>
                <a:spcPts val="0"/>
              </a:spcBef>
            </a:pPr>
            <a:r>
              <a:rPr lang="sk-SK" sz="2000" dirty="0" smtClean="0"/>
              <a:t>  odborná </a:t>
            </a:r>
            <a:r>
              <a:rPr lang="sk-SK" sz="2000" dirty="0"/>
              <a:t>príprava pozičných </a:t>
            </a:r>
            <a:r>
              <a:rPr lang="sk-SK" sz="2000" dirty="0" smtClean="0"/>
              <a:t>dokumentov,</a:t>
            </a:r>
            <a:endParaRPr lang="sk-SK" sz="2000" dirty="0"/>
          </a:p>
          <a:p>
            <a:pPr marL="0" indent="0">
              <a:spcBef>
                <a:spcPts val="0"/>
              </a:spcBef>
            </a:pPr>
            <a:r>
              <a:rPr lang="sk-SK" sz="2000" dirty="0" smtClean="0"/>
              <a:t>  posudzovanie </a:t>
            </a:r>
            <a:r>
              <a:rPr lang="sk-SK" sz="2000" dirty="0"/>
              <a:t>návrhov hlavných legislatívnych, koncepčných </a:t>
            </a:r>
            <a:r>
              <a:rPr lang="sk-SK" sz="2000" dirty="0" smtClean="0"/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000" dirty="0" smtClean="0"/>
              <a:t>    a</a:t>
            </a:r>
            <a:r>
              <a:rPr lang="sk-SK" sz="2000" dirty="0"/>
              <a:t> programových dokumentov </a:t>
            </a:r>
            <a:r>
              <a:rPr lang="sk-SK" sz="2000" dirty="0" smtClean="0"/>
              <a:t>EÚ,</a:t>
            </a:r>
          </a:p>
          <a:p>
            <a:pPr marL="0" indent="0">
              <a:spcBef>
                <a:spcPts val="0"/>
              </a:spcBef>
            </a:pPr>
            <a:r>
              <a:rPr lang="sk-SK" sz="2000" dirty="0" smtClean="0"/>
              <a:t>  koordinácia riešenia otázok súvisiacich s členstvom SR v EÚ vo svojej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000" dirty="0"/>
              <a:t> </a:t>
            </a:r>
            <a:r>
              <a:rPr lang="sk-SK" sz="2000" dirty="0" smtClean="0"/>
              <a:t>   pôsobnosti,</a:t>
            </a:r>
          </a:p>
          <a:p>
            <a:pPr marL="0" indent="0">
              <a:spcBef>
                <a:spcPts val="0"/>
              </a:spcBef>
            </a:pPr>
            <a:r>
              <a:rPr lang="sk-SK" sz="2000" dirty="0" smtClean="0"/>
              <a:t>  prerokovávať návrhy a otázky súvisiace s pripravovanými zámermi ÚPPVII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000" dirty="0" smtClean="0"/>
              <a:t>    v záležitostiach EÚ, predkladané vecne príslušným organizačným útvarom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000" dirty="0" smtClean="0"/>
              <a:t>    ÚPPVII,</a:t>
            </a:r>
          </a:p>
          <a:p>
            <a:pPr marL="0" indent="0">
              <a:spcBef>
                <a:spcPts val="0"/>
              </a:spcBef>
            </a:pPr>
            <a:r>
              <a:rPr lang="sk-SK" sz="2000" dirty="0" smtClean="0"/>
              <a:t>  vytvárať </a:t>
            </a:r>
            <a:r>
              <a:rPr lang="sk-SK" sz="2000" dirty="0"/>
              <a:t>priestor pre vyhodnocovanie zásadných pripomienok k </a:t>
            </a:r>
            <a:endParaRPr lang="sk-SK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k-SK" sz="2000" dirty="0"/>
              <a:t> </a:t>
            </a:r>
            <a:r>
              <a:rPr lang="sk-SK" sz="2000" dirty="0" smtClean="0"/>
              <a:t>   predbežným </a:t>
            </a:r>
            <a:r>
              <a:rPr lang="sk-SK" sz="2000" dirty="0"/>
              <a:t>stanoviskám vznesených v rámci medzirezortného </a:t>
            </a:r>
            <a:r>
              <a:rPr lang="sk-SK" sz="2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000" dirty="0" smtClean="0"/>
              <a:t>    pripomienkového konania.</a:t>
            </a:r>
            <a:endParaRPr lang="sk-SK" dirty="0"/>
          </a:p>
          <a:p>
            <a:pPr>
              <a:spcBef>
                <a:spcPts val="0"/>
              </a:spcBef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2166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9175" y="188913"/>
            <a:ext cx="2889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sz="3200" dirty="0">
                <a:solidFill>
                  <a:srgbClr val="C00000"/>
                </a:solidFill>
              </a:rPr>
              <a:t>Pracovná skupina </a:t>
            </a:r>
            <a:r>
              <a:rPr lang="sk-SK" sz="3200" dirty="0" smtClean="0">
                <a:solidFill>
                  <a:srgbClr val="C00000"/>
                </a:solidFill>
              </a:rPr>
              <a:t>Rady </a:t>
            </a:r>
            <a:r>
              <a:rPr lang="sk-SK" sz="3200" dirty="0">
                <a:solidFill>
                  <a:srgbClr val="C00000"/>
                </a:solidFill>
              </a:rPr>
              <a:t>pre štrukturálne opatrenia „SMWP“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2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35" y="1596540"/>
            <a:ext cx="3970330" cy="3970330"/>
          </a:xfrm>
          <a:prstGeom prst="rect">
            <a:avLst/>
          </a:prstGeom>
        </p:spPr>
      </p:pic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896963"/>
            <a:ext cx="8390540" cy="3766098"/>
          </a:xfrm>
        </p:spPr>
        <p:txBody>
          <a:bodyPr anchor="ctr"/>
          <a:lstStyle/>
          <a:p>
            <a:pPr marL="0" lvl="0" indent="0">
              <a:buNone/>
            </a:pPr>
            <a:r>
              <a:rPr lang="sk-SK" b="1" dirty="0" err="1" smtClean="0">
                <a:solidFill>
                  <a:srgbClr val="1F497D">
                    <a:lumMod val="75000"/>
                  </a:srgbClr>
                </a:solidFill>
              </a:rPr>
              <a:t>Structural</a:t>
            </a:r>
            <a:r>
              <a:rPr lang="sk-SK" b="1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sk-SK" b="1" dirty="0" err="1" smtClean="0">
                <a:solidFill>
                  <a:srgbClr val="1F497D">
                    <a:lumMod val="75000"/>
                  </a:srgbClr>
                </a:solidFill>
              </a:rPr>
              <a:t>Measures</a:t>
            </a:r>
            <a:r>
              <a:rPr lang="sk-SK" b="1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sk-SK" b="1" dirty="0" err="1" smtClean="0">
                <a:solidFill>
                  <a:srgbClr val="1F497D">
                    <a:lumMod val="75000"/>
                  </a:srgbClr>
                </a:solidFill>
              </a:rPr>
              <a:t>Working</a:t>
            </a:r>
            <a:r>
              <a:rPr lang="sk-SK" b="1" dirty="0" smtClean="0">
                <a:solidFill>
                  <a:srgbClr val="1F497D">
                    <a:lumMod val="75000"/>
                  </a:srgbClr>
                </a:solidFill>
              </a:rPr>
              <a:t> Party</a:t>
            </a:r>
            <a:r>
              <a:rPr lang="sk-SK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sk-SK" dirty="0">
                <a:solidFill>
                  <a:srgbClr val="1F497D">
                    <a:lumMod val="75000"/>
                  </a:srgbClr>
                </a:solidFill>
              </a:rPr>
              <a:t>je pracovná skupina Rady EÚ (B.5</a:t>
            </a:r>
            <a:r>
              <a:rPr lang="sk-SK" dirty="0" smtClean="0">
                <a:solidFill>
                  <a:srgbClr val="1F497D">
                    <a:lumMod val="75000"/>
                  </a:srgbClr>
                </a:solidFill>
              </a:rPr>
              <a:t>)</a:t>
            </a:r>
          </a:p>
          <a:p>
            <a:pPr marL="0" lvl="0" indent="0">
              <a:buNone/>
            </a:pPr>
            <a:endParaRPr lang="sk-SK" dirty="0">
              <a:solidFill>
                <a:srgbClr val="1F497D">
                  <a:lumMod val="75000"/>
                </a:srgbClr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sk-SK" sz="2000" dirty="0" smtClean="0"/>
              <a:t>  </a:t>
            </a:r>
            <a:r>
              <a:rPr lang="sk-SK" dirty="0" smtClean="0"/>
              <a:t>ide o prípravný orgán pre formáciu Rady EÚ – Rada pre všeobecné záležitosti (GAC)</a:t>
            </a:r>
          </a:p>
          <a:p>
            <a:pPr marL="0" indent="0">
              <a:spcBef>
                <a:spcPts val="0"/>
              </a:spcBef>
            </a:pPr>
            <a:r>
              <a:rPr lang="sk-SK" sz="2000" dirty="0" smtClean="0"/>
              <a:t>  </a:t>
            </a:r>
            <a:r>
              <a:rPr lang="sk-SK" dirty="0" smtClean="0"/>
              <a:t>patrí pod COREPER 2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5409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CrisscrossEtching trans="32000"/>
                    </a14:imgEffect>
                    <a14:imgEffect>
                      <a14:colorTemperature colorTemp="783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7" y="773198"/>
            <a:ext cx="4274042" cy="5617991"/>
          </a:xfrm>
          <a:prstGeom prst="rect">
            <a:avLst/>
          </a:prstGeom>
          <a:noFill/>
          <a:effectLst>
            <a:reflection blurRad="6350" stA="0" endPos="5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>
                <a:solidFill>
                  <a:srgbClr val="C00000"/>
                </a:solidFill>
              </a:rPr>
              <a:t>Pracovná skupina Rady pre štrukturálne opatrenia „SMWP“</a:t>
            </a:r>
            <a:endParaRPr lang="sk-SK" sz="3200" dirty="0">
              <a:solidFill>
                <a:srgbClr val="C0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901950"/>
            <a:ext cx="8229600" cy="4224213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/>
              <a:t>SMWP</a:t>
            </a:r>
            <a:r>
              <a:rPr lang="sk-SK" dirty="0" smtClean="0"/>
              <a:t> je pracovná skupina Rady EÚ (B.5)</a:t>
            </a:r>
          </a:p>
          <a:p>
            <a:pPr marL="0" indent="0">
              <a:buNone/>
            </a:pPr>
            <a:r>
              <a:rPr lang="sk-SK" b="1" dirty="0" smtClean="0"/>
              <a:t>Úlohou </a:t>
            </a:r>
            <a:r>
              <a:rPr lang="sk-SK" b="1" dirty="0"/>
              <a:t>je</a:t>
            </a:r>
            <a:r>
              <a:rPr lang="sk-SK" b="1" dirty="0" smtClean="0"/>
              <a:t>:</a:t>
            </a:r>
          </a:p>
          <a:p>
            <a:r>
              <a:rPr lang="sk-SK" dirty="0" smtClean="0"/>
              <a:t>príprava </a:t>
            </a:r>
            <a:r>
              <a:rPr lang="sk-SK" dirty="0"/>
              <a:t>a </a:t>
            </a:r>
            <a:r>
              <a:rPr lang="sk-SK" dirty="0" smtClean="0"/>
              <a:t>návrh právnych predpisov</a:t>
            </a:r>
            <a:r>
              <a:rPr lang="sk-SK" dirty="0"/>
              <a:t> </a:t>
            </a:r>
            <a:r>
              <a:rPr lang="sk-SK" dirty="0" smtClean="0"/>
              <a:t>týkajúcich </a:t>
            </a:r>
            <a:r>
              <a:rPr lang="sk-SK" dirty="0"/>
              <a:t>sa politiky súdržnosti EÚ a riadenia príslušných štrukturálnych fondov: </a:t>
            </a:r>
            <a:endParaRPr lang="sk-SK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sk-SK" sz="2800" dirty="0" smtClean="0">
                <a:solidFill>
                  <a:schemeClr val="tx2">
                    <a:lumMod val="75000"/>
                  </a:schemeClr>
                </a:solidFill>
              </a:rPr>
              <a:t> Európskeho </a:t>
            </a:r>
            <a:r>
              <a:rPr lang="sk-SK" sz="2800" dirty="0">
                <a:solidFill>
                  <a:schemeClr val="tx2">
                    <a:lumMod val="75000"/>
                  </a:schemeClr>
                </a:solidFill>
              </a:rPr>
              <a:t>fondu regionálneho </a:t>
            </a:r>
            <a:r>
              <a:rPr lang="sk-SK" sz="2800" dirty="0" smtClean="0">
                <a:solidFill>
                  <a:schemeClr val="tx2">
                    <a:lumMod val="75000"/>
                  </a:schemeClr>
                </a:solidFill>
              </a:rPr>
              <a:t>rozvoja,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k-SK" sz="2800" dirty="0" smtClean="0">
                <a:solidFill>
                  <a:schemeClr val="tx2">
                    <a:lumMod val="75000"/>
                  </a:schemeClr>
                </a:solidFill>
              </a:rPr>
              <a:t> Európskeho </a:t>
            </a:r>
            <a:r>
              <a:rPr lang="sk-SK" sz="2800" dirty="0">
                <a:solidFill>
                  <a:schemeClr val="tx2">
                    <a:lumMod val="75000"/>
                  </a:schemeClr>
                </a:solidFill>
              </a:rPr>
              <a:t>sociálneho </a:t>
            </a:r>
            <a:r>
              <a:rPr lang="sk-SK" sz="2800" dirty="0" smtClean="0">
                <a:solidFill>
                  <a:schemeClr val="tx2">
                    <a:lumMod val="75000"/>
                  </a:schemeClr>
                </a:solidFill>
              </a:rPr>
              <a:t>fondu,</a:t>
            </a:r>
            <a:endParaRPr lang="sk-SK" sz="2800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k-SK" sz="2800" dirty="0" smtClean="0">
                <a:solidFill>
                  <a:schemeClr val="tx2">
                    <a:lumMod val="75000"/>
                  </a:schemeClr>
                </a:solidFill>
              </a:rPr>
              <a:t> Kohézneho fondu.</a:t>
            </a:r>
            <a:endParaRPr lang="sk-SK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9175" y="188913"/>
            <a:ext cx="2889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83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5563"/>
            <a:ext cx="14065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75" y="233363"/>
            <a:ext cx="2889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6757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C00000"/>
                </a:solidFill>
              </a:rPr>
              <a:t>Pracovná skupina </a:t>
            </a:r>
            <a:r>
              <a:rPr lang="sk-SK" dirty="0" smtClean="0">
                <a:solidFill>
                  <a:srgbClr val="C00000"/>
                </a:solidFill>
              </a:rPr>
              <a:t>Rady </a:t>
            </a:r>
            <a:r>
              <a:rPr lang="sk-SK" dirty="0">
                <a:solidFill>
                  <a:srgbClr val="C00000"/>
                </a:solidFill>
              </a:rPr>
              <a:t>pre štrukturálne opatrenia „SMWP“</a:t>
            </a:r>
            <a:endParaRPr lang="sk-SK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06" y="1885036"/>
            <a:ext cx="5632082" cy="3379249"/>
          </a:xfrm>
          <a:prstGeom prst="rect">
            <a:avLst/>
          </a:prstGeom>
        </p:spPr>
      </p:pic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915364"/>
            <a:ext cx="8390540" cy="4262326"/>
          </a:xfrm>
        </p:spPr>
        <p:txBody>
          <a:bodyPr/>
          <a:lstStyle/>
          <a:p>
            <a:pPr marL="0" indent="0" algn="just">
              <a:buNone/>
            </a:pPr>
            <a:r>
              <a:rPr lang="sk-SK" b="1" dirty="0"/>
              <a:t>SMWP</a:t>
            </a:r>
            <a:r>
              <a:rPr lang="sk-SK" dirty="0"/>
              <a:t> sa zaoberá najmä týmito oblasťami: </a:t>
            </a:r>
          </a:p>
          <a:p>
            <a:pPr lvl="0" algn="just"/>
            <a:r>
              <a:rPr lang="sk-SK" dirty="0"/>
              <a:t>reformou politiky súdržnosti </a:t>
            </a:r>
            <a:r>
              <a:rPr lang="sk-SK" dirty="0" smtClean="0"/>
              <a:t>EÚ,</a:t>
            </a:r>
            <a:endParaRPr lang="sk-SK" dirty="0"/>
          </a:p>
          <a:p>
            <a:pPr lvl="0" algn="just"/>
            <a:r>
              <a:rPr lang="sk-SK" dirty="0"/>
              <a:t>hospodárskou, sociálnou a územnou súdržnosťou – Investovaním do rastu a </a:t>
            </a:r>
            <a:r>
              <a:rPr lang="sk-SK" dirty="0" smtClean="0"/>
              <a:t>zamestnanosti,</a:t>
            </a:r>
            <a:endParaRPr lang="sk-SK" dirty="0"/>
          </a:p>
          <a:p>
            <a:pPr algn="just"/>
            <a:r>
              <a:rPr lang="sk-SK" dirty="0"/>
              <a:t>monitorovaním vykonávania a riadenia projektov                                  v oblasti politiky súdržnosti </a:t>
            </a:r>
            <a:r>
              <a:rPr lang="sk-SK" dirty="0" smtClean="0"/>
              <a:t>EÚ.</a:t>
            </a:r>
            <a:endParaRPr lang="en-GB" dirty="0">
              <a:solidFill>
                <a:srgbClr val="17375E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978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9175" y="188913"/>
            <a:ext cx="2889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82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C00000"/>
                </a:solidFill>
              </a:rPr>
              <a:t>Pracovná skupina </a:t>
            </a:r>
            <a:r>
              <a:rPr lang="sk-SK" dirty="0" smtClean="0">
                <a:solidFill>
                  <a:srgbClr val="C00000"/>
                </a:solidFill>
              </a:rPr>
              <a:t>Rady </a:t>
            </a:r>
            <a:r>
              <a:rPr lang="sk-SK" dirty="0">
                <a:solidFill>
                  <a:srgbClr val="C00000"/>
                </a:solidFill>
              </a:rPr>
              <a:t>pre štrukturálne opatrenia „SMWP“</a:t>
            </a:r>
            <a:endParaRPr lang="sk-SK" dirty="0"/>
          </a:p>
        </p:txBody>
      </p:sp>
      <p:pic>
        <p:nvPicPr>
          <p:cNvPr id="7" name="Picture 10" descr="Súvisiaci obrázo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artisticCrisscrossEtching trans="32000"/>
                    </a14:imgEffect>
                    <a14:imgEffect>
                      <a14:colorTemperature colorTemp="783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7" y="773198"/>
            <a:ext cx="4274042" cy="5617991"/>
          </a:xfrm>
          <a:prstGeom prst="rect">
            <a:avLst/>
          </a:prstGeom>
          <a:noFill/>
          <a:effectLst>
            <a:reflection blurRad="6350" stA="0" endPos="55000" dir="5400000" sy="-100000" algn="bl" rotWithShape="0"/>
          </a:effectLst>
        </p:spPr>
      </p:pic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203688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/>
              <a:t>Činnosť v legislatívnej oblasti 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sz="2000" dirty="0" smtClean="0"/>
              <a:t>Zjednodušovanie </a:t>
            </a:r>
            <a:r>
              <a:rPr lang="sk-SK" sz="2000" dirty="0"/>
              <a:t>– tzv. </a:t>
            </a:r>
            <a:r>
              <a:rPr lang="sk-SK" sz="2000" b="1" dirty="0" err="1"/>
              <a:t>Omnibus</a:t>
            </a:r>
            <a:r>
              <a:rPr lang="sk-SK" sz="2000" dirty="0"/>
              <a:t> nariadenie (zverejnenie Komisiou dňa 14. 09. 2016, ako súčasť balíka v rámci strednodobého preskúmania viacročného finančného rámca</a:t>
            </a:r>
            <a:r>
              <a:rPr lang="sk-SK" sz="2000" dirty="0" smtClean="0"/>
              <a:t>),</a:t>
            </a:r>
            <a:endParaRPr lang="sk-SK" sz="2000" dirty="0"/>
          </a:p>
          <a:p>
            <a:r>
              <a:rPr lang="sk-SK" sz="2000" dirty="0"/>
              <a:t>Diskusia prebieha v 4 tematických </a:t>
            </a:r>
            <a:r>
              <a:rPr lang="sk-SK" sz="2000" dirty="0" smtClean="0"/>
              <a:t>blokoch,</a:t>
            </a:r>
          </a:p>
          <a:p>
            <a:r>
              <a:rPr lang="sk-SK" sz="2000" dirty="0"/>
              <a:t>Návrh nariadenia EP a Rady, ktorým sa mení nariadenie (EÚ) </a:t>
            </a:r>
            <a:r>
              <a:rPr lang="sk-SK" sz="2000" dirty="0" smtClean="0"/>
              <a:t>č</a:t>
            </a:r>
            <a:r>
              <a:rPr lang="sk-SK" sz="2000" dirty="0"/>
              <a:t>. 1303/2013, pokiaľ ide o osobitné opatrenia na poskytovanie dodatočnej pomoci členským štátom postihnutým prírodnými </a:t>
            </a:r>
            <a:r>
              <a:rPr lang="sk-SK" sz="2000" dirty="0" smtClean="0"/>
              <a:t>katastrofami. </a:t>
            </a:r>
            <a:endParaRPr lang="sk-SK" sz="20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318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9175" y="188913"/>
            <a:ext cx="2889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82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C00000"/>
                </a:solidFill>
              </a:rPr>
              <a:t>Pracovná skupina </a:t>
            </a:r>
            <a:r>
              <a:rPr lang="sk-SK" dirty="0" smtClean="0">
                <a:solidFill>
                  <a:srgbClr val="C00000"/>
                </a:solidFill>
              </a:rPr>
              <a:t>Rady </a:t>
            </a:r>
            <a:r>
              <a:rPr lang="sk-SK" dirty="0">
                <a:solidFill>
                  <a:srgbClr val="C00000"/>
                </a:solidFill>
              </a:rPr>
              <a:t>pre štrukturálne opatrenia „SMWP“</a:t>
            </a:r>
            <a:endParaRPr lang="sk-SK" dirty="0"/>
          </a:p>
        </p:txBody>
      </p:sp>
      <p:pic>
        <p:nvPicPr>
          <p:cNvPr id="7" name="Picture 10" descr="Súvisiaci obrázo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artisticCrisscrossEtching trans="32000"/>
                    </a14:imgEffect>
                    <a14:imgEffect>
                      <a14:colorTemperature colorTemp="783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7" y="773198"/>
            <a:ext cx="4274042" cy="5617991"/>
          </a:xfrm>
          <a:prstGeom prst="rect">
            <a:avLst/>
          </a:prstGeom>
          <a:noFill/>
          <a:effectLst>
            <a:reflection blurRad="6350" stA="0" endPos="55000" dir="5400000" sy="-100000" algn="bl" rotWithShape="0"/>
          </a:effectLst>
        </p:spPr>
      </p:pic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205465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b="1" dirty="0"/>
              <a:t>Činnosť v </a:t>
            </a:r>
            <a:r>
              <a:rPr lang="sk-SK" b="1" dirty="0" smtClean="0"/>
              <a:t>nelegislatívnej </a:t>
            </a:r>
            <a:r>
              <a:rPr lang="sk-SK" b="1" dirty="0"/>
              <a:t>oblasti </a:t>
            </a:r>
          </a:p>
          <a:p>
            <a:pPr marL="0" indent="0">
              <a:buNone/>
            </a:pPr>
            <a:endParaRPr lang="sk-SK" dirty="0" smtClean="0"/>
          </a:p>
          <a:p>
            <a:pPr algn="just"/>
            <a:r>
              <a:rPr lang="sk-SK" sz="2000" dirty="0"/>
              <a:t>Návrh záverov Rady</a:t>
            </a:r>
            <a:r>
              <a:rPr lang="en-GB" sz="2000" dirty="0"/>
              <a:t> </a:t>
            </a:r>
            <a:r>
              <a:rPr lang="sk-SK" sz="2000" dirty="0" smtClean="0"/>
              <a:t>„Urobiť kohéznu politiku viac efektívnu, relevantnú a viditeľnú pre občanov“ (2</a:t>
            </a:r>
            <a:r>
              <a:rPr lang="sk-SK" sz="2000" dirty="0"/>
              <a:t>. návrh – SMWP 16. 3. 2017</a:t>
            </a:r>
            <a:r>
              <a:rPr lang="sk-SK" sz="2000" dirty="0" smtClean="0"/>
              <a:t>),</a:t>
            </a:r>
            <a:endParaRPr lang="sk-SK" sz="2000" dirty="0"/>
          </a:p>
          <a:p>
            <a:pPr algn="just"/>
            <a:r>
              <a:rPr lang="sk-SK" sz="2000" dirty="0"/>
              <a:t>Návrh záverov </a:t>
            </a:r>
            <a:r>
              <a:rPr lang="sk-SK" sz="2000" dirty="0" smtClean="0"/>
              <a:t>Rady </a:t>
            </a:r>
            <a:r>
              <a:rPr lang="sk-SK" sz="2000" dirty="0"/>
              <a:t>k Osobitnej správe </a:t>
            </a:r>
            <a:r>
              <a:rPr lang="sk-SK" sz="2000" dirty="0" smtClean="0"/>
              <a:t>EDA č</a:t>
            </a:r>
            <a:r>
              <a:rPr lang="sk-SK" sz="2000" dirty="0"/>
              <a:t>. 36/2016 - Posúdenie opatrení na ukončenie programov v oblasti súdržnosti a rozvoja vidieka v období rokov 2007 – 2013 (2. návrh – SMWP 27. 3. 2017</a:t>
            </a:r>
            <a:r>
              <a:rPr lang="sk-SK" sz="2000" dirty="0" smtClean="0"/>
              <a:t>).</a:t>
            </a:r>
            <a:endParaRPr lang="sk-SK" sz="2000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01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9175" y="188913"/>
            <a:ext cx="2889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82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C00000"/>
                </a:solidFill>
              </a:rPr>
              <a:t>Pracovná skupina rady pre štrukturálne opatrenia „SMWP“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429" r="100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95" y="2054655"/>
            <a:ext cx="6413610" cy="3664920"/>
          </a:xfrm>
          <a:prstGeom prst="rect">
            <a:avLst/>
          </a:prstGeom>
        </p:spPr>
      </p:pic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68948" y="190182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b="1" dirty="0"/>
              <a:t>Termíny zasadnutí počas MT PRES – I. polrok 2017:</a:t>
            </a:r>
          </a:p>
          <a:p>
            <a:pPr marL="0" indent="0">
              <a:buNone/>
            </a:pPr>
            <a:r>
              <a:rPr lang="sk-SK" sz="2000" dirty="0"/>
              <a:t> </a:t>
            </a:r>
          </a:p>
          <a:p>
            <a:pPr lvl="0"/>
            <a:r>
              <a:rPr lang="sk-SK" sz="2000" b="1" dirty="0"/>
              <a:t>12. 01., 26. 01.</a:t>
            </a:r>
          </a:p>
          <a:p>
            <a:pPr lvl="0"/>
            <a:r>
              <a:rPr lang="sk-SK" sz="2000" b="1" dirty="0"/>
              <a:t>02. 02., 16. </a:t>
            </a:r>
            <a:r>
              <a:rPr lang="sk-SK" sz="2000" b="1" dirty="0" smtClean="0"/>
              <a:t>02.</a:t>
            </a:r>
            <a:endParaRPr lang="sk-SK" sz="2000" b="1" dirty="0"/>
          </a:p>
          <a:p>
            <a:pPr lvl="0"/>
            <a:r>
              <a:rPr lang="sk-SK" sz="2000" b="1" dirty="0"/>
              <a:t>01. 03., 03. 03., 16. 03., 20. 03., 27. 03.</a:t>
            </a:r>
          </a:p>
          <a:p>
            <a:pPr lvl="0"/>
            <a:r>
              <a:rPr lang="sk-SK" sz="2000" dirty="0"/>
              <a:t>03. 04., 11. 04., 27. 04.</a:t>
            </a:r>
          </a:p>
          <a:p>
            <a:pPr lvl="0"/>
            <a:r>
              <a:rPr lang="sk-SK" sz="2000" dirty="0"/>
              <a:t>20. - 21. 04. (výjazdové zasadnutie - tzv. „</a:t>
            </a:r>
            <a:r>
              <a:rPr lang="sk-SK" sz="2000" dirty="0" err="1"/>
              <a:t>Attaché</a:t>
            </a:r>
            <a:r>
              <a:rPr lang="sk-SK" sz="2000" dirty="0"/>
              <a:t> trip“)</a:t>
            </a:r>
          </a:p>
          <a:p>
            <a:pPr lvl="0"/>
            <a:r>
              <a:rPr lang="sk-SK" sz="2000" dirty="0"/>
              <a:t>04. 05., 18. 05.</a:t>
            </a:r>
          </a:p>
          <a:p>
            <a:r>
              <a:rPr lang="sk-SK" sz="2000" dirty="0"/>
              <a:t>01. 06., 15. 06.</a:t>
            </a:r>
          </a:p>
          <a:p>
            <a:pPr marL="0" indent="0">
              <a:buNone/>
            </a:pPr>
            <a:endParaRPr lang="sk-SK" sz="2000" dirty="0"/>
          </a:p>
        </p:txBody>
      </p:sp>
      <p:sp>
        <p:nvSpPr>
          <p:cNvPr id="5" name="AutoShape 2" descr="Výsledok vyhľadávania obrázkov pre dopyt zasadnut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819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</TotalTime>
  <Words>350</Words>
  <Application>Microsoft Office PowerPoint</Application>
  <PresentationFormat>Prezentácia na obrazovke (4:3)</PresentationFormat>
  <Paragraphs>88</Paragraphs>
  <Slides>11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2_Office Theme</vt:lpstr>
      <vt:lpstr>Prezentácia programu PowerPoint</vt:lpstr>
      <vt:lpstr>Rezortná koordinačná skupina pre politiku súdržnosti „RKS“</vt:lpstr>
      <vt:lpstr>Rezortná koordinačná skupina pre politiku súdržnosti „RKS“</vt:lpstr>
      <vt:lpstr>Pracovná skupina Rady pre štrukturálne opatrenia „SMWP“</vt:lpstr>
      <vt:lpstr>Pracovná skupina Rady pre štrukturálne opatrenia „SMWP“</vt:lpstr>
      <vt:lpstr>Pracovná skupina Rady pre štrukturálne opatrenia „SMWP“</vt:lpstr>
      <vt:lpstr>Pracovná skupina Rady pre štrukturálne opatrenia „SMWP“</vt:lpstr>
      <vt:lpstr>Pracovná skupina Rady pre štrukturálne opatrenia „SMWP“</vt:lpstr>
      <vt:lpstr>Pracovná skupina rady pre štrukturálne opatrenia „SMWP“</vt:lpstr>
      <vt:lpstr>Expertná skupina pre EŠIF „EGESIF“</vt:lpstr>
      <vt:lpstr>Prezentácia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Stáž OPS</cp:lastModifiedBy>
  <cp:revision>132</cp:revision>
  <cp:lastPrinted>2017-01-31T12:48:23Z</cp:lastPrinted>
  <dcterms:created xsi:type="dcterms:W3CDTF">2013-08-21T19:17:07Z</dcterms:created>
  <dcterms:modified xsi:type="dcterms:W3CDTF">2017-03-29T13:54:48Z</dcterms:modified>
</cp:coreProperties>
</file>