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84" r:id="rId5"/>
    <p:sldId id="277" r:id="rId6"/>
    <p:sldId id="266" r:id="rId7"/>
    <p:sldId id="274" r:id="rId8"/>
    <p:sldId id="280" r:id="rId9"/>
    <p:sldId id="289" r:id="rId10"/>
    <p:sldId id="290" r:id="rId11"/>
    <p:sldId id="292" r:id="rId12"/>
    <p:sldId id="293" r:id="rId13"/>
    <p:sldId id="287" r:id="rId14"/>
    <p:sldId id="288" r:id="rId15"/>
    <p:sldId id="275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73140" autoAdjust="0"/>
  </p:normalViewPr>
  <p:slideViewPr>
    <p:cSldViewPr>
      <p:cViewPr varScale="1">
        <p:scale>
          <a:sx n="57" d="100"/>
          <a:sy n="57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CDA22-2406-41A4-A595-524435B3F3F1}" type="doc">
      <dgm:prSet loTypeId="urn:microsoft.com/office/officeart/2005/8/layout/hChevron3" loCatId="process" qsTypeId="urn:microsoft.com/office/officeart/2005/8/quickstyle/simple1#2" qsCatId="simple" csTypeId="urn:microsoft.com/office/officeart/2005/8/colors/accent1_2#2" csCatId="accent1" phldr="1"/>
      <dgm:spPr/>
    </dgm:pt>
    <dgm:pt modelId="{8EF19AE5-30A8-4F1E-930C-1A8301E9A14B}">
      <dgm:prSet phldrT="[Text]"/>
      <dgm:spPr/>
      <dgm:t>
        <a:bodyPr/>
        <a:lstStyle/>
        <a:p>
          <a:r>
            <a:rPr lang="sk-SK" dirty="0" smtClean="0"/>
            <a:t>Konferencia k politike súdržnosti</a:t>
          </a:r>
        </a:p>
      </dgm:t>
    </dgm:pt>
    <dgm:pt modelId="{6FDDE30C-2C10-4C33-9605-73C9DD67F79C}" type="parTrans" cxnId="{10C36253-578C-41B2-8EE3-4A56A806875F}">
      <dgm:prSet/>
      <dgm:spPr/>
      <dgm:t>
        <a:bodyPr/>
        <a:lstStyle/>
        <a:p>
          <a:endParaRPr lang="en-GB"/>
        </a:p>
      </dgm:t>
    </dgm:pt>
    <dgm:pt modelId="{0837250C-CE32-4F83-B88D-4A62A5076679}" type="sibTrans" cxnId="{10C36253-578C-41B2-8EE3-4A56A806875F}">
      <dgm:prSet/>
      <dgm:spPr/>
      <dgm:t>
        <a:bodyPr/>
        <a:lstStyle/>
        <a:p>
          <a:endParaRPr lang="en-GB"/>
        </a:p>
      </dgm:t>
    </dgm:pt>
    <dgm:pt modelId="{D86A4D98-D887-4B15-B92C-DC4D6661498D}">
      <dgm:prSet phldrT="[Text]"/>
      <dgm:spPr/>
      <dgm:t>
        <a:bodyPr/>
        <a:lstStyle/>
        <a:p>
          <a:r>
            <a:rPr lang="sk-SK" dirty="0" smtClean="0"/>
            <a:t>Stretnutie generálnych riaditeľov</a:t>
          </a:r>
          <a:endParaRPr lang="en-GB" dirty="0"/>
        </a:p>
      </dgm:t>
    </dgm:pt>
    <dgm:pt modelId="{58D3A98B-6895-418C-B94C-8200E26D9C81}" type="parTrans" cxnId="{0AC36530-5D9C-4BEB-AD7F-6861249C1A85}">
      <dgm:prSet/>
      <dgm:spPr/>
      <dgm:t>
        <a:bodyPr/>
        <a:lstStyle/>
        <a:p>
          <a:endParaRPr lang="en-GB"/>
        </a:p>
      </dgm:t>
    </dgm:pt>
    <dgm:pt modelId="{C2A4C596-C5A2-44DE-A488-F5EF79F101BA}" type="sibTrans" cxnId="{0AC36530-5D9C-4BEB-AD7F-6861249C1A85}">
      <dgm:prSet/>
      <dgm:spPr/>
      <dgm:t>
        <a:bodyPr/>
        <a:lstStyle/>
        <a:p>
          <a:endParaRPr lang="en-GB"/>
        </a:p>
      </dgm:t>
    </dgm:pt>
    <dgm:pt modelId="{1F6C8BA5-A333-495B-82E3-5CA1A8D84424}">
      <dgm:prSet phldrT="[Text]"/>
      <dgm:spPr/>
      <dgm:t>
        <a:bodyPr/>
        <a:lstStyle/>
        <a:p>
          <a:r>
            <a:rPr lang="sk-SK" dirty="0" smtClean="0"/>
            <a:t>Rada pre všeobecné záležitosti (GA</a:t>
          </a:r>
          <a:r>
            <a:rPr lang="en-GB" dirty="0" smtClean="0"/>
            <a:t>C</a:t>
          </a:r>
          <a:r>
            <a:rPr lang="sk-SK" dirty="0" smtClean="0"/>
            <a:t>)</a:t>
          </a:r>
          <a:endParaRPr lang="en-GB" dirty="0"/>
        </a:p>
      </dgm:t>
    </dgm:pt>
    <dgm:pt modelId="{3602D5B3-30B4-4EAE-AB4B-AED49DF4F26A}" type="parTrans" cxnId="{173C6BF4-D8EB-4409-B4B9-FD9756C7DA14}">
      <dgm:prSet/>
      <dgm:spPr/>
      <dgm:t>
        <a:bodyPr/>
        <a:lstStyle/>
        <a:p>
          <a:endParaRPr lang="en-GB"/>
        </a:p>
      </dgm:t>
    </dgm:pt>
    <dgm:pt modelId="{1DB3C536-AE4B-4AE7-B638-333F37B9D8C2}" type="sibTrans" cxnId="{173C6BF4-D8EB-4409-B4B9-FD9756C7DA14}">
      <dgm:prSet/>
      <dgm:spPr/>
      <dgm:t>
        <a:bodyPr/>
        <a:lstStyle/>
        <a:p>
          <a:endParaRPr lang="en-GB"/>
        </a:p>
      </dgm:t>
    </dgm:pt>
    <dgm:pt modelId="{231FA1CE-7819-4FD1-9936-92D76D71873D}" type="pres">
      <dgm:prSet presAssocID="{0CFCDA22-2406-41A4-A595-524435B3F3F1}" presName="Name0" presStyleCnt="0">
        <dgm:presLayoutVars>
          <dgm:dir/>
          <dgm:resizeHandles val="exact"/>
        </dgm:presLayoutVars>
      </dgm:prSet>
      <dgm:spPr/>
    </dgm:pt>
    <dgm:pt modelId="{933386CC-8CAB-4B7E-BBFC-CC6A9492A73E}" type="pres">
      <dgm:prSet presAssocID="{8EF19AE5-30A8-4F1E-930C-1A8301E9A14B}" presName="parTxOnly" presStyleLbl="node1" presStyleIdx="0" presStyleCnt="3" custLinFactNeighborX="137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76434-BC37-450C-9C46-C4A630C88060}" type="pres">
      <dgm:prSet presAssocID="{0837250C-CE32-4F83-B88D-4A62A5076679}" presName="parSpace" presStyleCnt="0"/>
      <dgm:spPr/>
    </dgm:pt>
    <dgm:pt modelId="{13FBB33E-A6AF-43C0-92B2-F59DE0CF56E2}" type="pres">
      <dgm:prSet presAssocID="{D86A4D98-D887-4B15-B92C-DC4D6661498D}" presName="parTxOnly" presStyleLbl="node1" presStyleIdx="1" presStyleCnt="3" custLinFactNeighborX="12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A6854F-8C40-44C8-9638-2ADDEAD5AAA9}" type="pres">
      <dgm:prSet presAssocID="{C2A4C596-C5A2-44DE-A488-F5EF79F101BA}" presName="parSpace" presStyleCnt="0"/>
      <dgm:spPr/>
    </dgm:pt>
    <dgm:pt modelId="{83864AA9-8398-4B86-AB3F-FE3C238D5858}" type="pres">
      <dgm:prSet presAssocID="{1F6C8BA5-A333-495B-82E3-5CA1A8D84424}" presName="parTxOnly" presStyleLbl="node1" presStyleIdx="2" presStyleCnt="3" custLinFactNeighborX="17623" custLinFactNeighborY="11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C36253-578C-41B2-8EE3-4A56A806875F}" srcId="{0CFCDA22-2406-41A4-A595-524435B3F3F1}" destId="{8EF19AE5-30A8-4F1E-930C-1A8301E9A14B}" srcOrd="0" destOrd="0" parTransId="{6FDDE30C-2C10-4C33-9605-73C9DD67F79C}" sibTransId="{0837250C-CE32-4F83-B88D-4A62A5076679}"/>
    <dgm:cxn modelId="{79D83C52-210B-4091-B5F1-D697C0CEF285}" type="presOf" srcId="{8EF19AE5-30A8-4F1E-930C-1A8301E9A14B}" destId="{933386CC-8CAB-4B7E-BBFC-CC6A9492A73E}" srcOrd="0" destOrd="0" presId="urn:microsoft.com/office/officeart/2005/8/layout/hChevron3"/>
    <dgm:cxn modelId="{5E7CD045-2028-4947-BB35-0AD3DBCE4181}" type="presOf" srcId="{D86A4D98-D887-4B15-B92C-DC4D6661498D}" destId="{13FBB33E-A6AF-43C0-92B2-F59DE0CF56E2}" srcOrd="0" destOrd="0" presId="urn:microsoft.com/office/officeart/2005/8/layout/hChevron3"/>
    <dgm:cxn modelId="{0AC36530-5D9C-4BEB-AD7F-6861249C1A85}" srcId="{0CFCDA22-2406-41A4-A595-524435B3F3F1}" destId="{D86A4D98-D887-4B15-B92C-DC4D6661498D}" srcOrd="1" destOrd="0" parTransId="{58D3A98B-6895-418C-B94C-8200E26D9C81}" sibTransId="{C2A4C596-C5A2-44DE-A488-F5EF79F101BA}"/>
    <dgm:cxn modelId="{E51DEEDC-671A-4AC1-B5E3-AF3F3310F9CA}" type="presOf" srcId="{1F6C8BA5-A333-495B-82E3-5CA1A8D84424}" destId="{83864AA9-8398-4B86-AB3F-FE3C238D5858}" srcOrd="0" destOrd="0" presId="urn:microsoft.com/office/officeart/2005/8/layout/hChevron3"/>
    <dgm:cxn modelId="{173C6BF4-D8EB-4409-B4B9-FD9756C7DA14}" srcId="{0CFCDA22-2406-41A4-A595-524435B3F3F1}" destId="{1F6C8BA5-A333-495B-82E3-5CA1A8D84424}" srcOrd="2" destOrd="0" parTransId="{3602D5B3-30B4-4EAE-AB4B-AED49DF4F26A}" sibTransId="{1DB3C536-AE4B-4AE7-B638-333F37B9D8C2}"/>
    <dgm:cxn modelId="{0D52B012-07E6-49A1-8F9F-60A0244DB724}" type="presOf" srcId="{0CFCDA22-2406-41A4-A595-524435B3F3F1}" destId="{231FA1CE-7819-4FD1-9936-92D76D71873D}" srcOrd="0" destOrd="0" presId="urn:microsoft.com/office/officeart/2005/8/layout/hChevron3"/>
    <dgm:cxn modelId="{BF567AA1-CCC5-44A7-9F23-38934C9D881E}" type="presParOf" srcId="{231FA1CE-7819-4FD1-9936-92D76D71873D}" destId="{933386CC-8CAB-4B7E-BBFC-CC6A9492A73E}" srcOrd="0" destOrd="0" presId="urn:microsoft.com/office/officeart/2005/8/layout/hChevron3"/>
    <dgm:cxn modelId="{78461974-E54E-4DAD-A05B-3E41B8325E4E}" type="presParOf" srcId="{231FA1CE-7819-4FD1-9936-92D76D71873D}" destId="{29D76434-BC37-450C-9C46-C4A630C88060}" srcOrd="1" destOrd="0" presId="urn:microsoft.com/office/officeart/2005/8/layout/hChevron3"/>
    <dgm:cxn modelId="{DDE9E477-DF68-46A1-A404-FB2582D80A61}" type="presParOf" srcId="{231FA1CE-7819-4FD1-9936-92D76D71873D}" destId="{13FBB33E-A6AF-43C0-92B2-F59DE0CF56E2}" srcOrd="2" destOrd="0" presId="urn:microsoft.com/office/officeart/2005/8/layout/hChevron3"/>
    <dgm:cxn modelId="{935EA456-5706-49EB-AF14-92135B0DE058}" type="presParOf" srcId="{231FA1CE-7819-4FD1-9936-92D76D71873D}" destId="{E9A6854F-8C40-44C8-9638-2ADDEAD5AAA9}" srcOrd="3" destOrd="0" presId="urn:microsoft.com/office/officeart/2005/8/layout/hChevron3"/>
    <dgm:cxn modelId="{58C6E237-879B-482D-9A2E-DEC5395FF845}" type="presParOf" srcId="{231FA1CE-7819-4FD1-9936-92D76D71873D}" destId="{83864AA9-8398-4B86-AB3F-FE3C238D585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86CC-8CAB-4B7E-BBFC-CC6A9492A73E}">
      <dsp:nvSpPr>
        <dsp:cNvPr id="0" name=""/>
        <dsp:cNvSpPr/>
      </dsp:nvSpPr>
      <dsp:spPr>
        <a:xfrm>
          <a:off x="100803" y="137111"/>
          <a:ext cx="3513832" cy="14055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 dirty="0" smtClean="0"/>
            <a:t>Konferencia k politike súdržnosti</a:t>
          </a:r>
        </a:p>
      </dsp:txBody>
      <dsp:txXfrm>
        <a:off x="100803" y="137111"/>
        <a:ext cx="3162449" cy="1405532"/>
      </dsp:txXfrm>
    </dsp:sp>
    <dsp:sp modelId="{13FBB33E-A6AF-43C0-92B2-F59DE0CF56E2}">
      <dsp:nvSpPr>
        <dsp:cNvPr id="0" name=""/>
        <dsp:cNvSpPr/>
      </dsp:nvSpPr>
      <dsp:spPr>
        <a:xfrm>
          <a:off x="2903723" y="137111"/>
          <a:ext cx="3513832" cy="14055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 dirty="0" smtClean="0"/>
            <a:t>Stretnutie generálnych riaditeľov</a:t>
          </a:r>
          <a:endParaRPr lang="en-GB" sz="2300" kern="1200" dirty="0"/>
        </a:p>
      </dsp:txBody>
      <dsp:txXfrm>
        <a:off x="3606489" y="137111"/>
        <a:ext cx="2108300" cy="1405532"/>
      </dsp:txXfrm>
    </dsp:sp>
    <dsp:sp modelId="{83864AA9-8398-4B86-AB3F-FE3C238D5858}">
      <dsp:nvSpPr>
        <dsp:cNvPr id="0" name=""/>
        <dsp:cNvSpPr/>
      </dsp:nvSpPr>
      <dsp:spPr>
        <a:xfrm>
          <a:off x="5630167" y="152726"/>
          <a:ext cx="3513832" cy="14055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300" kern="1200" dirty="0" smtClean="0"/>
            <a:t>Rada pre všeobecné záležitosti (GA</a:t>
          </a:r>
          <a:r>
            <a:rPr lang="en-GB" sz="2300" kern="1200" dirty="0" smtClean="0"/>
            <a:t>C</a:t>
          </a:r>
          <a:r>
            <a:rPr lang="sk-SK" sz="2300" kern="1200" dirty="0" smtClean="0"/>
            <a:t>)</a:t>
          </a:r>
          <a:endParaRPr lang="en-GB" sz="2300" kern="1200" dirty="0"/>
        </a:p>
      </dsp:txBody>
      <dsp:txXfrm>
        <a:off x="6332933" y="152726"/>
        <a:ext cx="2108300" cy="140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293A14-69D3-4DC5-A053-380C31BE3C6B}" type="datetimeFigureOut">
              <a:rPr lang="sk-SK"/>
              <a:pPr>
                <a:defRPr/>
              </a:pPr>
              <a:t>29. 3. 2017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EBE6D6-0936-430A-95CF-BA579A5B6F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4687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3011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ADF1F0-8580-4748-A875-87E5E9B6A8A0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6451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DBBD1-EA23-4847-97F4-5D73B1EBBF0A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6451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DBBD1-EA23-4847-97F4-5D73B1EBBF0A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6656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3BB3C0-D2D3-4182-81C5-988D33B1B40D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Zástupný objekt pre obrázok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72707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5FCC83-BD9F-4204-A10C-C438CCCD8B84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</p:txBody>
      </p:sp>
      <p:sp>
        <p:nvSpPr>
          <p:cNvPr id="4608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97BED5-032C-4130-BD26-4A588145B216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48131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A30719-91EF-48EB-88FD-9D918A2C0116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objekt pre obrázok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52227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DC888C-1080-46F0-B399-72C86912F31F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5427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B6C624-A028-41AF-B745-B76FA1556F63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5632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5B9A7E-4076-4425-B635-86A670F9F92A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b="0" dirty="0" smtClean="0"/>
          </a:p>
        </p:txBody>
      </p:sp>
      <p:sp>
        <p:nvSpPr>
          <p:cNvPr id="68611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E46B0-EB7D-4C48-85C0-48C4BFE4BF9F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70659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0B4AB7-53AB-42AD-BDC4-7BEAA5C0FC87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E6D6-0936-430A-95CF-BA579A5B6F0E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522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84B3-F178-46B3-B955-985AD13AD8B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C6B0-6F48-4338-8EB6-A982D3C06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E3C5-2F94-4FAF-9C72-5205EEA9E42A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BC92-389E-441A-9C38-5ED5A703F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2A3D-FE94-4140-B305-DF4A02E3875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DA30-B19E-4057-A45B-EC2BD07F8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B3CC-C5A8-4766-A81E-F1F18BACC128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4872-0140-4DEF-A272-C530DFD10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0F8F-C660-4D6B-9C7E-F8837EB377F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82CD-9633-44F5-805C-2062E3EE8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7E53-4025-461B-8886-0466E6BA4164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0969-5AAB-46AC-A79A-E8BBB7D3B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7203-0F07-49AC-B532-DFED67EBFA4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CAD4-5D75-4BF4-B6B1-59108861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5A73-3B94-4DD1-B875-F65854E67C5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0E31-941E-4A94-A06E-9F35178D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1FDC-F828-4D39-9C8E-7D052AE612F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64C3-C08E-4BFF-A040-56BB680B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B4FD-2AA7-4F92-8481-EDC1A028E14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95F1-271D-481A-99F6-937E66298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53C9-77A9-427A-AE19-F890337A82C7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8CF4-6D2D-40F4-ADB3-B9F84E807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AEDE-29E8-4BCA-BDC5-8884CD9020C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F2A2-EE6B-4B71-8431-390A792D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2FF0-7226-4F6D-A31D-C9B8FA24B732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A0BB-C096-4C0E-9124-F82022BC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4966-D78E-4553-B857-C369C31F613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3CFF-5753-41B8-BB5C-D3C7A1BF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788C-9BE3-4B40-A7F7-3350E15C771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CA43-4938-44EB-BCA6-D8E7A498A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B978-CEFA-43AF-807E-AC9946EEDA14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B7A0-91B5-496C-BA6A-77D22C089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350E-BAB2-4D7B-A92B-98C3033D449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8984-D5FD-43BA-A4AB-6B3CC845A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8BFB-CAEE-4514-8669-827C55F013B1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E8C3-9A33-45EE-8BCE-346156887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FCBE-1803-4F0B-BAD5-9DE27D31E6C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BB6D-13AA-4671-BB25-03411E9E0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846B-5499-4FBC-BFB6-6F90265C548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F347-52F8-4EFE-B3B4-85EB89C77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8CC1-EEE8-4F0E-A126-B5080DB3A03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B15F-6009-4779-BCD7-D4C681FC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C55E-CBD1-4928-80C6-37BF20DBA796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6CC-7579-4A5B-81A7-B5ED9958A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1DC1-B898-4D1A-8E9D-74A2C9DDFF9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C158-40F5-4F5B-914D-981F0D4F6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C82B-F5D1-4D79-A51F-2D94A54E26F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A935-E9D2-4516-8464-02C2E7352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8C29-DDB0-4859-A109-A93B96F45A1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661-A9F5-4AC0-BD55-4EA933AF4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CCFB-B64E-4B39-9A41-97F85A20313B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085D-A368-44A8-A85B-841C53B45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5E82-7F5B-4BDE-90F8-97D6CF5A11A8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0222-253B-4842-A8D2-400C40D4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62E4-F8A1-4B54-8D03-CF6021A53BB7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7D6C-BB6A-413C-8846-A76D3790D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FAC2-E7D1-47F0-9B1B-82B07D6A9DFB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C12D-445C-44ED-97CF-5E3F4313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838C-8765-4C98-BA21-900AB35D4B8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B532-48A0-4137-AE98-8C1E814C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B82F-113E-41A2-9D9D-66B83B660021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E612-1B84-4F02-B280-51A0BC080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7655-F82C-4406-A01B-229E6D9D82EA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453F-0271-4EC4-BEC8-5CB6F2D80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9C72-5B91-4C13-8420-764A363135B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FFC1-91F7-42F5-B726-9BC22A6A0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41DC-C25F-4A3B-937B-A9387C0EDA7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296B-1ADA-4BC7-81EE-A0A481A77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17F5-8018-430B-8DA0-21244548F0D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08AE-19F3-4430-8766-883EC945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5963-EA56-4B7A-8A77-55C079AA1D3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2F55-8860-4803-BFEB-D94ABC9AE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85A0E-7DE2-4741-B47E-E48FE7529D4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88784-80A8-40AF-95F9-16B82A675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6DC23-EC9C-4B6F-9824-F1F26278322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52FAE-4B24-491E-8EE2-68867524C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6452F-DED9-4E7D-8242-08305F91BCB4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014AD-7372-4F5F-B157-A7A303AB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vicepremier.s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hyperlink" Target="https://www.visegradgroup.eu/v4-4-joint-paper-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1296988" y="2817813"/>
            <a:ext cx="6400800" cy="3359150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Diskusia o podobe politiky súdržnosti po roku 2020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3"/>
          <p:cNvSpPr>
            <a:spLocks noGrp="1"/>
          </p:cNvSpPr>
          <p:nvPr>
            <p:ph type="title"/>
          </p:nvPr>
        </p:nvSpPr>
        <p:spPr>
          <a:xfrm>
            <a:off x="1365195" y="527605"/>
            <a:ext cx="7466013" cy="782637"/>
          </a:xfrm>
        </p:spPr>
        <p:txBody>
          <a:bodyPr/>
          <a:lstStyle/>
          <a:p>
            <a:pPr algn="ctr"/>
            <a:r>
              <a:rPr lang="pl-PL" sz="3400" i="1" dirty="0" smtClean="0">
                <a:solidFill>
                  <a:srgbClr val="C00000"/>
                </a:solidFill>
              </a:rPr>
              <a:t>Rok 2017 – očakávané udalosti</a:t>
            </a:r>
            <a:endParaRPr lang="sk-SK" sz="3400" dirty="0" smtClean="0">
              <a:solidFill>
                <a:srgbClr val="C00000"/>
              </a:solidFill>
            </a:endParaRPr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1365195" y="1138425"/>
            <a:ext cx="7464480" cy="4648991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endParaRPr lang="sk-SK" sz="2000" u="sng" dirty="0" smtClean="0"/>
          </a:p>
          <a:p>
            <a:pPr marL="0" indent="0">
              <a:buNone/>
            </a:pPr>
            <a:r>
              <a:rPr lang="sk-SK" sz="2000" u="sng" dirty="0" smtClean="0"/>
              <a:t>marec</a:t>
            </a:r>
            <a:r>
              <a:rPr lang="sk-SK" sz="2000" dirty="0"/>
              <a:t>: správy EK (ex </a:t>
            </a:r>
            <a:r>
              <a:rPr lang="sk-SK" sz="2000" dirty="0" err="1"/>
              <a:t>ante</a:t>
            </a:r>
            <a:r>
              <a:rPr lang="sk-SK" sz="2000" dirty="0"/>
              <a:t> </a:t>
            </a:r>
            <a:r>
              <a:rPr lang="sk-SK" sz="2000" dirty="0" err="1"/>
              <a:t>kondicionality</a:t>
            </a:r>
            <a:r>
              <a:rPr lang="sk-SK" sz="2000" dirty="0"/>
              <a:t>, zaostalé regióny)</a:t>
            </a:r>
          </a:p>
          <a:p>
            <a:pPr marL="0" indent="0">
              <a:buNone/>
            </a:pPr>
            <a:r>
              <a:rPr lang="sk-SK" sz="2000" u="sng" dirty="0"/>
              <a:t>apríl</a:t>
            </a:r>
            <a:r>
              <a:rPr lang="sk-SK" sz="2000" dirty="0"/>
              <a:t>: </a:t>
            </a:r>
            <a:r>
              <a:rPr lang="sk-SK" sz="2000" dirty="0" smtClean="0"/>
              <a:t> DG </a:t>
            </a:r>
            <a:r>
              <a:rPr lang="sk-SK" sz="2000" dirty="0" err="1" smtClean="0"/>
              <a:t>meeting</a:t>
            </a:r>
            <a:r>
              <a:rPr lang="sk-SK" sz="2000" dirty="0" smtClean="0"/>
              <a:t> (MT PRES)</a:t>
            </a:r>
          </a:p>
          <a:p>
            <a:pPr marL="0" indent="0">
              <a:buNone/>
            </a:pPr>
            <a:r>
              <a:rPr lang="sk-SK" sz="2000" dirty="0" smtClean="0"/>
              <a:t>            kohézny </a:t>
            </a:r>
            <a:r>
              <a:rPr lang="sk-SK" sz="2000" dirty="0"/>
              <a:t>GAC (MT PRES)</a:t>
            </a:r>
          </a:p>
          <a:p>
            <a:pPr marL="0" indent="0">
              <a:buNone/>
            </a:pPr>
            <a:r>
              <a:rPr lang="sk-SK" sz="2000" u="sng" dirty="0" smtClean="0"/>
              <a:t>jún</a:t>
            </a:r>
            <a:r>
              <a:rPr lang="sk-SK" sz="2000" dirty="0"/>
              <a:t>: neformálne ministerské stretnutie (MT PRES)</a:t>
            </a:r>
          </a:p>
          <a:p>
            <a:pPr marL="0" indent="0">
              <a:buNone/>
            </a:pPr>
            <a:r>
              <a:rPr lang="sk-SK" sz="2000" dirty="0"/>
              <a:t>        </a:t>
            </a:r>
            <a:r>
              <a:rPr lang="sk-SK" sz="2000" dirty="0" smtClean="0"/>
              <a:t>stretnutie </a:t>
            </a:r>
            <a:r>
              <a:rPr lang="sk-SK" sz="2000" dirty="0"/>
              <a:t>ministrov </a:t>
            </a:r>
            <a:r>
              <a:rPr lang="sk-SK" sz="2000" dirty="0" smtClean="0"/>
              <a:t>V4+4 (PL)</a:t>
            </a:r>
            <a:endParaRPr lang="sk-SK" sz="2000" dirty="0"/>
          </a:p>
          <a:p>
            <a:pPr marL="0" indent="0">
              <a:buNone/>
            </a:pPr>
            <a:r>
              <a:rPr lang="sk-SK" sz="2000" dirty="0"/>
              <a:t>        </a:t>
            </a:r>
            <a:r>
              <a:rPr lang="sk-SK" sz="2000" b="1" dirty="0" smtClean="0"/>
              <a:t>Kohézne </a:t>
            </a:r>
            <a:r>
              <a:rPr lang="sk-SK" sz="2000" b="1" dirty="0"/>
              <a:t>fórum (26. – 27. jún)</a:t>
            </a:r>
          </a:p>
          <a:p>
            <a:pPr marL="0" indent="0">
              <a:buNone/>
            </a:pPr>
            <a:r>
              <a:rPr lang="sk-SK" sz="2000" u="sng" dirty="0" smtClean="0"/>
              <a:t>jún/júl: </a:t>
            </a:r>
            <a:r>
              <a:rPr lang="sk-SK" sz="2000" dirty="0" smtClean="0"/>
              <a:t>návrhy HLG k zjednodušeniu po roku 2020</a:t>
            </a:r>
          </a:p>
          <a:p>
            <a:pPr marL="0" indent="0">
              <a:buNone/>
            </a:pPr>
            <a:r>
              <a:rPr lang="sk-SK" sz="2000" u="sng" dirty="0" smtClean="0"/>
              <a:t>september: </a:t>
            </a:r>
            <a:r>
              <a:rPr lang="sk-SK" sz="2000" dirty="0"/>
              <a:t>DG </a:t>
            </a:r>
            <a:r>
              <a:rPr lang="sk-SK" sz="2000" dirty="0" err="1"/>
              <a:t>meeting</a:t>
            </a:r>
            <a:r>
              <a:rPr lang="sk-SK" sz="2000" dirty="0"/>
              <a:t> </a:t>
            </a:r>
            <a:r>
              <a:rPr lang="sk-SK" sz="2000" dirty="0" smtClean="0"/>
              <a:t>(EST </a:t>
            </a:r>
            <a:r>
              <a:rPr lang="sk-SK" sz="2000" dirty="0"/>
              <a:t>PRES)</a:t>
            </a:r>
          </a:p>
          <a:p>
            <a:pPr marL="0" indent="0">
              <a:buNone/>
            </a:pPr>
            <a:r>
              <a:rPr lang="sk-SK" sz="2000" u="sng" dirty="0" smtClean="0"/>
              <a:t>september/október</a:t>
            </a:r>
            <a:r>
              <a:rPr lang="sk-SK" sz="2000" dirty="0"/>
              <a:t>: </a:t>
            </a:r>
            <a:r>
              <a:rPr lang="sk-SK" sz="2000" b="1" dirty="0"/>
              <a:t>7. kohézna správa</a:t>
            </a:r>
          </a:p>
          <a:p>
            <a:pPr marL="0" indent="0">
              <a:buNone/>
            </a:pPr>
            <a:r>
              <a:rPr lang="sk-SK" sz="2000" u="sng" dirty="0" smtClean="0"/>
              <a:t>september/október:</a:t>
            </a:r>
            <a:r>
              <a:rPr lang="sk-SK" sz="2000" dirty="0" smtClean="0"/>
              <a:t> </a:t>
            </a:r>
            <a:r>
              <a:rPr lang="sk-SK" sz="2000" dirty="0"/>
              <a:t>1. návrh východiskovej pozície SK k post </a:t>
            </a:r>
            <a:r>
              <a:rPr lang="sk-SK" sz="2000" dirty="0" smtClean="0"/>
              <a:t>2020</a:t>
            </a:r>
          </a:p>
          <a:p>
            <a:pPr marL="0" indent="0">
              <a:buNone/>
            </a:pPr>
            <a:r>
              <a:rPr lang="sk-SK" sz="2000" u="sng" dirty="0" smtClean="0"/>
              <a:t>október/november:</a:t>
            </a:r>
            <a:r>
              <a:rPr lang="sk-SK" sz="2000" dirty="0" smtClean="0"/>
              <a:t>  Podujatia V4+4 (HU)</a:t>
            </a:r>
            <a:endParaRPr lang="sk-SK" sz="2000" u="sng" dirty="0" smtClean="0"/>
          </a:p>
          <a:p>
            <a:pPr marL="0" indent="0">
              <a:buNone/>
            </a:pPr>
            <a:r>
              <a:rPr lang="sk-SK" sz="2000" u="sng" dirty="0" smtClean="0"/>
              <a:t>november: </a:t>
            </a:r>
            <a:r>
              <a:rPr lang="sk-SK" sz="2000" dirty="0"/>
              <a:t>kohézny GAC </a:t>
            </a:r>
            <a:r>
              <a:rPr lang="sk-SK" sz="2000" dirty="0" smtClean="0"/>
              <a:t>(EST PRES)</a:t>
            </a:r>
            <a:endParaRPr lang="sk-SK" sz="2000" dirty="0"/>
          </a:p>
          <a:p>
            <a:pPr marL="82296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i="1" dirty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3"/>
          <p:cNvSpPr>
            <a:spLocks noGrp="1"/>
          </p:cNvSpPr>
          <p:nvPr>
            <p:ph type="title"/>
          </p:nvPr>
        </p:nvSpPr>
        <p:spPr>
          <a:xfrm>
            <a:off x="1365250" y="833438"/>
            <a:ext cx="7466013" cy="782637"/>
          </a:xfrm>
        </p:spPr>
        <p:txBody>
          <a:bodyPr/>
          <a:lstStyle/>
          <a:p>
            <a:pPr algn="ctr"/>
            <a:r>
              <a:rPr lang="pl-PL" sz="3400" i="1" dirty="0" smtClean="0">
                <a:solidFill>
                  <a:srgbClr val="C00000"/>
                </a:solidFill>
              </a:rPr>
              <a:t>Politika súdržnosti po roku 2020 v SR</a:t>
            </a:r>
            <a:endParaRPr lang="sk-SK" sz="3400" dirty="0" smtClean="0">
              <a:solidFill>
                <a:srgbClr val="C00000"/>
              </a:solidFill>
            </a:endParaRPr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1331913" y="1341438"/>
            <a:ext cx="7497762" cy="4751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dirty="0" smtClean="0"/>
          </a:p>
          <a:p>
            <a:pPr marL="82296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dirty="0" smtClean="0"/>
              <a:t>Príprava procesu programovania </a:t>
            </a:r>
            <a:r>
              <a:rPr lang="sk-SK" sz="2000" dirty="0"/>
              <a:t>a implementácie politiky súdržnosti </a:t>
            </a:r>
            <a:r>
              <a:rPr lang="sk-SK" sz="2000" dirty="0" smtClean="0"/>
              <a:t>                  po </a:t>
            </a:r>
            <a:r>
              <a:rPr lang="sk-SK" sz="2000" dirty="0"/>
              <a:t>roku </a:t>
            </a:r>
            <a:r>
              <a:rPr lang="sk-SK" sz="2000" dirty="0" smtClean="0"/>
              <a:t>2020: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smtClean="0"/>
              <a:t>vypracovanie analytických </a:t>
            </a:r>
            <a:r>
              <a:rPr lang="sk-SK" sz="2000" dirty="0"/>
              <a:t>podkladov (</a:t>
            </a:r>
            <a:r>
              <a:rPr lang="sk-SK" sz="2000" dirty="0" smtClean="0"/>
              <a:t>analýza </a:t>
            </a:r>
            <a:r>
              <a:rPr lang="sk-SK" sz="2000" dirty="0"/>
              <a:t>rozvojového potenciálu SR a jej regiónov, ex post </a:t>
            </a:r>
            <a:r>
              <a:rPr lang="sk-SK" sz="2000" dirty="0" smtClean="0"/>
              <a:t>analýza </a:t>
            </a:r>
            <a:r>
              <a:rPr lang="sk-SK" sz="2000" dirty="0"/>
              <a:t>programového </a:t>
            </a:r>
            <a:r>
              <a:rPr lang="sk-SK" sz="2000" dirty="0" smtClean="0"/>
              <a:t>obdobia 2007-2013, </a:t>
            </a:r>
            <a:r>
              <a:rPr lang="pt-BR" sz="2000" dirty="0"/>
              <a:t>priebežná analýza programového obdobia </a:t>
            </a:r>
            <a:r>
              <a:rPr lang="pt-BR" sz="2000" dirty="0" smtClean="0"/>
              <a:t>2014-2020</a:t>
            </a:r>
            <a:r>
              <a:rPr lang="sk-SK" sz="2000" dirty="0" smtClean="0"/>
              <a:t>) </a:t>
            </a:r>
            <a:endParaRPr lang="sk-SK" sz="2000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/>
              <a:t>v</a:t>
            </a:r>
            <a:r>
              <a:rPr lang="sk-SK" sz="2000" dirty="0" smtClean="0"/>
              <a:t>ypracovanie pozičných a strategických východiskových </a:t>
            </a:r>
            <a:r>
              <a:rPr lang="sk-SK" sz="2000" dirty="0"/>
              <a:t>podkladov </a:t>
            </a:r>
            <a:r>
              <a:rPr lang="sk-SK" sz="2000" dirty="0" smtClean="0"/>
              <a:t>(východisková pozícia SR </a:t>
            </a:r>
            <a:r>
              <a:rPr lang="sk-SK" sz="2000" dirty="0"/>
              <a:t>k politike súdržnosti EÚ po roku 2020, </a:t>
            </a:r>
            <a:r>
              <a:rPr lang="sk-SK" sz="2000" dirty="0" smtClean="0"/>
              <a:t>identifikácia </a:t>
            </a:r>
            <a:r>
              <a:rPr lang="sk-SK" sz="2000" dirty="0"/>
              <a:t>prioritných </a:t>
            </a:r>
            <a:r>
              <a:rPr lang="sk-SK" sz="2000" dirty="0" smtClean="0"/>
              <a:t>oblastí podpory </a:t>
            </a:r>
            <a:r>
              <a:rPr lang="sk-SK" sz="2000" dirty="0"/>
              <a:t>z fondov EÚ po roku </a:t>
            </a:r>
            <a:r>
              <a:rPr lang="sk-SK" sz="2000" dirty="0" smtClean="0"/>
              <a:t>2020)</a:t>
            </a:r>
          </a:p>
          <a:p>
            <a:pPr marL="82296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u="sng" dirty="0" smtClean="0"/>
              <a:t>Kohézne fórum</a:t>
            </a:r>
            <a:r>
              <a:rPr lang="sk-SK" sz="2000" dirty="0" smtClean="0"/>
              <a:t> (Brusel, 26</a:t>
            </a:r>
            <a:r>
              <a:rPr lang="sk-SK" sz="2000" dirty="0"/>
              <a:t>. – 27. 06. </a:t>
            </a:r>
            <a:r>
              <a:rPr lang="sk-SK" sz="2000" dirty="0" smtClean="0"/>
              <a:t>2017)</a:t>
            </a:r>
            <a:endParaRPr lang="sk-SK" sz="2000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smtClean="0"/>
              <a:t>kľúčový </a:t>
            </a:r>
            <a:r>
              <a:rPr lang="sk-SK" sz="2000" dirty="0"/>
              <a:t>prejav PPVII k budúcej podobe politiky súdržnosti EÚ          po roku 2020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i="1" dirty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1365250" y="833438"/>
            <a:ext cx="7466013" cy="782637"/>
          </a:xfrm>
        </p:spPr>
        <p:txBody>
          <a:bodyPr/>
          <a:lstStyle/>
          <a:p>
            <a:pPr algn="ctr"/>
            <a:r>
              <a:rPr lang="pl-PL" sz="3400" i="1" dirty="0" smtClean="0">
                <a:solidFill>
                  <a:srgbClr val="C00000"/>
                </a:solidFill>
              </a:rPr>
              <a:t>Politika súdržnosti po roku 2020 v SR</a:t>
            </a:r>
            <a:endParaRPr lang="sk-SK" sz="3400" dirty="0" smtClean="0">
              <a:solidFill>
                <a:srgbClr val="C00000"/>
              </a:solidFill>
            </a:endParaRPr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1331913" y="1341438"/>
            <a:ext cx="7497762" cy="4751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dirty="0" smtClean="0"/>
          </a:p>
          <a:p>
            <a:pPr marL="82296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dirty="0"/>
              <a:t>Diskusia s partnermi k budúcnosti politiky súdržnosti po roku 2020 bude prebiehať na úrovni dvoch pracovných skupín:</a:t>
            </a:r>
          </a:p>
          <a:p>
            <a:pPr marL="82296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000" dirty="0"/>
          </a:p>
          <a:p>
            <a:pPr marL="425196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/>
              <a:t>Rezortná koordinačná skupina pre politiku súdržnosti ÚPPVII (RKS) (prvá úroveň koordinácie rozhodovacieho procesu v záležitostiach EÚ) – partneri: ministerstvá + ÚV SR + NR SR</a:t>
            </a:r>
          </a:p>
          <a:p>
            <a:pPr marL="425196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000" dirty="0" smtClean="0"/>
          </a:p>
          <a:p>
            <a:pPr marL="425196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smtClean="0"/>
              <a:t>Pracovná </a:t>
            </a:r>
            <a:r>
              <a:rPr lang="sk-SK" sz="2000" dirty="0"/>
              <a:t>skupina „Partnerstvo pre politiku súdržnosti 2020+“ (platforma na výmenu skúseností z praxe a názorov odborníkov      v oblasti politiky súdržnosti EÚ so zapojením sociálno-ekonomických partnerov)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i="1" dirty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1365195" y="833015"/>
            <a:ext cx="732984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sk-SK" sz="4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Ďakujeme za pozornosť</a:t>
            </a:r>
            <a:endParaRPr lang="sk-SK" sz="4800" i="1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sz="4000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sk-SK" sz="4000" dirty="0" smtClean="0">
                <a:hlinkClick r:id="rId6"/>
              </a:rPr>
              <a:t>http://www.vicepremier.sk/</a:t>
            </a:r>
            <a:endParaRPr lang="sk-SK" sz="4000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sz="4000" b="1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sk-SK" dirty="0" smtClean="0"/>
              <a:t>odbor politiky súdržnosti</a:t>
            </a:r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pt-BR" dirty="0" smtClean="0"/>
              <a:t>Úrad podpredsedu vlády SR pre investície a informatizáciu</a:t>
            </a:r>
            <a:endParaRPr lang="sk-SK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sz="4400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sz="4400" i="1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sz="800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dirty="0" smtClean="0"/>
          </a:p>
          <a:p>
            <a:pPr marL="0" indent="0" algn="ctr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-2.96296E-6 L -3.61111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5250" y="758825"/>
            <a:ext cx="7016750" cy="7588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5400" dirty="0" smtClean="0">
                <a:solidFill>
                  <a:srgbClr val="C00000"/>
                </a:solidFill>
              </a:rPr>
              <a:t>SK PRES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-33520" y="2444700"/>
          <a:ext cx="9144000" cy="167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bdĺžnik 7"/>
          <p:cNvSpPr/>
          <p:nvPr/>
        </p:nvSpPr>
        <p:spPr>
          <a:xfrm>
            <a:off x="754375" y="4064495"/>
            <a:ext cx="198516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15-16.9.2016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428115" y="4064495"/>
            <a:ext cx="198516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.2016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089670" y="4066995"/>
            <a:ext cx="198516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.2016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55563"/>
            <a:ext cx="14065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448965" y="1749245"/>
            <a:ext cx="524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C00000"/>
                </a:solidFill>
              </a:rPr>
              <a:t>Post 2020 medzi hlavnými prioritami SK </a:t>
            </a:r>
            <a:r>
              <a:rPr lang="sk-SK" dirty="0" smtClean="0">
                <a:solidFill>
                  <a:srgbClr val="C00000"/>
                </a:solidFill>
              </a:rPr>
              <a:t>PRES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C00000"/>
                </a:solidFill>
              </a:rPr>
              <a:t>3 hlavné podujatia </a:t>
            </a:r>
            <a:endParaRPr lang="sk-SK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050" y="681038"/>
            <a:ext cx="7016750" cy="7826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C00000"/>
                </a:solidFill>
              </a:rPr>
              <a:t/>
            </a:r>
            <a:br>
              <a:rPr lang="sk-SK" dirty="0" smtClean="0">
                <a:solidFill>
                  <a:srgbClr val="C00000"/>
                </a:solidFill>
              </a:rPr>
            </a:br>
            <a:r>
              <a:rPr lang="sk-SK" dirty="0" smtClean="0">
                <a:solidFill>
                  <a:srgbClr val="C00000"/>
                </a:solidFill>
              </a:rPr>
              <a:t>Konferencia k politike súdržnosti</a:t>
            </a:r>
            <a:r>
              <a:rPr lang="en-GB" i="1" dirty="0" smtClean="0">
                <a:solidFill>
                  <a:srgbClr val="C00000"/>
                </a:solidFill>
              </a:rPr>
              <a:t/>
            </a:r>
            <a:br>
              <a:rPr lang="en-GB" i="1" dirty="0" smtClean="0">
                <a:solidFill>
                  <a:srgbClr val="C00000"/>
                </a:solidFill>
              </a:rPr>
            </a:br>
            <a:r>
              <a:rPr lang="sk-SK" sz="2200" dirty="0" smtClean="0">
                <a:solidFill>
                  <a:srgbClr val="C00000"/>
                </a:solidFill>
              </a:rPr>
              <a:t>Bratislava, 15. – 16. september 2016</a:t>
            </a:r>
            <a:endParaRPr lang="sk-SK" sz="2200" dirty="0">
              <a:solidFill>
                <a:srgbClr val="C00000"/>
              </a:solidFill>
            </a:endParaRPr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03650" y="1749245"/>
            <a:ext cx="2838450" cy="1831975"/>
          </a:xfrm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563"/>
            <a:ext cx="14065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0" y="6330950"/>
            <a:ext cx="4259263" cy="3048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569" y="1749245"/>
            <a:ext cx="360997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6750" y="3034217"/>
            <a:ext cx="32797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2013" y="14446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75902" y="4223596"/>
            <a:ext cx="5170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b="1" dirty="0" smtClean="0"/>
              <a:t>Témy:</a:t>
            </a:r>
            <a:r>
              <a:rPr lang="sk-SK" dirty="0"/>
              <a:t>	1. </a:t>
            </a:r>
            <a:r>
              <a:rPr lang="sk-SK" dirty="0" smtClean="0"/>
              <a:t>Výkonnosť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sk-SK" dirty="0" smtClean="0"/>
              <a:t>výsledky</a:t>
            </a:r>
            <a:r>
              <a:rPr lang="en-GB" dirty="0" smtClean="0"/>
              <a:t> </a:t>
            </a:r>
            <a:r>
              <a:rPr lang="en-GB" dirty="0"/>
              <a:t>E</a:t>
            </a:r>
            <a:r>
              <a:rPr lang="sk-SK" dirty="0"/>
              <a:t>ŠIF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/>
              <a:t>	2. </a:t>
            </a:r>
            <a:r>
              <a:rPr lang="sk-SK" dirty="0" smtClean="0"/>
              <a:t>Prepojenie</a:t>
            </a:r>
            <a:r>
              <a:rPr lang="en-GB" dirty="0" smtClean="0"/>
              <a:t> </a:t>
            </a:r>
            <a:r>
              <a:rPr lang="sk-SK" dirty="0" smtClean="0"/>
              <a:t>medzi</a:t>
            </a:r>
            <a:r>
              <a:rPr lang="en-GB" dirty="0" smtClean="0"/>
              <a:t> </a:t>
            </a:r>
            <a:r>
              <a:rPr lang="sk-SK" dirty="0" smtClean="0"/>
              <a:t>politikou</a:t>
            </a:r>
            <a:r>
              <a:rPr lang="en-GB" dirty="0" smtClean="0"/>
              <a:t> </a:t>
            </a:r>
            <a:r>
              <a:rPr lang="sk-SK" dirty="0" smtClean="0"/>
              <a:t>súdržnosti</a:t>
            </a:r>
            <a:r>
              <a:rPr lang="en-GB" dirty="0" smtClean="0"/>
              <a:t> </a:t>
            </a:r>
            <a:r>
              <a:rPr lang="en-GB" dirty="0"/>
              <a:t>EÚ a </a:t>
            </a:r>
            <a:r>
              <a:rPr lang="sk-SK" dirty="0" smtClean="0"/>
              <a:t>správou</a:t>
            </a:r>
            <a:r>
              <a:rPr lang="en-GB" dirty="0" smtClean="0"/>
              <a:t> </a:t>
            </a:r>
            <a:r>
              <a:rPr lang="sk-SK" dirty="0" smtClean="0"/>
              <a:t>ekonomických</a:t>
            </a:r>
            <a:r>
              <a:rPr lang="en-GB" dirty="0" smtClean="0"/>
              <a:t> </a:t>
            </a:r>
            <a:r>
              <a:rPr lang="sk-SK" dirty="0" smtClean="0"/>
              <a:t>záležitostí</a:t>
            </a:r>
            <a:r>
              <a:rPr lang="en-GB" dirty="0" smtClean="0"/>
              <a:t> </a:t>
            </a:r>
            <a:r>
              <a:rPr lang="en-GB" dirty="0"/>
              <a:t>EÚ </a:t>
            </a:r>
            <a:endParaRPr lang="sk-SK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/>
              <a:t>	3. </a:t>
            </a:r>
            <a:r>
              <a:rPr lang="sk-SK" b="1" dirty="0" smtClean="0"/>
              <a:t>Ďalšie</a:t>
            </a:r>
            <a:r>
              <a:rPr lang="en-GB" b="1" dirty="0" smtClean="0"/>
              <a:t> </a:t>
            </a:r>
            <a:r>
              <a:rPr lang="sk-SK" b="1" dirty="0" smtClean="0"/>
              <a:t>zjednodušovanie</a:t>
            </a:r>
            <a:r>
              <a:rPr lang="en-GB" b="1" dirty="0" smtClean="0"/>
              <a:t> </a:t>
            </a:r>
            <a:r>
              <a:rPr lang="sk-SK" b="1" dirty="0" smtClean="0"/>
              <a:t>politiky</a:t>
            </a:r>
            <a:r>
              <a:rPr lang="en-GB" b="1" dirty="0" smtClean="0"/>
              <a:t> </a:t>
            </a:r>
            <a:r>
              <a:rPr lang="sk-SK" b="1" dirty="0" smtClean="0"/>
              <a:t>súdržnosti</a:t>
            </a:r>
            <a:r>
              <a:rPr lang="en-GB" b="1" dirty="0" smtClean="0"/>
              <a:t> </a:t>
            </a:r>
            <a:r>
              <a:rPr lang="en-GB" b="1" dirty="0"/>
              <a:t>v </a:t>
            </a:r>
            <a:r>
              <a:rPr lang="sk-SK" b="1" dirty="0" smtClean="0"/>
              <a:t>budúcom</a:t>
            </a:r>
            <a:r>
              <a:rPr lang="en-GB" b="1" dirty="0" smtClean="0"/>
              <a:t> </a:t>
            </a:r>
            <a:r>
              <a:rPr lang="sk-SK" b="1" dirty="0" smtClean="0"/>
              <a:t>období </a:t>
            </a:r>
          </a:p>
          <a:p>
            <a:endParaRPr lang="sk-SK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052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4788" y="893763"/>
            <a:ext cx="7016750" cy="7842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C00000"/>
                </a:solidFill>
              </a:rPr>
              <a:t/>
            </a:r>
            <a:br>
              <a:rPr lang="sk-SK" dirty="0" smtClean="0">
                <a:solidFill>
                  <a:srgbClr val="C00000"/>
                </a:solidFill>
              </a:rPr>
            </a:br>
            <a:r>
              <a:rPr lang="sk-SK" dirty="0">
                <a:solidFill>
                  <a:srgbClr val="C00000"/>
                </a:solidFill>
              </a:rPr>
              <a:t/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i="1" dirty="0" smtClean="0">
                <a:solidFill>
                  <a:srgbClr val="C00000"/>
                </a:solidFill>
              </a:rPr>
              <a:t>Stretnutie generálnych riaditeľov zodpovedných za politiku súdržnosti</a:t>
            </a:r>
            <a:r>
              <a:rPr lang="sk-SK" dirty="0" smtClean="0">
                <a:solidFill>
                  <a:srgbClr val="C00000"/>
                </a:solidFill>
              </a:rPr>
              <a:t/>
            </a:r>
            <a:br>
              <a:rPr lang="sk-SK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Bratislava, </a:t>
            </a:r>
            <a:r>
              <a:rPr lang="en-US" sz="2000" dirty="0" smtClean="0">
                <a:solidFill>
                  <a:srgbClr val="C00000"/>
                </a:solidFill>
              </a:rPr>
              <a:t>2</a:t>
            </a:r>
            <a:r>
              <a:rPr lang="sk-SK" sz="2000" dirty="0" smtClean="0">
                <a:solidFill>
                  <a:srgbClr val="C00000"/>
                </a:solidFill>
              </a:rPr>
              <a:t>.</a:t>
            </a:r>
            <a:r>
              <a:rPr lang="en-US" sz="2000" dirty="0" smtClean="0">
                <a:solidFill>
                  <a:srgbClr val="C00000"/>
                </a:solidFill>
              </a:rPr>
              <a:t>-3</a:t>
            </a:r>
            <a:r>
              <a:rPr lang="sk-SK" sz="2000" dirty="0" smtClean="0">
                <a:solidFill>
                  <a:srgbClr val="C00000"/>
                </a:solidFill>
              </a:rPr>
              <a:t>.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</a:rPr>
              <a:t>októ</a:t>
            </a:r>
            <a:r>
              <a:rPr lang="en-US" sz="2000" dirty="0" err="1" smtClean="0">
                <a:solidFill>
                  <a:srgbClr val="C00000"/>
                </a:solidFill>
              </a:rPr>
              <a:t>ber</a:t>
            </a:r>
            <a:r>
              <a:rPr lang="en-US" sz="2000" dirty="0">
                <a:solidFill>
                  <a:srgbClr val="C00000"/>
                </a:solidFill>
              </a:rPr>
              <a:t>) 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 smtClean="0">
                <a:solidFill>
                  <a:srgbClr val="C00000"/>
                </a:solidFill>
              </a:rPr>
              <a:t/>
            </a:r>
            <a:br>
              <a:rPr lang="sk-SK" dirty="0" smtClean="0">
                <a:solidFill>
                  <a:srgbClr val="C00000"/>
                </a:solidFill>
              </a:rPr>
            </a:br>
            <a:endParaRPr lang="sk-SK" sz="2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7625" y="2054225"/>
            <a:ext cx="7329488" cy="44291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800" dirty="0" smtClean="0"/>
              <a:t>Stretnutie 28 generálnych riaditeľov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800" dirty="0" smtClean="0"/>
              <a:t>Účasť nového generálneho riaditeľa DG REGIO Marca</a:t>
            </a:r>
            <a:r>
              <a:rPr lang="en-US" sz="1800" dirty="0" smtClean="0"/>
              <a:t> </a:t>
            </a:r>
            <a:r>
              <a:rPr lang="en-US" sz="1800" dirty="0" err="1" smtClean="0"/>
              <a:t>Lemaître</a:t>
            </a:r>
            <a:endParaRPr lang="sk-SK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800" dirty="0" smtClean="0"/>
              <a:t>Účasť zástupcov sekretariátu Rady EÚ, EIB, výboru regiónov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9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Témy:</a:t>
            </a:r>
            <a:endParaRPr lang="sk-SK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400" b="1" dirty="0" smtClean="0"/>
              <a:t>Využitie nových reformných prvkov v budúcej architektúre PS po roku 2020</a:t>
            </a:r>
            <a:endParaRPr lang="en-US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400" b="1" dirty="0" smtClean="0"/>
              <a:t>Zjednodušovanie implementačného mechanizmu PS po roku 2020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0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000" i="1" dirty="0"/>
          </a:p>
        </p:txBody>
      </p:sp>
      <p:pic>
        <p:nvPicPr>
          <p:cNvPr id="51204" name="Obrázok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5513" y="3068638"/>
            <a:ext cx="2590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Obrázok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3613" y="3429000"/>
            <a:ext cx="19510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572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050" y="833438"/>
            <a:ext cx="7016750" cy="106838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i="1" dirty="0" smtClean="0">
                <a:solidFill>
                  <a:srgbClr val="C00000"/>
                </a:solidFill>
              </a:rPr>
              <a:t>Rada pre všeobecné záležitosti venovaná politike súdržnosti</a:t>
            </a:r>
            <a:r>
              <a:rPr lang="en-US" i="1" dirty="0">
                <a:solidFill>
                  <a:srgbClr val="C00000"/>
                </a:solidFill>
              </a:rPr>
              <a:t/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sk-SK" sz="2200" dirty="0" smtClean="0">
                <a:solidFill>
                  <a:srgbClr val="C00000"/>
                </a:solidFill>
              </a:rPr>
              <a:t>Brusel, 16. 11. 2016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050" y="2206625"/>
            <a:ext cx="7016750" cy="3970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dirty="0" smtClean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k-SK" dirty="0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7938"/>
            <a:ext cx="10572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625" y="2147888"/>
            <a:ext cx="419893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2850" y="1668463"/>
            <a:ext cx="7177088" cy="42037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sk-SK" sz="2000" i="1" smtClean="0">
                <a:solidFill>
                  <a:srgbClr val="17375E"/>
                </a:solidFill>
              </a:rPr>
              <a:t>E</a:t>
            </a:r>
            <a:r>
              <a:rPr lang="en-GB" sz="2000" i="1" smtClean="0">
                <a:solidFill>
                  <a:srgbClr val="17375E"/>
                </a:solidFill>
              </a:rPr>
              <a:t>x post </a:t>
            </a:r>
            <a:r>
              <a:rPr lang="sk-SK" sz="2000" i="1" smtClean="0">
                <a:solidFill>
                  <a:srgbClr val="17375E"/>
                </a:solidFill>
              </a:rPr>
              <a:t>hodnotenie </a:t>
            </a:r>
            <a:r>
              <a:rPr lang="en-GB" sz="2000" i="1" smtClean="0">
                <a:solidFill>
                  <a:srgbClr val="17375E"/>
                </a:solidFill>
              </a:rPr>
              <a:t>2007 – 2013 – </a:t>
            </a:r>
            <a:r>
              <a:rPr lang="sk-SK" sz="2000" i="1" smtClean="0">
                <a:solidFill>
                  <a:srgbClr val="17375E"/>
                </a:solidFill>
              </a:rPr>
              <a:t>pozitívny dopad PS na ekonomický rast a zamestnanosť </a:t>
            </a:r>
            <a:r>
              <a:rPr lang="en-GB" sz="2000" i="1" smtClean="0">
                <a:solidFill>
                  <a:srgbClr val="17375E"/>
                </a:solidFill>
              </a:rPr>
              <a:t> 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sk-SK" sz="2000" i="1" smtClean="0">
                <a:solidFill>
                  <a:srgbClr val="17375E"/>
                </a:solidFill>
                <a:latin typeface="Arial" charset="0"/>
              </a:rPr>
              <a:t>Potreba</a:t>
            </a:r>
            <a:r>
              <a:rPr lang="sk-SK" sz="2000" i="1" smtClean="0">
                <a:solidFill>
                  <a:srgbClr val="17375E"/>
                </a:solidFill>
              </a:rPr>
              <a:t> skor</a:t>
            </a:r>
            <a:r>
              <a:rPr lang="sk-SK" sz="2000" i="1" smtClean="0">
                <a:solidFill>
                  <a:srgbClr val="17375E"/>
                </a:solidFill>
                <a:latin typeface="Arial" charset="0"/>
              </a:rPr>
              <a:t>ého</a:t>
            </a:r>
            <a:r>
              <a:rPr lang="sk-SK" sz="2000" i="1" smtClean="0">
                <a:solidFill>
                  <a:srgbClr val="17375E"/>
                </a:solidFill>
              </a:rPr>
              <a:t> začiat</a:t>
            </a:r>
            <a:r>
              <a:rPr lang="sk-SK" sz="2000" i="1" smtClean="0">
                <a:solidFill>
                  <a:srgbClr val="17375E"/>
                </a:solidFill>
                <a:latin typeface="Arial" charset="0"/>
              </a:rPr>
              <a:t>ku</a:t>
            </a:r>
            <a:r>
              <a:rPr lang="sk-SK" sz="2000" i="1" smtClean="0">
                <a:solidFill>
                  <a:srgbClr val="17375E"/>
                </a:solidFill>
              </a:rPr>
              <a:t> programovania nového programového obdobia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sk-SK" sz="2000" i="1" smtClean="0">
                <a:solidFill>
                  <a:srgbClr val="17375E"/>
                </a:solidFill>
              </a:rPr>
              <a:t>PS je hlavný investičný nástroj na úrovni EÚ na dosahovanie cieľov stratégie EU 2020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sk-SK" sz="2000" i="1" smtClean="0">
                <a:solidFill>
                  <a:srgbClr val="17375E"/>
                </a:solidFill>
              </a:rPr>
              <a:t>Odhodlanie dosiahnuť podstatné zjednodušenie a vyvážiť pritom potrebu stability a kontinuity s výrazným znížením administratívnej záťaže a nákladov v období po roku </a:t>
            </a:r>
            <a:r>
              <a:rPr lang="en-US" sz="2000" i="1" smtClean="0">
                <a:solidFill>
                  <a:srgbClr val="17375E"/>
                </a:solidFill>
              </a:rPr>
              <a:t>2020.</a:t>
            </a:r>
            <a:r>
              <a:rPr lang="sk-SK" sz="2000" i="1" smtClean="0">
                <a:solidFill>
                  <a:srgbClr val="17375E"/>
                </a:solidFill>
              </a:rPr>
              <a:t>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sk-SK" sz="2000" i="1" smtClean="0">
                <a:solidFill>
                  <a:srgbClr val="17375E"/>
                </a:solidFill>
              </a:rPr>
              <a:t>Zaviazanie </a:t>
            </a:r>
            <a:r>
              <a:rPr lang="en-US" sz="2000" i="1" smtClean="0">
                <a:solidFill>
                  <a:srgbClr val="17375E"/>
                </a:solidFill>
              </a:rPr>
              <a:t>k </a:t>
            </a:r>
            <a:r>
              <a:rPr lang="sk-SK" sz="2000" i="1" smtClean="0">
                <a:solidFill>
                  <a:srgbClr val="17375E"/>
                </a:solidFill>
              </a:rPr>
              <a:t>tomu</a:t>
            </a:r>
            <a:r>
              <a:rPr lang="en-US" sz="2000" i="1" smtClean="0">
                <a:solidFill>
                  <a:srgbClr val="17375E"/>
                </a:solidFill>
              </a:rPr>
              <a:t>, že sa počas zasadnutí </a:t>
            </a:r>
            <a:r>
              <a:rPr lang="sk-SK" sz="2000" i="1" smtClean="0">
                <a:solidFill>
                  <a:srgbClr val="17375E"/>
                </a:solidFill>
              </a:rPr>
              <a:t>GAC</a:t>
            </a:r>
            <a:r>
              <a:rPr lang="en-US" sz="2000" i="1" smtClean="0">
                <a:solidFill>
                  <a:srgbClr val="17375E"/>
                </a:solidFill>
              </a:rPr>
              <a:t> bude medzi príslušnými ministrami viesť pravidelná politická diskusia o vykonávaní a výsledkoch politiky súdržnosti a </a:t>
            </a:r>
            <a:r>
              <a:rPr lang="sk-SK" sz="2000" i="1" smtClean="0">
                <a:solidFill>
                  <a:srgbClr val="17375E"/>
                </a:solidFill>
              </a:rPr>
              <a:t>EŠIF</a:t>
            </a:r>
            <a:r>
              <a:rPr lang="en-US" sz="2000" i="1" smtClean="0">
                <a:solidFill>
                  <a:srgbClr val="17375E"/>
                </a:solidFill>
              </a:rPr>
              <a:t>, ako aj k podpore prípravy politického rámca na obdobie po roku 2020.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endParaRPr lang="en-GB" sz="2000" i="1" smtClean="0">
              <a:solidFill>
                <a:srgbClr val="17375E"/>
              </a:solidFill>
            </a:endParaRPr>
          </a:p>
        </p:txBody>
      </p:sp>
      <p:sp>
        <p:nvSpPr>
          <p:cNvPr id="55298" name="Nadpis 2"/>
          <p:cNvSpPr>
            <a:spLocks noGrp="1"/>
          </p:cNvSpPr>
          <p:nvPr>
            <p:ph type="title"/>
          </p:nvPr>
        </p:nvSpPr>
        <p:spPr>
          <a:xfrm>
            <a:off x="1060450" y="912813"/>
            <a:ext cx="7016750" cy="6111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smtClean="0">
                <a:solidFill>
                  <a:srgbClr val="C00000"/>
                </a:solidFill>
              </a:rPr>
              <a:t>Závery Rady k výsledkom a novým prvkom politiky súdržnosti a </a:t>
            </a:r>
            <a:r>
              <a:rPr lang="sk-SK" sz="2400" smtClean="0">
                <a:solidFill>
                  <a:srgbClr val="C00000"/>
                </a:solidFill>
              </a:rPr>
              <a:t>EŠIF</a:t>
            </a:r>
            <a:r>
              <a:rPr lang="en-US" sz="2400" smtClean="0">
                <a:solidFill>
                  <a:srgbClr val="C00000"/>
                </a:solidFill>
              </a:rPr>
              <a:t>:</a:t>
            </a:r>
            <a:endParaRPr lang="sk-SK" sz="2400" smtClean="0">
              <a:solidFill>
                <a:srgbClr val="C00000"/>
              </a:solidFill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7938"/>
            <a:ext cx="10572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3"/>
          <p:cNvSpPr>
            <a:spLocks noGrp="1"/>
          </p:cNvSpPr>
          <p:nvPr>
            <p:ph type="title"/>
          </p:nvPr>
        </p:nvSpPr>
        <p:spPr>
          <a:xfrm>
            <a:off x="1365250" y="1138238"/>
            <a:ext cx="7466013" cy="4778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400" i="1" smtClean="0">
                <a:solidFill>
                  <a:srgbClr val="C00000"/>
                </a:solidFill>
              </a:rPr>
              <a:t>Politika súdržnosti po roku 2020 – zasadnutie ministrov V4+4 zodpovedných za politiku súdržnosti, Varšava, 2. marec</a:t>
            </a:r>
            <a:endParaRPr lang="sk-SK" sz="3400" smtClean="0">
              <a:solidFill>
                <a:srgbClr val="C00000"/>
              </a:solidFill>
            </a:endParaRPr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1331913" y="1341438"/>
            <a:ext cx="7497762" cy="4751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i="1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2206625"/>
            <a:ext cx="32067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2071688"/>
            <a:ext cx="47339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3"/>
          <p:cNvSpPr>
            <a:spLocks noGrp="1"/>
          </p:cNvSpPr>
          <p:nvPr>
            <p:ph type="title"/>
          </p:nvPr>
        </p:nvSpPr>
        <p:spPr>
          <a:xfrm>
            <a:off x="1060450" y="30163"/>
            <a:ext cx="7466013" cy="782637"/>
          </a:xfrm>
        </p:spPr>
        <p:txBody>
          <a:bodyPr/>
          <a:lstStyle/>
          <a:p>
            <a:r>
              <a:rPr lang="pl-PL" sz="3400" i="1" smtClean="0">
                <a:solidFill>
                  <a:srgbClr val="C00000"/>
                </a:solidFill>
              </a:rPr>
              <a:t>„Joint Paper”</a:t>
            </a:r>
            <a:endParaRPr lang="sk-SK" sz="3400" smtClean="0">
              <a:solidFill>
                <a:srgbClr val="C00000"/>
              </a:solidFill>
            </a:endParaRPr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601663" y="681038"/>
            <a:ext cx="8228012" cy="519124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dirty="0"/>
              <a:t>•	</a:t>
            </a:r>
            <a:r>
              <a:rPr lang="sk-SK" sz="2000" dirty="0" smtClean="0"/>
              <a:t>podpora </a:t>
            </a:r>
            <a:r>
              <a:rPr lang="sk-SK" sz="2000" dirty="0"/>
              <a:t>silnej pozície </a:t>
            </a:r>
            <a:r>
              <a:rPr lang="sk-SK" sz="2000" dirty="0" smtClean="0"/>
              <a:t>PS ako </a:t>
            </a:r>
            <a:r>
              <a:rPr lang="sk-SK" sz="2000" dirty="0"/>
              <a:t>hlavnej investičnej politiky EÚ na podporu rastu a tvorby pracovných miest aj po roku 2020; </a:t>
            </a:r>
            <a:r>
              <a:rPr lang="sk-SK" sz="2000" dirty="0" smtClean="0"/>
              <a:t>PS je </a:t>
            </a:r>
            <a:r>
              <a:rPr lang="sk-SK" sz="2000" dirty="0"/>
              <a:t>základná investičná politika EÚ, ktorá podporuje rast a tvorbu pracovných miest, a preto by mala po roku 2020 ostať jedným z kľúčových pilierov rozpočtu EÚ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dirty="0"/>
              <a:t>•	</a:t>
            </a:r>
            <a:r>
              <a:rPr lang="sk-SK" sz="2000" dirty="0" smtClean="0"/>
              <a:t>opodstatnenosť PS je </a:t>
            </a:r>
            <a:r>
              <a:rPr lang="sk-SK" sz="2000" dirty="0"/>
              <a:t>preukázaná napr. z </a:t>
            </a:r>
            <a:r>
              <a:rPr lang="sk-SK" sz="2000" dirty="0" err="1"/>
              <a:t>ex-post</a:t>
            </a:r>
            <a:r>
              <a:rPr lang="sk-SK" sz="2000" dirty="0"/>
              <a:t> hodnotení alebo štúdie prínosu Politiky súdržnosti v krajinách V4 - je prínosom pre všetky regióny EÚ, profitujú z nej i „nekohézne“ krajiny – </a:t>
            </a:r>
            <a:r>
              <a:rPr lang="sk-SK" sz="2000" dirty="0" smtClean="0"/>
              <a:t>čistí </a:t>
            </a:r>
            <a:r>
              <a:rPr lang="sk-SK" sz="2000" dirty="0"/>
              <a:t>prispievatelia;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dirty="0"/>
              <a:t>•	</a:t>
            </a:r>
            <a:r>
              <a:rPr lang="sk-SK" sz="2000" dirty="0" smtClean="0"/>
              <a:t>podpora </a:t>
            </a:r>
            <a:r>
              <a:rPr lang="sk-SK" sz="2000" dirty="0"/>
              <a:t>všetkých regiónov;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dirty="0"/>
              <a:t>•	</a:t>
            </a:r>
            <a:r>
              <a:rPr lang="sk-SK" sz="2000" dirty="0" smtClean="0"/>
              <a:t>podpora </a:t>
            </a:r>
            <a:r>
              <a:rPr lang="sk-SK" sz="2000" dirty="0"/>
              <a:t>územnej orientácie a riešení šitých na mieru pre napĺňanie špecifických potrieb jednotlivých regiónov – potreba väčšej flexibility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dirty="0"/>
              <a:t>•	orientácia na výsledky, flexibilita, proporcionalita, integrovaný prístup a jednoduchosť ako hlavné elementy Politiky súdržnosti po roku 2020;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000" dirty="0"/>
              <a:t>•	návrhu pre </a:t>
            </a:r>
            <a:r>
              <a:rPr lang="sk-SK" sz="2000" dirty="0" smtClean="0"/>
              <a:t>EK, </a:t>
            </a:r>
            <a:r>
              <a:rPr lang="sk-SK" sz="2000" dirty="0"/>
              <a:t>aby zriadila, najneskôr do polovice roka 2017 neformálnu komunikačnú platformu s účasťou všetkých členských štátov k procesu skorej prípravy programového obdobia po roku 2020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000" dirty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lokTextu 1"/>
          <p:cNvSpPr txBox="1"/>
          <p:nvPr/>
        </p:nvSpPr>
        <p:spPr>
          <a:xfrm>
            <a:off x="699235" y="5872280"/>
            <a:ext cx="78430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C00000"/>
                </a:solidFill>
                <a:hlinkClick r:id="rId4"/>
              </a:rPr>
              <a:t>https</a:t>
            </a:r>
            <a:r>
              <a:rPr lang="sk-SK" sz="2400" i="1" dirty="0">
                <a:solidFill>
                  <a:srgbClr val="C00000"/>
                </a:solidFill>
                <a:hlinkClick r:id="rId4"/>
              </a:rPr>
              <a:t>://www.visegradgroup.eu/v4-4-joint-paper-on</a:t>
            </a:r>
            <a:r>
              <a:rPr lang="sk-SK" sz="2400" i="1" dirty="0">
                <a:solidFill>
                  <a:srgbClr val="C00000"/>
                </a:solidFill>
              </a:rPr>
              <a:t> </a:t>
            </a:r>
          </a:p>
          <a:p>
            <a:endParaRPr lang="sk-SK" sz="2400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4294967295"/>
          </p:nvPr>
        </p:nvSpPr>
        <p:spPr>
          <a:xfrm>
            <a:off x="0" y="3429000"/>
            <a:ext cx="4681538" cy="2697163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príprava argumentačnej základne/</a:t>
            </a:r>
          </a:p>
          <a:p>
            <a:pPr marL="0" indent="0"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východiskovej pozície SK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4294967295"/>
          </p:nvPr>
        </p:nvSpPr>
        <p:spPr>
          <a:xfrm>
            <a:off x="5321300" y="3429000"/>
            <a:ext cx="3822700" cy="2697163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presadzovanie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SK pozície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                                                           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negociácie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grpSp>
        <p:nvGrpSpPr>
          <p:cNvPr id="9" name="Group 3"/>
          <p:cNvGrpSpPr/>
          <p:nvPr/>
        </p:nvGrpSpPr>
        <p:grpSpPr>
          <a:xfrm>
            <a:off x="827584" y="4059919"/>
            <a:ext cx="7493032" cy="664210"/>
            <a:chOff x="0" y="0"/>
            <a:chExt cx="6033053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entagon 4"/>
            <p:cNvSpPr/>
            <p:nvPr/>
          </p:nvSpPr>
          <p:spPr>
            <a:xfrm>
              <a:off x="0" y="0"/>
              <a:ext cx="1911625" cy="1214438"/>
            </a:xfrm>
            <a:prstGeom prst="homePlate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</a:t>
              </a:r>
              <a:endPara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Chevron 5"/>
            <p:cNvSpPr/>
            <p:nvPr/>
          </p:nvSpPr>
          <p:spPr>
            <a:xfrm>
              <a:off x="1431235" y="0"/>
              <a:ext cx="1842052" cy="1214438"/>
            </a:xfrm>
            <a:prstGeom prst="chevron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2018</a:t>
              </a:r>
              <a:endPara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Chevron 6"/>
            <p:cNvSpPr/>
            <p:nvPr/>
          </p:nvSpPr>
          <p:spPr>
            <a:xfrm>
              <a:off x="2829339" y="0"/>
              <a:ext cx="1842052" cy="1214438"/>
            </a:xfrm>
            <a:prstGeom prst="chevron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2019</a:t>
              </a:r>
              <a:endPara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Chevron 7"/>
            <p:cNvSpPr/>
            <p:nvPr/>
          </p:nvSpPr>
          <p:spPr>
            <a:xfrm>
              <a:off x="4191001" y="0"/>
              <a:ext cx="1842052" cy="1214438"/>
            </a:xfrm>
            <a:prstGeom prst="chevron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2020</a:t>
              </a:r>
              <a:endPara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BlokTextu 5"/>
          <p:cNvSpPr txBox="1"/>
          <p:nvPr/>
        </p:nvSpPr>
        <p:spPr>
          <a:xfrm>
            <a:off x="1547663" y="420735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    2017</a:t>
            </a:r>
            <a:endParaRPr lang="sk-SK" dirty="0"/>
          </a:p>
        </p:txBody>
      </p:sp>
      <p:sp>
        <p:nvSpPr>
          <p:cNvPr id="17" name="TextBox 21"/>
          <p:cNvSpPr txBox="1"/>
          <p:nvPr/>
        </p:nvSpPr>
        <p:spPr>
          <a:xfrm>
            <a:off x="1105709" y="3073897"/>
            <a:ext cx="2228022" cy="800219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  Neformálne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      diskusie</a:t>
            </a:r>
            <a:endParaRPr kumimoji="0" lang="en-PH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5415919" y="3100552"/>
            <a:ext cx="2228022" cy="800219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     Formálne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     diskusie</a:t>
            </a:r>
            <a:endParaRPr kumimoji="0" lang="en-PH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Výbuch 1 20"/>
          <p:cNvSpPr/>
          <p:nvPr/>
        </p:nvSpPr>
        <p:spPr>
          <a:xfrm>
            <a:off x="4139952" y="3936479"/>
            <a:ext cx="753044" cy="78765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2014700" y="1901951"/>
            <a:ext cx="516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+mn-lt"/>
              </a:rPr>
              <a:t>Zverejnenie 1. návrhov novej legislatívy</a:t>
            </a:r>
            <a:endParaRPr lang="sk-SK" sz="2400" dirty="0">
              <a:latin typeface="+mn-lt"/>
            </a:endParaRPr>
          </a:p>
        </p:txBody>
      </p:sp>
      <p:cxnSp>
        <p:nvCxnSpPr>
          <p:cNvPr id="24" name="Rovná spojovacia šípka 23"/>
          <p:cNvCxnSpPr>
            <a:endCxn id="22" idx="2"/>
          </p:cNvCxnSpPr>
          <p:nvPr/>
        </p:nvCxnSpPr>
        <p:spPr>
          <a:xfrm flipV="1">
            <a:off x="4516474" y="2363616"/>
            <a:ext cx="79228" cy="1542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 bwMode="auto">
          <a:xfrm>
            <a:off x="1014893" y="714375"/>
            <a:ext cx="7466013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400" i="1" dirty="0" smtClean="0">
                <a:solidFill>
                  <a:srgbClr val="C00000"/>
                </a:solidFill>
              </a:rPr>
              <a:t>Proces </a:t>
            </a:r>
            <a:r>
              <a:rPr lang="pt-BR" sz="3400" i="1" dirty="0">
                <a:solidFill>
                  <a:srgbClr val="C00000"/>
                </a:solidFill>
              </a:rPr>
              <a:t>prípravy</a:t>
            </a:r>
            <a:br>
              <a:rPr lang="pt-BR" sz="3400" i="1" dirty="0">
                <a:solidFill>
                  <a:srgbClr val="C00000"/>
                </a:solidFill>
              </a:rPr>
            </a:br>
            <a:r>
              <a:rPr lang="pt-BR" sz="3400" i="1" dirty="0">
                <a:solidFill>
                  <a:srgbClr val="C00000"/>
                </a:solidFill>
              </a:rPr>
              <a:t>budúceho programového obdobia</a:t>
            </a:r>
            <a:endParaRPr lang="sk-SK" sz="3400" dirty="0" smtClean="0">
              <a:solidFill>
                <a:srgbClr val="C0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88913"/>
            <a:ext cx="2889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58763"/>
            <a:ext cx="4587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8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534</Words>
  <Application>Microsoft Office PowerPoint</Application>
  <PresentationFormat>Prezentácia na obrazovke (4:3)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1_Office Theme</vt:lpstr>
      <vt:lpstr>2_Office Theme</vt:lpstr>
      <vt:lpstr>Prezentácia programu PowerPoint</vt:lpstr>
      <vt:lpstr>SK PRES </vt:lpstr>
      <vt:lpstr> Konferencia k politike súdržnosti Bratislava, 15. – 16. september 2016</vt:lpstr>
      <vt:lpstr>  Stretnutie generálnych riaditeľov zodpovedných za politiku súdržnosti (Bratislava, 2.-3. október)   </vt:lpstr>
      <vt:lpstr>Rada pre všeobecné záležitosti venovaná politike súdržnosti Brusel, 16. 11. 2016</vt:lpstr>
      <vt:lpstr>Závery Rady k výsledkom a novým prvkom politiky súdržnosti a EŠIF:</vt:lpstr>
      <vt:lpstr>Politika súdržnosti po roku 2020 – zasadnutie ministrov V4+4 zodpovedných za politiku súdržnosti, Varšava, 2. marec</vt:lpstr>
      <vt:lpstr>„Joint Paper”</vt:lpstr>
      <vt:lpstr>Prezentácia programu PowerPoint</vt:lpstr>
      <vt:lpstr>Rok 2017 – očakávané udalosti</vt:lpstr>
      <vt:lpstr>Politika súdržnosti po roku 2020 v SR</vt:lpstr>
      <vt:lpstr>Politika súdržnosti po roku 2020 v SR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Stáž OPS</cp:lastModifiedBy>
  <cp:revision>123</cp:revision>
  <cp:lastPrinted>2017-03-27T11:00:12Z</cp:lastPrinted>
  <dcterms:created xsi:type="dcterms:W3CDTF">2013-08-21T19:17:07Z</dcterms:created>
  <dcterms:modified xsi:type="dcterms:W3CDTF">2017-03-29T13:56:19Z</dcterms:modified>
</cp:coreProperties>
</file>