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62" r:id="rId6"/>
    <p:sldId id="273" r:id="rId7"/>
    <p:sldId id="274" r:id="rId8"/>
    <p:sldId id="272" r:id="rId9"/>
    <p:sldId id="270" r:id="rId10"/>
    <p:sldId id="271" r:id="rId11"/>
    <p:sldId id="258" r:id="rId12"/>
    <p:sldId id="267" r:id="rId13"/>
    <p:sldId id="259" r:id="rId14"/>
    <p:sldId id="263" r:id="rId15"/>
    <p:sldId id="269" r:id="rId16"/>
    <p:sldId id="268" r:id="rId17"/>
    <p:sldId id="261" r:id="rId18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13645-EC07-451E-966F-E26F3E31EF8A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A22B9-2115-49C0-BA6F-C3C078522D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5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0118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342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266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672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74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71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84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418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756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2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06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943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3FE1-1279-425C-B52B-F76F819A719F}" type="datetimeFigureOut">
              <a:rPr lang="sk-SK" smtClean="0"/>
              <a:t>23.03.2017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6CBC-8AA9-4D7B-A655-4251FAD161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43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9"/>
          <a:stretch>
            <a:fillRect/>
          </a:stretch>
        </p:blipFill>
        <p:spPr bwMode="auto">
          <a:xfrm>
            <a:off x="36512" y="0"/>
            <a:ext cx="9107488" cy="688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4"/>
          <p:cNvSpPr txBox="1">
            <a:spLocks noChangeArrowheads="1"/>
          </p:cNvSpPr>
          <p:nvPr/>
        </p:nvSpPr>
        <p:spPr bwMode="auto">
          <a:xfrm>
            <a:off x="4572000" y="2420888"/>
            <a:ext cx="43211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3200" b="1" dirty="0" smtClean="0">
                <a:solidFill>
                  <a:srgbClr val="1E4E9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Proces vystúpenia Spojeného kráľovstva z EÚ v kontexte dopadov na politiku súdržnosti EÚ</a:t>
            </a:r>
            <a:endParaRPr lang="sk-SK" altLang="en-US" sz="3200" dirty="0">
              <a:solidFill>
                <a:srgbClr val="1E4E9D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2" name="BlokTextu 1"/>
          <p:cNvSpPr txBox="1"/>
          <p:nvPr/>
        </p:nvSpPr>
        <p:spPr>
          <a:xfrm>
            <a:off x="611560" y="1124744"/>
            <a:ext cx="792088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 smtClean="0"/>
              <a:t>Z </a:t>
            </a:r>
            <a:r>
              <a:rPr lang="sk-SK" dirty="0"/>
              <a:t>týchto dôvodov </a:t>
            </a:r>
            <a:r>
              <a:rPr lang="sk-SK" dirty="0" smtClean="0"/>
              <a:t>bude kľúčovou </a:t>
            </a:r>
            <a:r>
              <a:rPr lang="sk-SK" dirty="0"/>
              <a:t>oblasťou záujmu SR potreba finančného </a:t>
            </a:r>
            <a:r>
              <a:rPr lang="sk-SK" dirty="0" err="1"/>
              <a:t>vysporiadania</a:t>
            </a:r>
            <a:r>
              <a:rPr lang="sk-SK" dirty="0"/>
              <a:t> s UK, a to v kontexte 3 možných scenárov</a:t>
            </a:r>
            <a:r>
              <a:rPr lang="sk-SK" dirty="0" smtClean="0"/>
              <a:t>:</a:t>
            </a:r>
          </a:p>
          <a:p>
            <a:pPr lvl="0" algn="just"/>
            <a:endParaRPr lang="sk-SK" dirty="0" smtClean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b="1" dirty="0"/>
              <a:t>Zachovanie/pokračujúce platby UK </a:t>
            </a:r>
            <a:r>
              <a:rPr lang="sk-SK" dirty="0"/>
              <a:t>do rozpočtu EÚ podľa VFR 2014-2020 </a:t>
            </a:r>
            <a:r>
              <a:rPr lang="sk-SK" i="1" u="sng" dirty="0"/>
              <a:t>(veľmi nepravdepodobný </a:t>
            </a:r>
            <a:r>
              <a:rPr lang="sk-SK" i="1" u="sng" dirty="0" smtClean="0"/>
              <a:t>scenár – politický „face </a:t>
            </a:r>
            <a:r>
              <a:rPr lang="sk-SK" i="1" u="sng" dirty="0" err="1" smtClean="0"/>
              <a:t>saving</a:t>
            </a:r>
            <a:r>
              <a:rPr lang="sk-SK" i="1" u="sng" dirty="0" smtClean="0"/>
              <a:t>“ UK dovnútra)</a:t>
            </a:r>
            <a:endParaRPr lang="sk-SK" i="1" dirty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dirty="0" smtClean="0"/>
              <a:t>nahradenie</a:t>
            </a:r>
            <a:r>
              <a:rPr lang="sk-SK" dirty="0"/>
              <a:t>, resp. </a:t>
            </a:r>
            <a:r>
              <a:rPr lang="sk-SK" b="1" dirty="0"/>
              <a:t>dofinancovanie príspevku UK ostatnými členskými štátmi EÚ </a:t>
            </a:r>
            <a:r>
              <a:rPr lang="sk-SK" dirty="0"/>
              <a:t>do rozpočtu EÚ</a:t>
            </a:r>
            <a:r>
              <a:rPr lang="sk-SK" dirty="0" smtClean="0"/>
              <a:t>. </a:t>
            </a:r>
            <a:r>
              <a:rPr lang="sk-SK" dirty="0"/>
              <a:t>Uvedená alternatíva by predstavovala zvýšenú finančnú záťaž pre rozpočty jednotlivých členských štátov </a:t>
            </a:r>
            <a:r>
              <a:rPr lang="sk-SK" dirty="0" smtClean="0"/>
              <a:t>EÚ </a:t>
            </a:r>
            <a:r>
              <a:rPr lang="sk-SK" i="1" dirty="0" smtClean="0"/>
              <a:t>(málo pravdepodobný scenár – politický „face </a:t>
            </a:r>
            <a:r>
              <a:rPr lang="sk-SK" i="1" dirty="0" err="1" smtClean="0"/>
              <a:t>saving</a:t>
            </a:r>
            <a:r>
              <a:rPr lang="sk-SK" i="1" dirty="0" smtClean="0"/>
              <a:t>“ čistých prispievateľov)</a:t>
            </a:r>
            <a:endParaRPr lang="sk-SK" dirty="0"/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b="1" dirty="0" smtClean="0"/>
              <a:t>zníženie </a:t>
            </a:r>
            <a:r>
              <a:rPr lang="sk-SK" b="1" dirty="0"/>
              <a:t>celkového rozpočtu EÚ o príspevok </a:t>
            </a:r>
            <a:r>
              <a:rPr lang="sk-SK" b="1" dirty="0" smtClean="0"/>
              <a:t>UK</a:t>
            </a:r>
            <a:r>
              <a:rPr lang="sk-SK" dirty="0"/>
              <a:t> </a:t>
            </a:r>
            <a:r>
              <a:rPr lang="sk-SK" dirty="0" smtClean="0"/>
              <a:t>- by </a:t>
            </a:r>
            <a:r>
              <a:rPr lang="sk-SK" dirty="0"/>
              <a:t>mal značný dopad na rozpočet EÚ. V rámci tejto alternatívy sa očakáva revízia viacročného finančného rámca, čo bude mať za následok pomerné skrátenie alokácie na jednotlivé rozpočtové kapitoly. Taktiež sa očakáva aj výrazné zníženie tzv. „kohéznej obálky</a:t>
            </a:r>
            <a:r>
              <a:rPr lang="sk-SK" dirty="0" smtClean="0"/>
              <a:t>“ </a:t>
            </a:r>
            <a:r>
              <a:rPr lang="sk-SK" i="1" u="sng" dirty="0" smtClean="0"/>
              <a:t>(najviac pravdepodobný scenár)</a:t>
            </a: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sk-SK" i="1" dirty="0" smtClean="0"/>
              <a:t>V tomto smere bude dôležitá nie len dohoda s UK (vyrovnanie záväzkov a platieb v čase členstva UK v EÚ), ale následne dohoda v rámci EÚ 27 v otázkach revízie VFR 2014-2020</a:t>
            </a:r>
            <a:endParaRPr lang="sk-SK" dirty="0"/>
          </a:p>
          <a:p>
            <a:r>
              <a:rPr lang="sk-SK" dirty="0"/>
              <a:t> </a:t>
            </a:r>
          </a:p>
          <a:p>
            <a:pPr lvl="0"/>
            <a:r>
              <a:rPr lang="sk-SK" sz="1100" dirty="0"/>
              <a:t> 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95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28" name="BlokTextu 27"/>
          <p:cNvSpPr txBox="1"/>
          <p:nvPr/>
        </p:nvSpPr>
        <p:spPr>
          <a:xfrm>
            <a:off x="462888" y="448436"/>
            <a:ext cx="693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2000" b="1" dirty="0">
                <a:solidFill>
                  <a:schemeClr val="bg1">
                    <a:lumMod val="95000"/>
                  </a:schemeClr>
                </a:solidFill>
              </a:rPr>
              <a:t>Prehľad politických východísk a základných priorít SR 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611560" y="1183479"/>
            <a:ext cx="80648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/>
              <a:t>v súlade s Bratislavským procesom </a:t>
            </a:r>
            <a:r>
              <a:rPr lang="x-none" b="1"/>
              <a:t>zachovať jednotu EÚ </a:t>
            </a:r>
            <a:r>
              <a:rPr lang="x-none"/>
              <a:t>a rokovať so Spojeným kráľovstvom vo </a:t>
            </a:r>
            <a:r>
              <a:rPr lang="x-none"/>
              <a:t>formáte </a:t>
            </a:r>
            <a:r>
              <a:rPr lang="x-none" smtClean="0"/>
              <a:t>EÚ</a:t>
            </a:r>
            <a:r>
              <a:rPr lang="sk-SK" dirty="0" smtClean="0"/>
              <a:t>27</a:t>
            </a:r>
            <a:r>
              <a:rPr lang="x-none" smtClean="0"/>
              <a:t> </a:t>
            </a:r>
            <a:r>
              <a:rPr lang="x-none"/>
              <a:t>ako celok s cieľom </a:t>
            </a:r>
            <a:r>
              <a:rPr lang="x-none" b="1"/>
              <a:t>vyhnúť sa bilaterálnym dojednaniam a</a:t>
            </a:r>
            <a:r>
              <a:rPr lang="x-none" b="1"/>
              <a:t> </a:t>
            </a:r>
            <a:r>
              <a:rPr lang="x-none" b="1" smtClean="0"/>
              <a:t>riešeniam</a:t>
            </a:r>
            <a:endParaRPr lang="sk-SK" b="1" dirty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 b="1"/>
              <a:t>uprednostniť postupnosť</a:t>
            </a:r>
            <a:r>
              <a:rPr lang="sk-SK" b="1" dirty="0"/>
              <a:t> (</a:t>
            </a:r>
            <a:r>
              <a:rPr lang="sk-SK" b="1" dirty="0" err="1"/>
              <a:t>sekvencovanie</a:t>
            </a:r>
            <a:r>
              <a:rPr lang="sk-SK" b="1" dirty="0"/>
              <a:t>)</a:t>
            </a:r>
            <a:r>
              <a:rPr lang="x-none" b="1"/>
              <a:t> rokovaní </a:t>
            </a:r>
            <a:r>
              <a:rPr lang="x-none"/>
              <a:t>- prioritou je najskôr dosiahnuť dohodu o podmienkach vystúpenia Spojeného kráľovstva z EÚ a až následne sa plne sústrediť na rokovanie o budúcich vzťahoch medzi Spojeným kráľovstvom a </a:t>
            </a:r>
            <a:r>
              <a:rPr lang="x-none"/>
              <a:t>EÚ</a:t>
            </a:r>
            <a:r>
              <a:rPr lang="sk-SK" dirty="0"/>
              <a:t> </a:t>
            </a:r>
            <a:endParaRPr lang="sk-SK" b="1" dirty="0" smtClean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 b="1" smtClean="0"/>
              <a:t>konečná </a:t>
            </a:r>
            <a:r>
              <a:rPr lang="x-none" b="1"/>
              <a:t>dohoda o vystúpení </a:t>
            </a:r>
            <a:r>
              <a:rPr lang="x-none"/>
              <a:t>Veľkej Británie z Európskej únie musí byť </a:t>
            </a:r>
            <a:r>
              <a:rPr lang="x-none" b="1"/>
              <a:t>prijateľná, vyvážená a prospešná pre obe strany</a:t>
            </a:r>
            <a:r>
              <a:rPr lang="x-none"/>
              <a:t>, t. j. Spojené kráľovstvo </a:t>
            </a:r>
            <a:r>
              <a:rPr lang="x-none" b="1"/>
              <a:t>nemôže mať lepšie postavenie nečlena</a:t>
            </a:r>
            <a:r>
              <a:rPr lang="x-none"/>
              <a:t> ako v pozícii členského štátu EÚ, je potrebné vyhnúť sa disparitným a asymetrickým riešeniam, práva musia korešpondovať s povinnosťami na oboch stranách</a:t>
            </a:r>
            <a:endParaRPr lang="sk-SK" dirty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/>
              <a:t>EÚ </a:t>
            </a:r>
            <a:r>
              <a:rPr lang="x-none" b="1"/>
              <a:t>nemá záujem na penalizovaní</a:t>
            </a:r>
            <a:r>
              <a:rPr lang="x-none"/>
              <a:t> rozhodnutia Spojeného kráľovstva či vytváraní atmosféry vzájomného obviňovania sa, zároveň si musí chrániť svoje legitímne záujmy a trvať na dodržiavaní dohodnutých pravidiel a záväzkov</a:t>
            </a:r>
            <a:r>
              <a:rPr lang="sk-SK" dirty="0"/>
              <a:t> – najmä v oblasti finančného </a:t>
            </a:r>
            <a:r>
              <a:rPr lang="sk-SK" dirty="0" err="1"/>
              <a:t>vysporiadania</a:t>
            </a:r>
            <a:endParaRPr lang="sk-SK" dirty="0"/>
          </a:p>
          <a:p>
            <a:pPr marL="285750" lvl="0" indent="-285750" algn="just">
              <a:buFont typeface="Wingdings" pitchFamily="2" charset="2"/>
              <a:buChar char="Ø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92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28" name="BlokTextu 27"/>
          <p:cNvSpPr txBox="1"/>
          <p:nvPr/>
        </p:nvSpPr>
        <p:spPr>
          <a:xfrm>
            <a:off x="462888" y="448436"/>
            <a:ext cx="693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2000" b="1" dirty="0">
                <a:solidFill>
                  <a:schemeClr val="bg1">
                    <a:lumMod val="95000"/>
                  </a:schemeClr>
                </a:solidFill>
              </a:rPr>
              <a:t>Prehľad politických východísk a základných priorít SR 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611560" y="1183479"/>
            <a:ext cx="8064896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/>
              <a:t>snažiť sa udržať si úzke partnerstvo medzi EÚ a Spojeným kráľovstvom, najmä </a:t>
            </a:r>
            <a:r>
              <a:rPr lang="sk-SK" dirty="0"/>
              <a:t/>
            </a:r>
            <a:br>
              <a:rPr lang="sk-SK" dirty="0"/>
            </a:br>
            <a:r>
              <a:rPr lang="x-none"/>
              <a:t>v oblasti spoločnej zahraničnej a bezpečnostnej politiky</a:t>
            </a:r>
            <a:endParaRPr lang="sk-SK" dirty="0"/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 b="1" smtClean="0"/>
              <a:t>vlastníctvo </a:t>
            </a:r>
            <a:r>
              <a:rPr lang="x-none" b="1"/>
              <a:t>príprav </a:t>
            </a:r>
            <a:r>
              <a:rPr lang="x-none"/>
              <a:t>na rokovanie bude primárne </a:t>
            </a:r>
            <a:r>
              <a:rPr lang="x-none" b="1"/>
              <a:t>v rukách členských štátov</a:t>
            </a:r>
            <a:r>
              <a:rPr lang="x-none"/>
              <a:t>, až následne </a:t>
            </a:r>
            <a:r>
              <a:rPr lang="x-none" b="1"/>
              <a:t>Európskej komisie</a:t>
            </a:r>
            <a:endParaRPr lang="sk-SK" dirty="0"/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 b="1"/>
              <a:t>presadzovať záujmy SR </a:t>
            </a:r>
            <a:r>
              <a:rPr lang="x-none"/>
              <a:t>na rokovaniach </a:t>
            </a:r>
            <a:r>
              <a:rPr lang="x-none" b="1"/>
              <a:t>Európskej rady</a:t>
            </a:r>
            <a:r>
              <a:rPr lang="sk-SK" b="1" dirty="0"/>
              <a:t> (politické usmernenie)</a:t>
            </a:r>
            <a:r>
              <a:rPr lang="x-none" b="1"/>
              <a:t> </a:t>
            </a:r>
            <a:r>
              <a:rPr lang="x-none"/>
              <a:t>a </a:t>
            </a:r>
            <a:r>
              <a:rPr lang="x-none" b="1"/>
              <a:t>Rady pre všeobecné záležitosti</a:t>
            </a:r>
            <a:r>
              <a:rPr lang="sk-SK" b="1" dirty="0"/>
              <a:t> (negociačné usmernenia</a:t>
            </a:r>
            <a:r>
              <a:rPr lang="sk-SK" dirty="0"/>
              <a:t>)</a:t>
            </a:r>
            <a:r>
              <a:rPr lang="x-none"/>
              <a:t>, zároveň pritom dbať na koordináciu spolu s ostatnými </a:t>
            </a:r>
            <a:r>
              <a:rPr lang="x-none"/>
              <a:t>členskými </a:t>
            </a:r>
            <a:r>
              <a:rPr lang="x-none" smtClean="0"/>
              <a:t>štátmi</a:t>
            </a:r>
            <a:endParaRPr lang="sk-SK" dirty="0" smtClean="0"/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 smtClean="0"/>
              <a:t>trvať</a:t>
            </a:r>
            <a:r>
              <a:rPr lang="sk-SK" dirty="0"/>
              <a:t> </a:t>
            </a:r>
            <a:r>
              <a:rPr lang="x-none"/>
              <a:t> na tom, že </a:t>
            </a:r>
            <a:r>
              <a:rPr lang="x-none" b="1"/>
              <a:t>prístup na vnútorný trh </a:t>
            </a:r>
            <a:r>
              <a:rPr lang="x-none"/>
              <a:t>so slobodou pohybu tovaru, služieb a kapitálu je </a:t>
            </a:r>
            <a:r>
              <a:rPr lang="x-none" b="1"/>
              <a:t>neoddeliteľný od slobody </a:t>
            </a:r>
            <a:r>
              <a:rPr lang="x-none" b="1"/>
              <a:t>pohybu </a:t>
            </a:r>
            <a:r>
              <a:rPr lang="x-none" b="1" smtClean="0"/>
              <a:t>osôb</a:t>
            </a:r>
            <a:endParaRPr lang="sk-SK" b="1" dirty="0" smtClean="0"/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 smtClean="0"/>
              <a:t>z</a:t>
            </a:r>
            <a:r>
              <a:rPr lang="x-none"/>
              <a:t> vecného hľadiska budú pre SR prioritnými nasledujúce oblasti: práva občanov ČŠ EÚ/SR, finančné vysporiadanie a </a:t>
            </a:r>
            <a:r>
              <a:rPr lang="sk-SK" dirty="0"/>
              <a:t>nastavenie budúcich obchodných </a:t>
            </a:r>
            <a:r>
              <a:rPr lang="sk-SK" dirty="0" smtClean="0"/>
              <a:t>vzťahov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/>
              <a:t>je potrebné zabezpečiť, aby občania SR, ktorí sa rozhodnú zostať v UK</a:t>
            </a:r>
            <a:r>
              <a:rPr lang="sk-SK" dirty="0"/>
              <a:t>,</a:t>
            </a:r>
            <a:r>
              <a:rPr lang="x-none"/>
              <a:t> neboli </a:t>
            </a:r>
            <a:r>
              <a:rPr lang="sk-SK" dirty="0"/>
              <a:t>b</a:t>
            </a:r>
            <a:r>
              <a:rPr lang="x-none"/>
              <a:t>rexitom znevýhodnení</a:t>
            </a:r>
            <a:endParaRPr lang="sk-SK" dirty="0"/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x-none" smtClean="0"/>
              <a:t>kľúčovými </a:t>
            </a:r>
            <a:r>
              <a:rPr lang="x-none"/>
              <a:t>budú princípy </a:t>
            </a:r>
            <a:r>
              <a:rPr lang="x-none" b="1"/>
              <a:t>reciprocity a </a:t>
            </a:r>
            <a:r>
              <a:rPr lang="x-none" b="1"/>
              <a:t>rovnakého </a:t>
            </a:r>
            <a:r>
              <a:rPr lang="x-none" b="1" smtClean="0"/>
              <a:t>zaobchádzania</a:t>
            </a:r>
            <a:endParaRPr lang="sk-SK" dirty="0" smtClean="0"/>
          </a:p>
          <a:p>
            <a:pPr lvl="0"/>
            <a:endParaRPr lang="sk-SK" dirty="0"/>
          </a:p>
          <a:p>
            <a:r>
              <a:rPr lang="sk-S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71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28" name="BlokTextu 27"/>
          <p:cNvSpPr txBox="1"/>
          <p:nvPr/>
        </p:nvSpPr>
        <p:spPr>
          <a:xfrm>
            <a:off x="444972" y="448436"/>
            <a:ext cx="6935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cap="all" dirty="0" smtClean="0">
                <a:solidFill>
                  <a:schemeClr val="bg1"/>
                </a:solidFill>
              </a:rPr>
              <a:t>Koordinačný mechanizmus pre brexit na národnej úrovni </a:t>
            </a:r>
            <a:endParaRPr lang="en-IE" cap="all" dirty="0">
              <a:solidFill>
                <a:schemeClr val="bg1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0" y="1052737"/>
            <a:ext cx="92525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k-SK" sz="1600" dirty="0" smtClean="0"/>
              <a:t>Podrobný návrh schémy národného koordinačného mechanizmu pre Brexit </a:t>
            </a:r>
            <a:r>
              <a:rPr lang="sk-SK" sz="1200" i="1" dirty="0" smtClean="0"/>
              <a:t>(súčasť podkladov pre účastníkov)</a:t>
            </a:r>
            <a:r>
              <a:rPr lang="sk-SK" sz="1200" dirty="0" smtClean="0"/>
              <a:t>: </a:t>
            </a:r>
            <a:endParaRPr lang="sk-SK" sz="1200" dirty="0"/>
          </a:p>
          <a:p>
            <a:pPr marL="742950" lvl="1" indent="-285750">
              <a:buFont typeface="Wingdings" pitchFamily="2" charset="2"/>
              <a:buChar char="Ø"/>
            </a:pPr>
            <a:endParaRPr lang="sk-SK" sz="1600" dirty="0" smtClean="0"/>
          </a:p>
          <a:p>
            <a:pPr marL="742950" lvl="1" indent="-285750">
              <a:buFont typeface="Wingdings" pitchFamily="2" charset="2"/>
              <a:buChar char="Ø"/>
            </a:pPr>
            <a:endParaRPr lang="sk-SK" sz="1600" dirty="0" smtClean="0"/>
          </a:p>
          <a:p>
            <a:endParaRPr lang="sk-SK" sz="1600" b="1" dirty="0">
              <a:solidFill>
                <a:srgbClr val="FF0000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endParaRPr lang="sk-SK" sz="1600" dirty="0" smtClean="0"/>
          </a:p>
          <a:p>
            <a:endParaRPr lang="sk-SK" b="1" dirty="0"/>
          </a:p>
          <a:p>
            <a:r>
              <a:rPr lang="sk-SK" b="1" dirty="0" smtClean="0"/>
              <a:t>  </a:t>
            </a:r>
            <a:endParaRPr lang="sk-SK" b="1" dirty="0"/>
          </a:p>
        </p:txBody>
      </p:sp>
      <p:pic>
        <p:nvPicPr>
          <p:cNvPr id="4098" name="Picture 2" descr="\\mzv.local\mzv\foldersredir\vermesova\Desktop\schema_final_4c-page-001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34" y="1427194"/>
            <a:ext cx="8081129" cy="524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0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28" name="BlokTextu 27"/>
          <p:cNvSpPr txBox="1"/>
          <p:nvPr/>
        </p:nvSpPr>
        <p:spPr>
          <a:xfrm>
            <a:off x="456727" y="448436"/>
            <a:ext cx="6935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cap="all" dirty="0" smtClean="0">
                <a:solidFill>
                  <a:schemeClr val="bg1"/>
                </a:solidFill>
              </a:rPr>
              <a:t>Koordinačný mechanizmus pre brexit</a:t>
            </a:r>
            <a:endParaRPr lang="en-IE" cap="all" dirty="0">
              <a:solidFill>
                <a:schemeClr val="bg1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611560" y="1196752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Záver:</a:t>
            </a:r>
          </a:p>
          <a:p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/>
              <a:t>p</a:t>
            </a:r>
            <a:r>
              <a:rPr lang="sk-SK" dirty="0" smtClean="0"/>
              <a:t>redpoklad</a:t>
            </a:r>
            <a:r>
              <a:rPr lang="sk-SK" b="1" dirty="0" smtClean="0"/>
              <a:t> trvania rokovaní: 2 roky </a:t>
            </a:r>
            <a:r>
              <a:rPr lang="sk-SK" dirty="0" smtClean="0"/>
              <a:t>od notifikácie čl. 50 ZEÚ</a:t>
            </a:r>
          </a:p>
          <a:p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rokovania budú náročné z hľadiska: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sk-SK" b="1" dirty="0" smtClean="0"/>
              <a:t>technického </a:t>
            </a:r>
            <a:r>
              <a:rPr lang="sk-SK" dirty="0" smtClean="0"/>
              <a:t>(po prvýkrát rokovania o vystúpení členského štátu z EÚ),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sk-SK" b="1" dirty="0"/>
              <a:t>o</a:t>
            </a:r>
            <a:r>
              <a:rPr lang="sk-SK" b="1" dirty="0" smtClean="0"/>
              <a:t>bsahového </a:t>
            </a:r>
            <a:r>
              <a:rPr lang="sk-SK" dirty="0" smtClean="0"/>
              <a:t>(záujem dojednania dohody výhodnej pre EÚ a v zmysle premisy, že výsledok </a:t>
            </a:r>
            <a:r>
              <a:rPr lang="sk-SK" dirty="0"/>
              <a:t>rokovaní nesmie poskytnúť výhodnejšiu pozíciu pre UK oproti členstvu v </a:t>
            </a:r>
            <a:r>
              <a:rPr lang="sk-SK" dirty="0" smtClean="0"/>
              <a:t>EÚ),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sk-SK" b="1" dirty="0"/>
              <a:t>p</a:t>
            </a:r>
            <a:r>
              <a:rPr lang="sk-SK" b="1" dirty="0" smtClean="0"/>
              <a:t>olitického</a:t>
            </a:r>
            <a:r>
              <a:rPr lang="sk-SK" dirty="0" smtClean="0"/>
              <a:t> (priebeh a výsledok rokovaní ako jeden z hlavných faktorov diskusie o budúcnosti EÚ).</a:t>
            </a:r>
          </a:p>
          <a:p>
            <a:pPr lvl="1"/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Podobne ako EÚ, i </a:t>
            </a:r>
            <a:r>
              <a:rPr lang="sk-SK" b="1" dirty="0" smtClean="0">
                <a:solidFill>
                  <a:srgbClr val="FF0000"/>
                </a:solidFill>
              </a:rPr>
              <a:t>SR musí vystupovať jednotne a pracovať koordinovane 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a efektívne.</a:t>
            </a:r>
            <a:r>
              <a:rPr lang="sk-SK" dirty="0" smtClean="0"/>
              <a:t> Vyžaduje si to </a:t>
            </a:r>
            <a:r>
              <a:rPr lang="sk-SK" b="1" dirty="0" smtClean="0">
                <a:solidFill>
                  <a:srgbClr val="FF0000"/>
                </a:solidFill>
              </a:rPr>
              <a:t>aktívnu participáciu všetkých rezortov (pri rokovaniach, formovaní stanovísk SR, vypracovávaní podkladov, atď.), pružnú spoluprácu 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a komunikáciu na národnej úrovni a poskytovanie maximálnej súčinnosti národnému koordinátorovi pre Brexit (</a:t>
            </a:r>
            <a:r>
              <a:rPr lang="sk-SK" b="1" dirty="0" err="1" smtClean="0">
                <a:solidFill>
                  <a:srgbClr val="FF0000"/>
                </a:solidFill>
              </a:rPr>
              <a:t>MZVaEZ</a:t>
            </a:r>
            <a:r>
              <a:rPr lang="sk-SK" b="1" dirty="0" smtClean="0">
                <a:solidFill>
                  <a:srgbClr val="FF0000"/>
                </a:solidFill>
              </a:rPr>
              <a:t> SR). 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95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36004" y="17966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980728"/>
            <a:ext cx="84249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sk-SK" u="sng" dirty="0"/>
              <a:t>Z procesného hľadiska </a:t>
            </a:r>
            <a:r>
              <a:rPr lang="sk-SK" dirty="0"/>
              <a:t>sa postup bude </a:t>
            </a:r>
            <a:r>
              <a:rPr lang="sk-SK" b="1" dirty="0"/>
              <a:t>riadiť ustanoveniami čl. 50 Zmluvy </a:t>
            </a:r>
            <a:br>
              <a:rPr lang="sk-SK" b="1" dirty="0"/>
            </a:br>
            <a:r>
              <a:rPr lang="sk-SK" b="1" dirty="0"/>
              <a:t>o Európskej únii </a:t>
            </a:r>
            <a:r>
              <a:rPr lang="sk-SK" dirty="0"/>
              <a:t>a čl. 218 ods. </a:t>
            </a:r>
            <a:r>
              <a:rPr lang="sk-SK" dirty="0"/>
              <a:t>3 Zmluvy o fungovaní EÚ, ktorý je vláda Spojeného kráľovstva zaviazaná, na základe rozhodnutia britského parlamentu, </a:t>
            </a:r>
            <a:r>
              <a:rPr lang="sk-SK" b="1" dirty="0"/>
              <a:t>aktivovať do konca marca </a:t>
            </a:r>
            <a:r>
              <a:rPr lang="sk-SK" b="1" dirty="0" smtClean="0"/>
              <a:t>2017 (streda 29.3.2017)</a:t>
            </a:r>
            <a:r>
              <a:rPr lang="sk-SK" dirty="0" smtClean="0"/>
              <a:t>. </a:t>
            </a:r>
          </a:p>
          <a:p>
            <a:pPr marL="742950" lvl="1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sk-SK" dirty="0" smtClean="0"/>
              <a:t>Spojené kráľovstvo </a:t>
            </a:r>
            <a:r>
              <a:rPr lang="sk-SK" b="1" dirty="0" smtClean="0"/>
              <a:t>oznámi</a:t>
            </a:r>
            <a:r>
              <a:rPr lang="sk-SK" dirty="0" smtClean="0"/>
              <a:t> </a:t>
            </a:r>
            <a:r>
              <a:rPr lang="sk-SK" dirty="0"/>
              <a:t>svoj </a:t>
            </a:r>
            <a:r>
              <a:rPr lang="sk-SK" dirty="0" smtClean="0"/>
              <a:t>úmysel vystúpiť z EÚ </a:t>
            </a:r>
            <a:r>
              <a:rPr lang="sk-SK" b="1" dirty="0"/>
              <a:t>Európskej rade</a:t>
            </a:r>
            <a:r>
              <a:rPr lang="sk-SK" dirty="0"/>
              <a:t>. V zmysle usmernení Európskej rady </a:t>
            </a:r>
            <a:r>
              <a:rPr lang="sk-SK" b="1" dirty="0"/>
              <a:t>EÚ dojedná </a:t>
            </a:r>
            <a:r>
              <a:rPr lang="sk-SK" dirty="0"/>
              <a:t>a uzavrie s </a:t>
            </a:r>
            <a:r>
              <a:rPr lang="sk-SK" b="1" dirty="0" smtClean="0"/>
              <a:t>UK dohodu</a:t>
            </a:r>
            <a:r>
              <a:rPr lang="sk-SK" dirty="0"/>
              <a:t>, ktorá </a:t>
            </a:r>
            <a:r>
              <a:rPr lang="sk-SK" u="sng" dirty="0"/>
              <a:t>ustanoví spôsob jeho vystúpenia, pričom zohľadní rámec jeho budúcich vzťahov s EÚ. </a:t>
            </a:r>
            <a:endParaRPr lang="sk-SK" u="sng" dirty="0" smtClean="0"/>
          </a:p>
          <a:p>
            <a:pPr marL="742950" lvl="1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sk-SK" dirty="0" smtClean="0"/>
              <a:t>Túto </a:t>
            </a:r>
            <a:r>
              <a:rPr lang="sk-SK" b="1" dirty="0"/>
              <a:t>dohodu uzatvára</a:t>
            </a:r>
            <a:r>
              <a:rPr lang="sk-SK" dirty="0"/>
              <a:t> v mene EÚ </a:t>
            </a:r>
            <a:r>
              <a:rPr lang="sk-SK" b="1" dirty="0"/>
              <a:t>Rada pre všeobecné </a:t>
            </a:r>
            <a:r>
              <a:rPr lang="sk-SK" b="1" dirty="0" smtClean="0"/>
              <a:t>záležitosti (GAC)</a:t>
            </a:r>
            <a:r>
              <a:rPr lang="sk-SK" dirty="0" smtClean="0"/>
              <a:t>, </a:t>
            </a:r>
            <a:r>
              <a:rPr lang="sk-SK" dirty="0"/>
              <a:t>ktorá sa </a:t>
            </a:r>
            <a:r>
              <a:rPr lang="sk-SK" u="sng" dirty="0"/>
              <a:t>uznáša kvalifikovanou väčšinou po udelení súhlasu Európskeho </a:t>
            </a:r>
            <a:r>
              <a:rPr lang="sk-SK" u="sng" dirty="0" smtClean="0"/>
              <a:t>parlamentu</a:t>
            </a:r>
            <a:r>
              <a:rPr lang="sk-SK" dirty="0" smtClean="0"/>
              <a:t>.</a:t>
            </a:r>
          </a:p>
          <a:p>
            <a:pPr marL="742950" lvl="1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sk-SK" dirty="0" smtClean="0"/>
              <a:t>Podľa </a:t>
            </a:r>
            <a:r>
              <a:rPr lang="sk-SK" dirty="0"/>
              <a:t>ods. 4 článku 50 Zmluvy o EÚ sa vystupujúci štát na rokovaniach a rozhodnutiach Európskej rady alebo Rady pre všeobecné záležitosti, ktoré sa ho týkajú, </a:t>
            </a:r>
            <a:r>
              <a:rPr lang="sk-SK" b="1" dirty="0"/>
              <a:t>nezúčastňuje</a:t>
            </a:r>
            <a:r>
              <a:rPr lang="sk-SK" dirty="0"/>
              <a:t>. </a:t>
            </a:r>
            <a:endParaRPr lang="sk-SK" dirty="0" smtClean="0"/>
          </a:p>
          <a:p>
            <a:pPr marL="742950" lvl="1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sk-SK" b="1" dirty="0" smtClean="0"/>
              <a:t>Základné </a:t>
            </a:r>
            <a:r>
              <a:rPr lang="sk-SK" b="1" dirty="0"/>
              <a:t>procesné aspekty</a:t>
            </a:r>
            <a:r>
              <a:rPr lang="sk-SK" dirty="0"/>
              <a:t>, ktorými sa budú riadiť počas rokovaní so Spojeným kráľovstvom, stanovili členské štáty EÚ vo </a:t>
            </a:r>
            <a:r>
              <a:rPr lang="sk-SK" b="1" dirty="0"/>
              <a:t>vyhlásení prijatom 15. decembra </a:t>
            </a:r>
            <a:r>
              <a:rPr lang="sk-SK" b="1" dirty="0" smtClean="0"/>
              <a:t>2016 </a:t>
            </a:r>
            <a:r>
              <a:rPr lang="sk-SK" i="1" dirty="0" smtClean="0"/>
              <a:t>(na okraj decembrovej Európskej rady). </a:t>
            </a:r>
            <a:endParaRPr lang="sk-SK" i="1" dirty="0"/>
          </a:p>
          <a:p>
            <a:pPr lvl="1">
              <a:spcAft>
                <a:spcPts val="600"/>
              </a:spcAft>
            </a:pPr>
            <a:endParaRPr lang="sk-SK" sz="1400" dirty="0" smtClean="0"/>
          </a:p>
          <a:p>
            <a:pPr>
              <a:spcAft>
                <a:spcPts val="600"/>
              </a:spcAft>
            </a:pP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403648" y="44423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Rámec pre vystúpenie UK z EÚ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36004" y="17966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3" name="BlokTextu 2"/>
          <p:cNvSpPr txBox="1"/>
          <p:nvPr/>
        </p:nvSpPr>
        <p:spPr>
          <a:xfrm>
            <a:off x="251520" y="905904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b="1" dirty="0" smtClean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b="1" dirty="0" smtClean="0"/>
              <a:t>Po </a:t>
            </a:r>
            <a:r>
              <a:rPr lang="sk-SK" b="1" dirty="0"/>
              <a:t>notifikácii čl. 50</a:t>
            </a:r>
            <a:r>
              <a:rPr lang="sk-SK" dirty="0"/>
              <a:t> Spojeným </a:t>
            </a:r>
            <a:r>
              <a:rPr lang="sk-SK" dirty="0" smtClean="0"/>
              <a:t>kráľovstvom </a:t>
            </a:r>
            <a:r>
              <a:rPr lang="sk-SK" b="1" dirty="0" smtClean="0"/>
              <a:t>(29.3.2017) </a:t>
            </a:r>
            <a:r>
              <a:rPr lang="sk-SK" dirty="0"/>
              <a:t>sa uskutoční mimoriadne </a:t>
            </a:r>
            <a:r>
              <a:rPr lang="sk-SK" b="1" dirty="0"/>
              <a:t>zasadnutie Európskej </a:t>
            </a:r>
            <a:r>
              <a:rPr lang="sk-SK" b="1" dirty="0" smtClean="0"/>
              <a:t>rady (29.4.2017).</a:t>
            </a:r>
            <a:r>
              <a:rPr lang="sk-SK" dirty="0" smtClean="0"/>
              <a:t> </a:t>
            </a:r>
            <a:r>
              <a:rPr lang="sk-SK" dirty="0"/>
              <a:t>Na tomto zasadnutí </a:t>
            </a:r>
            <a:r>
              <a:rPr lang="sk-SK" b="1" dirty="0"/>
              <a:t>prijme Európska rada usmernia,</a:t>
            </a:r>
            <a:r>
              <a:rPr lang="sk-SK" dirty="0"/>
              <a:t> ktoré zadefinujú rámce pre rokovania so Spojeným kráľovstvom</a:t>
            </a:r>
            <a:r>
              <a:rPr lang="sk-SK" sz="1050" dirty="0"/>
              <a:t> </a:t>
            </a:r>
            <a:r>
              <a:rPr lang="sk-SK" dirty="0" smtClean="0"/>
              <a:t>.</a:t>
            </a:r>
            <a:endParaRPr lang="sk-SK" sz="1600" dirty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dirty="0" smtClean="0"/>
              <a:t>Následne </a:t>
            </a:r>
            <a:r>
              <a:rPr lang="sk-SK" dirty="0"/>
              <a:t>Európska rada vyzve </a:t>
            </a:r>
            <a:r>
              <a:rPr lang="sk-SK" b="1" dirty="0"/>
              <a:t>Radu pre všeobecné záležitosti</a:t>
            </a:r>
            <a:r>
              <a:rPr lang="sk-SK" dirty="0"/>
              <a:t> (GAC), aby na základe uvedených usmernení urýchlene prijala </a:t>
            </a:r>
            <a:r>
              <a:rPr lang="sk-SK" b="1" u="sng" dirty="0"/>
              <a:t>rozhodnutie, ktorým sa povoľuje začatie rokovaní.</a:t>
            </a:r>
            <a:r>
              <a:rPr lang="sk-SK" dirty="0"/>
              <a:t> Rada prijme aj </a:t>
            </a:r>
            <a:r>
              <a:rPr lang="sk-SK" b="1" dirty="0"/>
              <a:t>smernice na rokovania, </a:t>
            </a:r>
            <a:r>
              <a:rPr lang="sk-SK" dirty="0"/>
              <a:t>ktorými sa bude</a:t>
            </a:r>
            <a:r>
              <a:rPr lang="sk-SK" b="1" dirty="0"/>
              <a:t> </a:t>
            </a:r>
            <a:r>
              <a:rPr lang="sk-SK" dirty="0"/>
              <a:t>riadiť</a:t>
            </a:r>
            <a:r>
              <a:rPr lang="sk-SK" b="1" dirty="0"/>
              <a:t> vzťah medzi Radou a vyjednávačom EÚ a ktoré budú predstavovať mandát pre vyjednávača EÚ.</a:t>
            </a:r>
            <a:r>
              <a:rPr lang="sk-SK" dirty="0"/>
              <a:t> Smernice sa môžu podľa potreby meniť a dopĺňať, aby reflektovali vývoj usmernení Európskej rady. Zároveň sa stanoví </a:t>
            </a:r>
            <a:r>
              <a:rPr lang="sk-SK" b="1" dirty="0"/>
              <a:t>mandát pracovnej skupiny</a:t>
            </a:r>
            <a:r>
              <a:rPr lang="sk-SK" dirty="0"/>
              <a:t> (PS </a:t>
            </a:r>
            <a:r>
              <a:rPr lang="sk-SK" dirty="0" err="1"/>
              <a:t>brexit</a:t>
            </a:r>
            <a:r>
              <a:rPr lang="sk-SK" dirty="0" smtClean="0"/>
              <a:t>).</a:t>
            </a:r>
            <a:endParaRPr lang="sk-SK" sz="1600" dirty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b="1" dirty="0" smtClean="0"/>
              <a:t>Rada</a:t>
            </a:r>
            <a:r>
              <a:rPr lang="sk-SK" dirty="0" smtClean="0"/>
              <a:t> </a:t>
            </a:r>
            <a:r>
              <a:rPr lang="sk-SK" dirty="0"/>
              <a:t>bude vyzvaná, aby </a:t>
            </a:r>
            <a:r>
              <a:rPr lang="sk-SK" b="1" u="sng" dirty="0"/>
              <a:t>vymenovala Európsku komisiu za vyjednávača EÚ</a:t>
            </a:r>
            <a:r>
              <a:rPr lang="sk-SK" b="1" dirty="0"/>
              <a:t>.</a:t>
            </a:r>
            <a:r>
              <a:rPr lang="sk-SK" dirty="0"/>
              <a:t> Členom teamu vyjednávača bude predstaviteľ predsedníckej krajiny. Prítomní na rokovaniach budú aj zástupcovia predsedu Európskej rady. </a:t>
            </a:r>
            <a:r>
              <a:rPr lang="sk-SK" b="1" dirty="0"/>
              <a:t>Vyjednávač </a:t>
            </a:r>
            <a:r>
              <a:rPr lang="sk-SK" dirty="0"/>
              <a:t>bude</a:t>
            </a:r>
            <a:r>
              <a:rPr lang="sk-SK" b="1" dirty="0"/>
              <a:t> </a:t>
            </a:r>
            <a:r>
              <a:rPr lang="sk-SK" dirty="0"/>
              <a:t>pravidelne</a:t>
            </a:r>
            <a:r>
              <a:rPr lang="sk-SK" b="1" dirty="0"/>
              <a:t> informovať Európsku radu </a:t>
            </a:r>
            <a:r>
              <a:rPr lang="sk-SK" dirty="0"/>
              <a:t>a</a:t>
            </a:r>
            <a:r>
              <a:rPr lang="sk-SK" b="1" dirty="0"/>
              <a:t> Radu. Vyjednávač môže konať výlučne v medziach usmernení Rady. </a:t>
            </a:r>
            <a:endParaRPr lang="sk-SK" sz="1600" dirty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dirty="0" smtClean="0"/>
              <a:t>V</a:t>
            </a:r>
            <a:r>
              <a:rPr lang="sk-SK" dirty="0"/>
              <a:t> období medzi zasadnutiami Európskej rady bude </a:t>
            </a:r>
            <a:r>
              <a:rPr lang="sk-SK" b="1" u="sng" dirty="0"/>
              <a:t>dozerať Rada a </a:t>
            </a:r>
            <a:r>
              <a:rPr lang="sk-SK" b="1" u="sng" dirty="0" err="1"/>
              <a:t>Coreper</a:t>
            </a:r>
            <a:r>
              <a:rPr lang="sk-SK" u="sng" dirty="0"/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s pomocou pracovnej skupiny so stálym predsedom, aby boli </a:t>
            </a:r>
            <a:r>
              <a:rPr lang="sk-SK" b="1" dirty="0"/>
              <a:t>rokovania vedené v súlade so schválenými usmerneniami Európskej rady</a:t>
            </a:r>
            <a:r>
              <a:rPr lang="sk-SK" dirty="0"/>
              <a:t> a </a:t>
            </a:r>
            <a:r>
              <a:rPr lang="sk-SK" b="1" dirty="0"/>
              <a:t>smernicami Rady</a:t>
            </a:r>
            <a:r>
              <a:rPr lang="sk-SK" dirty="0"/>
              <a:t> </a:t>
            </a:r>
            <a:r>
              <a:rPr lang="sk-SK" b="1" dirty="0"/>
              <a:t>na rokovania</a:t>
            </a:r>
            <a:r>
              <a:rPr lang="sk-SK" dirty="0"/>
              <a:t> a poskytnú usmernenie vyjednávačovi EÚ.</a:t>
            </a:r>
            <a:endParaRPr lang="sk-SK" sz="1600" dirty="0"/>
          </a:p>
          <a:p>
            <a:r>
              <a:rPr lang="sk-SK" sz="1400" dirty="0"/>
              <a:t> </a:t>
            </a:r>
            <a:endParaRPr lang="sk-SK" sz="1400" dirty="0" smtClean="0"/>
          </a:p>
          <a:p>
            <a:pPr>
              <a:spcAft>
                <a:spcPts val="600"/>
              </a:spcAft>
            </a:pP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403648" y="44423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Procesné aspekty na úrovni EÚ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6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36004" y="17966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980728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b="1" dirty="0" smtClean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dirty="0"/>
              <a:t>Zástupcovia EÚ 27 </a:t>
            </a:r>
            <a:r>
              <a:rPr lang="sk-SK" b="1" dirty="0"/>
              <a:t>(šerpovia/stáli predstavitelia)</a:t>
            </a:r>
            <a:r>
              <a:rPr lang="sk-SK" dirty="0"/>
              <a:t> sa zapoja do </a:t>
            </a:r>
            <a:r>
              <a:rPr lang="sk-SK" b="1" dirty="0"/>
              <a:t>prípravy Európskej rady</a:t>
            </a:r>
            <a:r>
              <a:rPr lang="sk-SK" dirty="0"/>
              <a:t> podľa potreby. Na takéto prípravné stretnutia budú </a:t>
            </a:r>
            <a:r>
              <a:rPr lang="sk-SK" b="1" dirty="0"/>
              <a:t>pozvaní zástupcovia Európskeho parlamentu.</a:t>
            </a:r>
            <a:endParaRPr lang="sk-SK" dirty="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k-SK" dirty="0"/>
              <a:t>Vyjednávač EÚ bude pravidelne</a:t>
            </a:r>
            <a:r>
              <a:rPr lang="sk-SK" b="1" dirty="0"/>
              <a:t> informovať Európsky parlament.</a:t>
            </a:r>
            <a:r>
              <a:rPr lang="sk-SK" dirty="0"/>
              <a:t> </a:t>
            </a:r>
            <a:r>
              <a:rPr lang="sk-SK" b="1" dirty="0"/>
              <a:t>Predsedníctvo </a:t>
            </a:r>
            <a:r>
              <a:rPr lang="sk-SK" dirty="0"/>
              <a:t>bude pripravené</a:t>
            </a:r>
            <a:r>
              <a:rPr lang="sk-SK" b="1" dirty="0"/>
              <a:t> informovať Európsky parlament</a:t>
            </a:r>
            <a:r>
              <a:rPr lang="sk-SK" dirty="0"/>
              <a:t> pred a po každom zasadnutí GAC. </a:t>
            </a:r>
            <a:r>
              <a:rPr lang="sk-SK" b="1" dirty="0"/>
              <a:t>Predseda Európskeho parlamentu vystúpi </a:t>
            </a:r>
            <a:r>
              <a:rPr lang="sk-SK" dirty="0"/>
              <a:t>pred</a:t>
            </a:r>
            <a:r>
              <a:rPr lang="sk-SK" b="1" dirty="0"/>
              <a:t> zasadnutiami Európskej rady.</a:t>
            </a:r>
            <a:endParaRPr lang="sk-SK" dirty="0"/>
          </a:p>
          <a:p>
            <a:pPr algn="just"/>
            <a:r>
              <a:rPr lang="sk-SK" dirty="0"/>
              <a:t> </a:t>
            </a:r>
            <a:endParaRPr lang="sk-SK" dirty="0" smtClean="0"/>
          </a:p>
          <a:p>
            <a:pPr algn="just"/>
            <a:r>
              <a:rPr lang="sk-SK" b="1" u="sng" dirty="0" smtClean="0"/>
              <a:t>Pracovná </a:t>
            </a:r>
            <a:r>
              <a:rPr lang="sk-SK" b="1" u="sng" dirty="0"/>
              <a:t>skupina pre </a:t>
            </a:r>
            <a:r>
              <a:rPr lang="sk-SK" b="1" u="sng" dirty="0" err="1"/>
              <a:t>brexit</a:t>
            </a:r>
            <a:endParaRPr lang="sk-SK" b="1" dirty="0"/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sk-SK" dirty="0" smtClean="0"/>
              <a:t>pripravuje</a:t>
            </a:r>
            <a:r>
              <a:rPr lang="sk-SK" b="1" dirty="0" smtClean="0"/>
              <a:t> </a:t>
            </a:r>
            <a:r>
              <a:rPr lang="sk-SK" b="1" dirty="0"/>
              <a:t>zasadnutia </a:t>
            </a:r>
            <a:r>
              <a:rPr lang="sk-SK" b="1" dirty="0" err="1"/>
              <a:t>Coreper</a:t>
            </a:r>
            <a:r>
              <a:rPr lang="sk-SK" b="1" dirty="0"/>
              <a:t> 2 </a:t>
            </a:r>
            <a:r>
              <a:rPr lang="sk-SK" dirty="0"/>
              <a:t>a</a:t>
            </a:r>
            <a:r>
              <a:rPr lang="sk-SK" b="1" dirty="0"/>
              <a:t> GAC.</a:t>
            </a:r>
            <a:r>
              <a:rPr lang="sk-SK" dirty="0"/>
              <a:t> </a:t>
            </a:r>
            <a:r>
              <a:rPr lang="sk-SK" dirty="0" smtClean="0"/>
              <a:t>Začiatok fungovania </a:t>
            </a:r>
            <a:r>
              <a:rPr lang="sk-SK" dirty="0"/>
              <a:t>súbežne so začiatkom </a:t>
            </a:r>
            <a:r>
              <a:rPr lang="sk-SK" b="1" dirty="0"/>
              <a:t>rokovaní Európskej komisie so Spojeným kráľovstvom,</a:t>
            </a:r>
            <a:r>
              <a:rPr lang="sk-SK" dirty="0"/>
              <a:t> pravdepodobne v júni 2017.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sk-SK" dirty="0" smtClean="0"/>
              <a:t>bude </a:t>
            </a:r>
            <a:r>
              <a:rPr lang="sk-SK" dirty="0"/>
              <a:t>mať </a:t>
            </a:r>
            <a:r>
              <a:rPr lang="sk-SK" b="1" dirty="0"/>
              <a:t>stáleho predsedu</a:t>
            </a:r>
            <a:r>
              <a:rPr lang="sk-SK" dirty="0"/>
              <a:t> z Generálneho sekretariátu Rady (nie v gescii predsedníctva) a bude slúžiť ako </a:t>
            </a:r>
            <a:r>
              <a:rPr lang="sk-SK" b="1" dirty="0"/>
              <a:t>platforma pre </a:t>
            </a:r>
            <a:r>
              <a:rPr lang="sk-SK" b="1" dirty="0" err="1"/>
              <a:t>debriefovanie</a:t>
            </a:r>
            <a:r>
              <a:rPr lang="sk-SK" b="1" dirty="0"/>
              <a:t> z negociačných stretnutí </a:t>
            </a:r>
            <a:r>
              <a:rPr lang="sk-SK" dirty="0"/>
              <a:t>a</a:t>
            </a:r>
            <a:r>
              <a:rPr lang="sk-SK" b="1" dirty="0"/>
              <a:t> prípravu usmernení</a:t>
            </a:r>
            <a:r>
              <a:rPr lang="sk-SK" dirty="0"/>
              <a:t> pre tieto negociácie so Spojeným kráľovstvom. 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sk-SK" dirty="0" smtClean="0"/>
              <a:t>Za </a:t>
            </a:r>
            <a:r>
              <a:rPr lang="sk-SK" dirty="0"/>
              <a:t>každý členský štát sa predpokladá</a:t>
            </a:r>
            <a:r>
              <a:rPr lang="sk-SK" b="1" dirty="0"/>
              <a:t> jeden stabilný člen </a:t>
            </a:r>
            <a:r>
              <a:rPr lang="sk-SK" dirty="0"/>
              <a:t>a</a:t>
            </a:r>
            <a:r>
              <a:rPr lang="sk-SK" b="1" dirty="0"/>
              <a:t> jedno miesto pre </a:t>
            </a:r>
            <a:r>
              <a:rPr lang="sk-SK" b="1" dirty="0" smtClean="0"/>
              <a:t>experta za </a:t>
            </a:r>
            <a:r>
              <a:rPr lang="sk-SK" b="1" dirty="0" err="1" smtClean="0"/>
              <a:t>sektorálne</a:t>
            </a:r>
            <a:r>
              <a:rPr lang="sk-SK" b="1" dirty="0" smtClean="0"/>
              <a:t> a aktuálne prerokovávané otázky</a:t>
            </a:r>
            <a:endParaRPr lang="sk-SK" dirty="0"/>
          </a:p>
          <a:p>
            <a:pPr>
              <a:spcAft>
                <a:spcPts val="600"/>
              </a:spcAft>
            </a:pPr>
            <a:r>
              <a:rPr lang="sk-SK" sz="1400" dirty="0"/>
              <a:t> </a:t>
            </a:r>
            <a:endParaRPr lang="sk-SK" sz="1400" dirty="0" smtClean="0"/>
          </a:p>
          <a:p>
            <a:pPr>
              <a:spcAft>
                <a:spcPts val="600"/>
              </a:spcAft>
            </a:pP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403648" y="44423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Procesné aspekty na úrovni EÚ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36004" y="17966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980728"/>
            <a:ext cx="842493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sk-SK" dirty="0" smtClean="0"/>
              <a:t>Základným princípom </a:t>
            </a:r>
            <a:r>
              <a:rPr lang="sk-SK" dirty="0"/>
              <a:t>na úrovni EÚ je </a:t>
            </a:r>
            <a:r>
              <a:rPr lang="sk-SK" b="1" dirty="0"/>
              <a:t>postupnosť rokovaní</a:t>
            </a:r>
            <a:r>
              <a:rPr lang="sk-SK" dirty="0"/>
              <a:t>. V úvodnej fáze sa sústrediť na </a:t>
            </a:r>
            <a:r>
              <a:rPr lang="sk-SK" u="sng" dirty="0"/>
              <a:t>negociácie o podmienkach odchodu</a:t>
            </a:r>
            <a:r>
              <a:rPr lang="sk-SK" dirty="0"/>
              <a:t>, vrátane napr. finančného vyrovnania. Tieto budú slúžiť ako </a:t>
            </a:r>
            <a:r>
              <a:rPr lang="sk-SK" b="1" dirty="0"/>
              <a:t>východiská pre nastavenie budúcich vzťahov </a:t>
            </a:r>
            <a:r>
              <a:rPr lang="sk-SK" dirty="0"/>
              <a:t>Spojeného kráľovstva a EÚ.</a:t>
            </a:r>
            <a:endParaRPr lang="sk-SK" sz="1600" dirty="0"/>
          </a:p>
          <a:p>
            <a:pPr algn="just"/>
            <a:endParaRPr lang="sk-SK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sk-SK" dirty="0" smtClean="0"/>
              <a:t>Z </a:t>
            </a:r>
            <a:r>
              <a:rPr lang="sk-SK" dirty="0"/>
              <a:t>časového hľadiska sa </a:t>
            </a:r>
            <a:r>
              <a:rPr lang="sk-SK" b="1" dirty="0"/>
              <a:t>zakladajúce zmluvy prestanú vzťahovať </a:t>
            </a:r>
            <a:r>
              <a:rPr lang="sk-SK" dirty="0"/>
              <a:t>na Spojené kráľovstvo </a:t>
            </a:r>
            <a:r>
              <a:rPr lang="sk-SK" u="sng" dirty="0"/>
              <a:t>dňom nadobudnutia platnosti dohody o vystúpení </a:t>
            </a:r>
            <a:r>
              <a:rPr lang="sk-SK" dirty="0"/>
              <a:t>alebo </a:t>
            </a:r>
            <a:r>
              <a:rPr lang="sk-SK" u="sng" dirty="0"/>
              <a:t>dva roky po oznámení </a:t>
            </a:r>
            <a:br>
              <a:rPr lang="sk-SK" u="sng" dirty="0"/>
            </a:br>
            <a:r>
              <a:rPr lang="sk-SK" u="sng" dirty="0"/>
              <a:t>o vystúpení</a:t>
            </a:r>
            <a:r>
              <a:rPr lang="sk-SK" dirty="0"/>
              <a:t>, pokiaľ Európska rada jednomyseľne </a:t>
            </a:r>
            <a:r>
              <a:rPr lang="sk-SK" dirty="0" smtClean="0"/>
              <a:t>nerozhodne </a:t>
            </a:r>
            <a:r>
              <a:rPr lang="sk-SK" dirty="0"/>
              <a:t>o predĺžení tejto lehoty po dohode so Spojeným kráľovstvom. </a:t>
            </a:r>
            <a:endParaRPr lang="sk-SK" dirty="0" smtClean="0"/>
          </a:p>
          <a:p>
            <a:pPr algn="just"/>
            <a:endParaRPr lang="sk-SK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sk-SK" dirty="0" smtClean="0"/>
              <a:t>Z </a:t>
            </a:r>
            <a:r>
              <a:rPr lang="sk-SK" dirty="0"/>
              <a:t>doterajších vyjadrení predstaviteľov Spojeného kráľovstva je zrejmé, že ich záujmom je ukončiť rokovania v lehote nie dlhšie ako dva roky, pričom deklarovali aj odhodlanosť ukončiť rokovania bez uzatvorenia dohody. </a:t>
            </a:r>
            <a:endParaRPr lang="sk-SK" sz="1600" dirty="0"/>
          </a:p>
          <a:p>
            <a:pPr lvl="1">
              <a:spcAft>
                <a:spcPts val="600"/>
              </a:spcAft>
            </a:pPr>
            <a:endParaRPr lang="sk-SK" sz="1400" dirty="0" smtClean="0"/>
          </a:p>
          <a:p>
            <a:pPr>
              <a:spcAft>
                <a:spcPts val="600"/>
              </a:spcAft>
            </a:pP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403648" y="44423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Rámec pre vystúpenie UK z EÚ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36004" y="17966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980728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k-SK" dirty="0" smtClean="0"/>
          </a:p>
          <a:p>
            <a:pPr algn="just"/>
            <a:r>
              <a:rPr lang="sk-SK" dirty="0" smtClean="0"/>
              <a:t>Z</a:t>
            </a:r>
            <a:r>
              <a:rPr lang="sk-SK" dirty="0"/>
              <a:t> </a:t>
            </a:r>
            <a:r>
              <a:rPr lang="sk-SK" u="sng" dirty="0"/>
              <a:t>časového hľadiska </a:t>
            </a:r>
            <a:r>
              <a:rPr lang="sk-SK" dirty="0"/>
              <a:t>možno následky </a:t>
            </a:r>
            <a:r>
              <a:rPr lang="sk-SK" dirty="0" err="1"/>
              <a:t>brexitu</a:t>
            </a:r>
            <a:r>
              <a:rPr lang="sk-SK" dirty="0"/>
              <a:t> rozdeliť </a:t>
            </a:r>
            <a:r>
              <a:rPr lang="sk-SK" dirty="0" smtClean="0"/>
              <a:t>na: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sk-SK" b="1" dirty="0" smtClean="0"/>
              <a:t>krátkodobé</a:t>
            </a:r>
            <a:r>
              <a:rPr lang="sk-SK" dirty="0"/>
              <a:t>, resp. jednorazové </a:t>
            </a:r>
            <a:endParaRPr lang="sk-SK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smtClean="0"/>
              <a:t>finančné </a:t>
            </a:r>
            <a:r>
              <a:rPr lang="sk-SK" dirty="0" err="1"/>
              <a:t>vysporiadanie</a:t>
            </a:r>
            <a:r>
              <a:rPr lang="sk-SK" dirty="0"/>
              <a:t> v rámci aktuálneho finančného rámca 2014-2020, </a:t>
            </a:r>
            <a:endParaRPr lang="sk-SK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smtClean="0"/>
              <a:t>otázka </a:t>
            </a:r>
            <a:r>
              <a:rPr lang="sk-SK" dirty="0"/>
              <a:t>statusu občanov EÚ žijúcich v Spojenom kráľovstve ku dňu </a:t>
            </a:r>
            <a:r>
              <a:rPr lang="sk-SK" dirty="0" smtClean="0"/>
              <a:t>vystúpenia,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smtClean="0"/>
              <a:t>ukončenie </a:t>
            </a:r>
            <a:r>
              <a:rPr lang="sk-SK" dirty="0"/>
              <a:t>zmluvných vzťahov Spojeného kráľovstva v medzinárodných zmluvách </a:t>
            </a:r>
            <a:r>
              <a:rPr lang="sk-SK" dirty="0" smtClean="0"/>
              <a:t>EÚ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sk-SK" b="1" dirty="0" smtClean="0"/>
              <a:t>dlhodobé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smtClean="0"/>
              <a:t>budúci </a:t>
            </a:r>
            <a:r>
              <a:rPr lang="sk-SK" dirty="0"/>
              <a:t>status občanov EÚ, </a:t>
            </a:r>
            <a:endParaRPr lang="sk-SK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smtClean="0"/>
              <a:t>dlhodobé </a:t>
            </a:r>
            <a:r>
              <a:rPr lang="sk-SK" dirty="0"/>
              <a:t>práva sociálneho zabezpečenia, </a:t>
            </a:r>
            <a:endParaRPr lang="sk-SK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smtClean="0"/>
              <a:t>obchodná </a:t>
            </a:r>
            <a:r>
              <a:rPr lang="sk-SK" dirty="0"/>
              <a:t>politika, </a:t>
            </a:r>
            <a:endParaRPr lang="sk-SK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smtClean="0"/>
              <a:t>budúci </a:t>
            </a:r>
            <a:r>
              <a:rPr lang="sk-SK" dirty="0"/>
              <a:t>rezolučný </a:t>
            </a:r>
            <a:r>
              <a:rPr lang="sk-SK" dirty="0" smtClean="0"/>
              <a:t>mechanizmus</a:t>
            </a:r>
            <a:endParaRPr lang="sk-SK" sz="1600" dirty="0"/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Z </a:t>
            </a:r>
            <a:r>
              <a:rPr lang="sk-SK" u="sng" dirty="0"/>
              <a:t>obsahového</a:t>
            </a:r>
            <a:r>
              <a:rPr lang="sk-SK" dirty="0"/>
              <a:t> hľadiska možno ako </a:t>
            </a:r>
            <a:r>
              <a:rPr lang="sk-SK" b="1" dirty="0"/>
              <a:t>najcitlivejšie</a:t>
            </a:r>
            <a:r>
              <a:rPr lang="sk-SK" dirty="0"/>
              <a:t> oblasti identifikovať pobytové práva občanov, </a:t>
            </a:r>
            <a:r>
              <a:rPr lang="sk-SK" dirty="0" smtClean="0"/>
              <a:t>sociálna </a:t>
            </a:r>
            <a:r>
              <a:rPr lang="sk-SK" dirty="0"/>
              <a:t>politiku a politiku zamestnanosti, </a:t>
            </a:r>
            <a:r>
              <a:rPr lang="sk-SK" dirty="0" smtClean="0"/>
              <a:t>ochrana </a:t>
            </a:r>
            <a:r>
              <a:rPr lang="sk-SK" dirty="0"/>
              <a:t>spotrebiteľa, konkurencieschopnosť, </a:t>
            </a:r>
            <a:r>
              <a:rPr lang="sk-SK" dirty="0" smtClean="0"/>
              <a:t>hospodárska </a:t>
            </a:r>
            <a:r>
              <a:rPr lang="sk-SK" dirty="0"/>
              <a:t>súťaž, </a:t>
            </a:r>
            <a:r>
              <a:rPr lang="sk-SK" dirty="0" smtClean="0"/>
              <a:t>štátna </a:t>
            </a:r>
            <a:r>
              <a:rPr lang="sk-SK" dirty="0"/>
              <a:t>pomoc, prístup na vnútorný trh, </a:t>
            </a:r>
            <a:r>
              <a:rPr lang="sk-SK" dirty="0" smtClean="0"/>
              <a:t>kohézna politika.</a:t>
            </a:r>
            <a:r>
              <a:rPr lang="sk-SK" strike="sngStrike" dirty="0" smtClean="0"/>
              <a:t> </a:t>
            </a:r>
            <a:endParaRPr lang="sk-SK" sz="1400" dirty="0" smtClean="0"/>
          </a:p>
          <a:p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99592" y="44505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chemeClr val="bg1"/>
                </a:solidFill>
              </a:rPr>
              <a:t>D</a:t>
            </a:r>
            <a:r>
              <a:rPr lang="sk-SK" sz="2400" dirty="0" smtClean="0">
                <a:solidFill>
                  <a:schemeClr val="bg1"/>
                </a:solidFill>
              </a:rPr>
              <a:t>opady </a:t>
            </a:r>
            <a:r>
              <a:rPr lang="sk-SK" sz="2400" dirty="0" err="1" smtClean="0">
                <a:solidFill>
                  <a:schemeClr val="bg1"/>
                </a:solidFill>
              </a:rPr>
              <a:t>Brexitu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36004" y="17966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980728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 err="1"/>
              <a:t>B</a:t>
            </a:r>
            <a:r>
              <a:rPr lang="sk-SK" dirty="0" err="1" smtClean="0"/>
              <a:t>rexit</a:t>
            </a:r>
            <a:r>
              <a:rPr lang="sk-SK" dirty="0" smtClean="0"/>
              <a:t> </a:t>
            </a:r>
            <a:r>
              <a:rPr lang="sk-SK" b="1" dirty="0" smtClean="0"/>
              <a:t>ovplyvní </a:t>
            </a:r>
            <a:r>
              <a:rPr lang="sk-SK" b="1" dirty="0"/>
              <a:t>regionálnu a kohéznu politiku</a:t>
            </a:r>
            <a:r>
              <a:rPr lang="sk-SK" dirty="0"/>
              <a:t> výrazným spôsobom na oboch stranách - ako v EÚ 27, tak aj vo Veľkej Británii </a:t>
            </a:r>
          </a:p>
          <a:p>
            <a:pPr lvl="0" algn="just"/>
            <a:endParaRPr lang="sk-SK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 smtClean="0"/>
              <a:t>Kohézna </a:t>
            </a:r>
            <a:r>
              <a:rPr lang="sk-SK" dirty="0"/>
              <a:t>politika predstavuje zhruba </a:t>
            </a:r>
            <a:r>
              <a:rPr lang="sk-SK" b="1" dirty="0"/>
              <a:t>tretinu rozpočtu EÚ</a:t>
            </a:r>
            <a:r>
              <a:rPr lang="sk-SK" dirty="0"/>
              <a:t>, jedná sa o </a:t>
            </a:r>
            <a:r>
              <a:rPr lang="sk-SK" b="1" dirty="0"/>
              <a:t>najväčšiu výdavkovú položku</a:t>
            </a:r>
            <a:r>
              <a:rPr lang="sk-SK" dirty="0"/>
              <a:t> a tiež významnú súčasť investičnej politiky </a:t>
            </a:r>
            <a:r>
              <a:rPr lang="sk-SK" dirty="0" smtClean="0"/>
              <a:t>EÚ</a:t>
            </a:r>
          </a:p>
          <a:p>
            <a:pPr lvl="0" algn="just"/>
            <a:endParaRPr lang="sk-SK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 err="1"/>
              <a:t>B</a:t>
            </a:r>
            <a:r>
              <a:rPr lang="sk-SK" dirty="0" err="1" smtClean="0"/>
              <a:t>rexit</a:t>
            </a:r>
            <a:r>
              <a:rPr lang="sk-SK" dirty="0" smtClean="0"/>
              <a:t> </a:t>
            </a:r>
            <a:r>
              <a:rPr lang="sk-SK" dirty="0"/>
              <a:t>bude mať </a:t>
            </a:r>
            <a:r>
              <a:rPr lang="sk-SK" b="1" dirty="0"/>
              <a:t>priamy dopad na rozpočtovú politiku EÚ, </a:t>
            </a:r>
            <a:r>
              <a:rPr lang="sk-SK" dirty="0"/>
              <a:t>avšak konkrétne účinky na aktuálny rozpočet, ako aj plánovacie procesy a prípravu rozpočtu EÚ na nové obdobie budú veľmi </a:t>
            </a:r>
            <a:r>
              <a:rPr lang="sk-SK" b="1" dirty="0"/>
              <a:t>závislé</a:t>
            </a:r>
            <a:r>
              <a:rPr lang="sk-SK" dirty="0"/>
              <a:t> na načasovaní </a:t>
            </a:r>
            <a:r>
              <a:rPr lang="sk-SK" dirty="0" err="1"/>
              <a:t>brexitu</a:t>
            </a:r>
            <a:r>
              <a:rPr lang="sk-SK" dirty="0"/>
              <a:t>, resp. </a:t>
            </a:r>
            <a:r>
              <a:rPr lang="sk-SK" b="1" dirty="0"/>
              <a:t>ukončení rokovaní s UK </a:t>
            </a:r>
            <a:r>
              <a:rPr lang="sk-SK" dirty="0"/>
              <a:t>a ich výsledkoch, isté je, že </a:t>
            </a:r>
            <a:r>
              <a:rPr lang="sk-SK" b="1" dirty="0"/>
              <a:t>UK je ochotné pokryť len explicitne vyčíslenú a jednoznačne podloženú </a:t>
            </a:r>
            <a:r>
              <a:rPr lang="sk-SK" b="1" dirty="0" smtClean="0"/>
              <a:t>sumu </a:t>
            </a:r>
          </a:p>
          <a:p>
            <a:pPr lvl="0" algn="just"/>
            <a:endParaRPr lang="sk-SK" b="1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/>
              <a:t>A</a:t>
            </a:r>
            <a:r>
              <a:rPr lang="sk-SK" dirty="0" smtClean="0"/>
              <a:t>ž </a:t>
            </a:r>
            <a:r>
              <a:rPr lang="sk-SK" dirty="0"/>
              <a:t>doteraz Veľká Británia prispievala do rozpočtu a britské regióny dostávali prostriedky z fondov </a:t>
            </a:r>
            <a:r>
              <a:rPr lang="sk-SK" dirty="0" smtClean="0"/>
              <a:t>kohéznej </a:t>
            </a:r>
            <a:r>
              <a:rPr lang="sk-SK" dirty="0"/>
              <a:t>politiky; presná/konečná pozícia UK k téme kohézie zatiaľ nie je známa, UK predbežne avizovalo záujem </a:t>
            </a:r>
            <a:r>
              <a:rPr lang="sk-SK" b="1" dirty="0"/>
              <a:t>na zastavení platieb do rozpočtu EÚ </a:t>
            </a:r>
            <a:r>
              <a:rPr lang="sk-SK" dirty="0"/>
              <a:t>a </a:t>
            </a:r>
            <a:r>
              <a:rPr lang="sk-SK" b="1" dirty="0"/>
              <a:t>dofinancovaní chýbajúcich prostriedkov pre britské regióny z vlastných zdrojov </a:t>
            </a:r>
          </a:p>
          <a:p>
            <a:pPr lvl="0"/>
            <a:endParaRPr lang="sk-SK" b="1" dirty="0"/>
          </a:p>
          <a:p>
            <a:pPr lvl="1"/>
            <a:endParaRPr lang="sk-SK" sz="1400" dirty="0" smtClean="0"/>
          </a:p>
          <a:p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99592" y="44505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Predpokladané dopady na kohéznu politiku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980728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 smtClean="0"/>
              <a:t>Predpokladaný </a:t>
            </a:r>
            <a:r>
              <a:rPr lang="sk-SK" b="1" dirty="0"/>
              <a:t>výpadok UK príspevku v oblasti kohéznej politiky bude </a:t>
            </a:r>
            <a:r>
              <a:rPr lang="sk-SK" dirty="0"/>
              <a:t> výrazným negatívnom pre EÚ a  pre SR ako čistého prijímateľa bude osobitne citeľný (na alokácii prostriedkov SR participuje vo výške 3,9</a:t>
            </a:r>
            <a:r>
              <a:rPr lang="sk-SK" dirty="0" smtClean="0"/>
              <a:t>%)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sk-SK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 err="1"/>
              <a:t>V</a:t>
            </a:r>
            <a:r>
              <a:rPr lang="sk-SK" dirty="0" err="1" smtClean="0"/>
              <a:t>ysporiadanie</a:t>
            </a:r>
            <a:r>
              <a:rPr lang="sk-SK" dirty="0" smtClean="0"/>
              <a:t> </a:t>
            </a:r>
            <a:r>
              <a:rPr lang="sk-SK" dirty="0"/>
              <a:t>sa s výpadkom UK príspevku v rámci 27-čky môže nastať buď </a:t>
            </a:r>
            <a:r>
              <a:rPr lang="sk-SK" b="1" dirty="0"/>
              <a:t>znížením celkového rozpočtu EÚ </a:t>
            </a:r>
            <a:r>
              <a:rPr lang="sk-SK" dirty="0"/>
              <a:t>o príspevok UK alebo </a:t>
            </a:r>
            <a:r>
              <a:rPr lang="sk-SK" b="1" dirty="0"/>
              <a:t>nahradením, resp. dofinancovaním </a:t>
            </a:r>
            <a:r>
              <a:rPr lang="sk-SK" dirty="0"/>
              <a:t>ostatnými členskými štátmi EÚ, prípadne kombinácie týchto dvoch </a:t>
            </a:r>
            <a:r>
              <a:rPr lang="sk-SK" dirty="0" smtClean="0"/>
              <a:t>alternatív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sk-SK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/>
              <a:t>R</a:t>
            </a:r>
            <a:r>
              <a:rPr lang="sk-SK" dirty="0" smtClean="0"/>
              <a:t>ealizácia </a:t>
            </a:r>
            <a:r>
              <a:rPr lang="sk-SK" dirty="0"/>
              <a:t>akejkoľvek alternatívy v podmienkach SR bude náročná na technický prepočet a bude pravdepodobne znamenať</a:t>
            </a:r>
            <a:r>
              <a:rPr lang="sk-SK" b="1" dirty="0"/>
              <a:t> opätovnú revíziu </a:t>
            </a:r>
            <a:r>
              <a:rPr lang="sk-SK" dirty="0"/>
              <a:t>na úrovni </a:t>
            </a:r>
            <a:r>
              <a:rPr lang="sk-SK" b="1" dirty="0"/>
              <a:t>Partnerskej dohody SR </a:t>
            </a:r>
            <a:r>
              <a:rPr lang="sk-SK" dirty="0"/>
              <a:t>a programov SR pre EŠIF na programové obdobie 2014 </a:t>
            </a:r>
            <a:r>
              <a:rPr lang="sk-SK" dirty="0" smtClean="0"/>
              <a:t>– 2020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sk-SK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/>
              <a:t>Z</a:t>
            </a:r>
            <a:r>
              <a:rPr lang="sk-SK" dirty="0"/>
              <a:t> uvedených dôvodov sa téma </a:t>
            </a:r>
            <a:r>
              <a:rPr lang="sk-SK" b="1" dirty="0"/>
              <a:t>finančného </a:t>
            </a:r>
            <a:r>
              <a:rPr lang="sk-SK" b="1" dirty="0" err="1"/>
              <a:t>vysporiadania</a:t>
            </a:r>
            <a:r>
              <a:rPr lang="sk-SK" dirty="0"/>
              <a:t> z pohľadu SR javí ako jedna z kľúčových, zároveň najviac problematických, preto jej </a:t>
            </a:r>
            <a:r>
              <a:rPr lang="sk-SK" dirty="0" smtClean="0"/>
              <a:t>budeme pri príprave usmernení pre EK venovať </a:t>
            </a:r>
            <a:r>
              <a:rPr lang="sk-SK" dirty="0"/>
              <a:t>patričnú pozornosť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sk-SK" dirty="0"/>
          </a:p>
          <a:p>
            <a:pPr marL="285750" lvl="0" indent="-285750">
              <a:buFont typeface="Arial" pitchFamily="34" charset="0"/>
              <a:buChar char="•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27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611560" y="6359669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Sekcia európskych záležitostí </a:t>
            </a:r>
            <a:endParaRPr lang="sk-SK" altLang="en-US" sz="1400" dirty="0"/>
          </a:p>
        </p:txBody>
      </p:sp>
      <p:sp>
        <p:nvSpPr>
          <p:cNvPr id="3" name="BlokTextu 2"/>
          <p:cNvSpPr txBox="1"/>
          <p:nvPr/>
        </p:nvSpPr>
        <p:spPr>
          <a:xfrm>
            <a:off x="611560" y="1165394"/>
            <a:ext cx="79928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/>
              <a:t>V</a:t>
            </a:r>
            <a:r>
              <a:rPr lang="sk-SK" dirty="0" smtClean="0"/>
              <a:t>šetky </a:t>
            </a:r>
            <a:r>
              <a:rPr lang="sk-SK" dirty="0"/>
              <a:t>súvisiace otázky bude potrebné detailne </a:t>
            </a:r>
            <a:r>
              <a:rPr lang="sk-SK" b="1" dirty="0"/>
              <a:t>diskutovať s partnermi v EÚ</a:t>
            </a:r>
            <a:r>
              <a:rPr lang="sk-SK" dirty="0"/>
              <a:t>, tento citlivý bod bude zrejme zdrojom odlišných predstáv o celkovom objeme prostriedkov VFR 2014-2020, keďže čistí prispievatelia pravdepodobne </a:t>
            </a:r>
            <a:r>
              <a:rPr lang="sk-SK" b="1" dirty="0"/>
              <a:t>nebudú maž záujem na dofinancovaní výpadku</a:t>
            </a:r>
            <a:r>
              <a:rPr lang="sk-SK" dirty="0"/>
              <a:t> UK príspevku, dôležitá bude vzájomná koordinácia a komunikácia/informovanosť medzi ČŠ navzájom a medzi ČŠ a EÚ </a:t>
            </a:r>
            <a:endParaRPr lang="sk-SK" dirty="0" smtClean="0"/>
          </a:p>
          <a:p>
            <a:pPr lvl="0" algn="just"/>
            <a:r>
              <a:rPr lang="sk-SK" dirty="0" smtClean="0"/>
              <a:t>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sk-SK" dirty="0" smtClean="0"/>
              <a:t>Otázku </a:t>
            </a:r>
            <a:r>
              <a:rPr lang="sk-SK" dirty="0"/>
              <a:t>výpadku UK príspevku do rozpočtu EÚ však bude potrebné riešiť nielen z krátkodobého hľadiska (VFR 2014-2020), ale </a:t>
            </a:r>
            <a:r>
              <a:rPr lang="sk-SK" b="1" dirty="0"/>
              <a:t>aj z dlhodobého (VFR 2021-2027), resp. z komplexnejšieho </a:t>
            </a:r>
            <a:r>
              <a:rPr lang="sk-SK" b="1" dirty="0" smtClean="0"/>
              <a:t>pohľadu</a:t>
            </a:r>
            <a:endParaRPr lang="sk-SK" dirty="0"/>
          </a:p>
          <a:p>
            <a:pPr lvl="0" algn="just"/>
            <a:endParaRPr lang="sk-SK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err="1"/>
              <a:t>B</a:t>
            </a:r>
            <a:r>
              <a:rPr lang="sk-SK" dirty="0" err="1" smtClean="0"/>
              <a:t>rexit</a:t>
            </a:r>
            <a:r>
              <a:rPr lang="sk-SK" dirty="0" smtClean="0"/>
              <a:t> </a:t>
            </a:r>
            <a:r>
              <a:rPr lang="sk-SK" dirty="0"/>
              <a:t>bude mať napr. aj nepriame účinky - nedajú sa vylúčiť otázky týkajúce sa </a:t>
            </a:r>
            <a:r>
              <a:rPr lang="sk-SK" b="1" dirty="0"/>
              <a:t>regionálnych politických priorít</a:t>
            </a:r>
            <a:r>
              <a:rPr lang="sk-SK" dirty="0"/>
              <a:t>, resp. efektivity regionálnych transferov, zmeny nastavenia štrukturálnych a kohéznych fondov a pod.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sk-SK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k-SK" dirty="0" smtClean="0"/>
              <a:t>Bude </a:t>
            </a:r>
            <a:r>
              <a:rPr lang="sk-SK" dirty="0"/>
              <a:t>potrebné prispôsobiť štatistické </a:t>
            </a:r>
            <a:r>
              <a:rPr lang="sk-SK" b="1" dirty="0"/>
              <a:t>makroekonomické ukazovatele</a:t>
            </a:r>
            <a:r>
              <a:rPr lang="sk-SK" dirty="0"/>
              <a:t> relevantné pre alokácie finančných prostriedkov na politiku súdržnosti ako napr. priemery používané na stanovenie oprávnenosti pre fondy a s tým súvisiace prípadné preklasifikovanie regiónov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71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77D99B3021E4468DEE5740F2F14E85" ma:contentTypeVersion="0" ma:contentTypeDescription="Create a new document." ma:contentTypeScope="" ma:versionID="1605d5bfbf1997ad894e38c722f7e3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0DA13-D363-4D4A-9CD6-0CB9189C16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699208-1CC5-4652-971F-E113D67BA241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F90A133-E4EC-462A-9B1E-77710D5D1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489</Words>
  <Application>Microsoft Office PowerPoint</Application>
  <PresentationFormat>Prezentácia na obrazovke (4:3)</PresentationFormat>
  <Paragraphs>142</Paragraphs>
  <Slides>14</Slides>
  <Notes>14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MZV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Livia L</dc:creator>
  <cp:lastModifiedBy>Windows User</cp:lastModifiedBy>
  <cp:revision>49</cp:revision>
  <cp:lastPrinted>2017-03-23T09:18:03Z</cp:lastPrinted>
  <dcterms:created xsi:type="dcterms:W3CDTF">2016-05-31T08:10:11Z</dcterms:created>
  <dcterms:modified xsi:type="dcterms:W3CDTF">2017-03-23T09:18:08Z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0x0101009F77D99B3021E4468DEE5740F2F14E85</vt:lpwstr>
  </property>
</Properties>
</file>