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9" r:id="rId4"/>
    <p:sldId id="265" r:id="rId5"/>
    <p:sldId id="264" r:id="rId6"/>
    <p:sldId id="270" r:id="rId7"/>
    <p:sldId id="271" r:id="rId8"/>
    <p:sldId id="267" r:id="rId9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YRNE Colin (EMPL)" initials="C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857" autoAdjust="0"/>
  </p:normalViewPr>
  <p:slideViewPr>
    <p:cSldViewPr>
      <p:cViewPr>
        <p:scale>
          <a:sx n="75" d="100"/>
          <a:sy n="75" d="100"/>
        </p:scale>
        <p:origin x="-19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91E6C4D8-62B2-44B0-87CC-97A1621D84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3462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14876"/>
            <a:ext cx="548704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80412478-46D8-4842-9CAC-57C7F35E90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3585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12478-46D8-4842-9CAC-57C7F35E90F4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716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785BE-8275-4277-BAFE-EBF68305D080}" type="slidenum">
              <a:rPr lang="en-GB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785BE-8275-4277-BAFE-EBF68305D080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785BE-8275-4277-BAFE-EBF68305D080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en-GB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785BE-8275-4277-BAFE-EBF68305D080}" type="slidenum">
              <a:rPr lang="en-GB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785BE-8275-4277-BAFE-EBF68305D080}" type="slidenum">
              <a:rPr lang="en-GB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521559-6333-47AF-A8EF-AB2EB3528FFD}" type="slidenum">
              <a:rPr lang="en-GB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52FAB59-86A8-4BE7-94D1-802AB668B4B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215E2-B82A-4E6D-BA22-8C0A932A78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435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4744D-DFAE-44D4-ACE0-BF7F5B8412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77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A4FF53B0-D521-45B8-8FBE-DF6D9E61BACE}" type="slidenum">
              <a:rPr lang="en-GB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25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89A1-631F-4F4C-8D54-6CCA19E5852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8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B096F-789A-438F-8A3B-15F44A56D61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9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363F8-0D8D-4B97-A80B-FC4E560A050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756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97B35-EDC3-43BE-8DB8-3BF7B6401AA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26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5C001-B7CA-4BB2-ADD3-1D7FE3AD13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692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16400-BE0B-4EE7-BC8B-17B6456F395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30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BD2CC-DA38-482D-BA73-9A5062F1CB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6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5AA59-6E92-4B96-89F8-F02E8BB4B2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595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9FBCA-90EF-4CF9-820E-02392CE3C24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8318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0F15-85DF-47FD-AEEC-257B9EFED37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82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1135A-91AA-48C5-B8FF-01AF6B5B81D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6429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85800" y="2133600"/>
            <a:ext cx="7772400" cy="38862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5495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75195B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0" y="6457950"/>
            <a:ext cx="611188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C:\DOCUME~1\lenain\LOCALS~1\Temp\7zEB0.tmp\LOGO-CE for Social Europe EN Negativ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20837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4494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1FC30284-3103-4251-B8AD-0B7C1F4AF3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7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B441-CCC8-4EC3-9F9A-3717EFAB52F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7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90078-34C2-4D3B-BDCE-3050FBDA17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141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C4820-93FA-4233-8471-CB594A1A0D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096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2474D-EEAA-45D3-AC55-D4BD8E3D45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94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6BDC1-6BD6-46C8-9745-1BC0E87FD6B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0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54292-0287-40A8-9D36-376A6147B8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275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D358-752F-480B-98CB-01A2B7E227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945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63E6FB7-EF5F-4B9E-952D-A419540120E1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57B0FB-6BC2-40A4-82B2-50C1F6FBE9C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15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7488386" cy="1727175"/>
          </a:xfrm>
        </p:spPr>
        <p:txBody>
          <a:bodyPr/>
          <a:lstStyle/>
          <a:p>
            <a:r>
              <a:rPr lang="fr-BE" altLang="en-US" sz="2800" dirty="0" err="1" smtClean="0"/>
              <a:t>Further</a:t>
            </a:r>
            <a:r>
              <a:rPr lang="fr-BE" altLang="en-US" sz="2800" dirty="0" smtClean="0"/>
              <a:t> Simplification of </a:t>
            </a:r>
            <a:r>
              <a:rPr lang="fr-BE" altLang="en-US" sz="2800" dirty="0" err="1" smtClean="0"/>
              <a:t>Cohesion</a:t>
            </a:r>
            <a:r>
              <a:rPr lang="fr-BE" altLang="en-US" sz="2800" dirty="0" smtClean="0"/>
              <a:t> Policy and the Future Perspective  </a:t>
            </a:r>
            <a:endParaRPr lang="en-GB" altLang="en-US" sz="28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endParaRPr lang="fr-BE" altLang="en-US" sz="2400" dirty="0" smtClean="0">
              <a:latin typeface="Apple Chancery" pitchFamily="66" charset="0"/>
            </a:endParaRPr>
          </a:p>
          <a:p>
            <a:pPr>
              <a:spcBef>
                <a:spcPts val="600"/>
              </a:spcBef>
            </a:pPr>
            <a:r>
              <a:rPr lang="fr-BE" altLang="en-US" sz="2400" dirty="0" smtClean="0">
                <a:latin typeface="+mj-lt"/>
              </a:rPr>
              <a:t>Andriana </a:t>
            </a:r>
            <a:r>
              <a:rPr lang="fr-BE" altLang="en-US" sz="2400" dirty="0" err="1" smtClean="0">
                <a:latin typeface="+mj-lt"/>
              </a:rPr>
              <a:t>Sukova-Tosheva</a:t>
            </a:r>
            <a:endParaRPr lang="fr-BE" altLang="en-US" sz="2400" dirty="0" smtClean="0">
              <a:latin typeface="+mj-lt"/>
            </a:endParaRPr>
          </a:p>
          <a:p>
            <a:pPr>
              <a:spcBef>
                <a:spcPts val="600"/>
              </a:spcBef>
            </a:pPr>
            <a:r>
              <a:rPr lang="fr-BE" altLang="en-US" sz="2400" dirty="0" err="1" smtClean="0">
                <a:latin typeface="+mj-lt"/>
              </a:rPr>
              <a:t>Director</a:t>
            </a:r>
            <a:r>
              <a:rPr lang="fr-BE" altLang="en-US" sz="2400" dirty="0" smtClean="0">
                <a:latin typeface="+mj-lt"/>
              </a:rPr>
              <a:t> </a:t>
            </a:r>
            <a:r>
              <a:rPr lang="fr-BE" altLang="en-US" sz="2400" dirty="0" err="1" smtClean="0">
                <a:latin typeface="+mj-lt"/>
              </a:rPr>
              <a:t>Invesment</a:t>
            </a:r>
            <a:r>
              <a:rPr lang="fr-BE" altLang="en-US" sz="2400" dirty="0" smtClean="0">
                <a:latin typeface="+mj-lt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fr-BE" altLang="en-US" sz="2400" dirty="0" smtClean="0">
                <a:latin typeface="+mj-lt"/>
              </a:rPr>
              <a:t>DG </a:t>
            </a:r>
            <a:r>
              <a:rPr lang="fr-BE" altLang="en-US" sz="2400" dirty="0" err="1" smtClean="0">
                <a:latin typeface="+mj-lt"/>
              </a:rPr>
              <a:t>Employment</a:t>
            </a:r>
            <a:r>
              <a:rPr lang="fr-BE" altLang="en-US" sz="2400" dirty="0" smtClean="0">
                <a:latin typeface="+mj-lt"/>
              </a:rPr>
              <a:t>, Social </a:t>
            </a:r>
            <a:r>
              <a:rPr lang="fr-BE" altLang="en-US" sz="2400" dirty="0" err="1" smtClean="0">
                <a:latin typeface="+mj-lt"/>
              </a:rPr>
              <a:t>Affairs</a:t>
            </a:r>
            <a:r>
              <a:rPr lang="fr-BE" altLang="en-US" sz="2400" dirty="0" smtClean="0">
                <a:latin typeface="+mj-lt"/>
              </a:rPr>
              <a:t> and Inclusion </a:t>
            </a:r>
            <a:endParaRPr lang="en-GB" alt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088" y="1341438"/>
            <a:ext cx="7777162" cy="1008062"/>
          </a:xfrm>
        </p:spPr>
        <p:txBody>
          <a:bodyPr/>
          <a:lstStyle/>
          <a:p>
            <a:pPr algn="ctr"/>
            <a:r>
              <a:rPr lang="en-GB" altLang="en-US" sz="3200" dirty="0" smtClean="0"/>
              <a:t>Joint Action Plans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3890962"/>
          </a:xfrm>
        </p:spPr>
        <p:txBody>
          <a:bodyPr/>
          <a:lstStyle/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Results orientation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Innovative measure in cohesion policy for 2014-2020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Objectives → Actions → Results → Reimbursement through SCOs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Flexibility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Cross-OP and cross-fund (ESF and ERDF)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And yet no interest from Member States!  </a:t>
            </a:r>
          </a:p>
          <a:p>
            <a:pPr marL="457200" lvl="1" indent="0" algn="just">
              <a:buNone/>
              <a:defRPr/>
            </a:pPr>
            <a:endParaRPr lang="en-GB" sz="1400" b="0" dirty="0" smtClean="0">
              <a:solidFill>
                <a:srgbClr val="FF0000"/>
              </a:solidFill>
            </a:endParaRPr>
          </a:p>
          <a:p>
            <a:pPr lvl="1" algn="just">
              <a:defRPr/>
            </a:pPr>
            <a:endParaRPr lang="en-GB" sz="14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marL="0" indent="0" algn="just">
              <a:defRPr/>
            </a:pPr>
            <a:endParaRPr lang="en-GB" sz="1600" dirty="0"/>
          </a:p>
          <a:p>
            <a:pPr marL="0" indent="0" algn="just"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18338E-01DE-4B29-B706-FE513E7E6739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2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088" y="1341438"/>
            <a:ext cx="7777162" cy="1008062"/>
          </a:xfrm>
        </p:spPr>
        <p:txBody>
          <a:bodyPr/>
          <a:lstStyle/>
          <a:p>
            <a:pPr algn="ctr"/>
            <a:r>
              <a:rPr lang="en-GB" altLang="en-US" sz="3200" dirty="0" smtClean="0"/>
              <a:t>JAPs – making it easier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3890962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Too Complicated..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Mid-term Review – Proposed changes to CPR 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Minimum Funding 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Information requirements 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Steering Committee 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Pilot JAP 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ESF Technical Assistance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Test ideas and share experience </a:t>
            </a:r>
          </a:p>
          <a:p>
            <a:pPr marL="1257300" lvl="2" indent="-34290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Draw lessons  </a:t>
            </a:r>
          </a:p>
          <a:p>
            <a:pPr lvl="2" algn="just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GB" sz="2400" b="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400" i="0" dirty="0" smtClean="0"/>
          </a:p>
          <a:p>
            <a:pPr marL="857250" lvl="2" indent="0" algn="just">
              <a:defRPr/>
            </a:pPr>
            <a:endParaRPr lang="en-GB" sz="400" b="0" dirty="0" smtClean="0">
              <a:solidFill>
                <a:srgbClr val="FF0000"/>
              </a:solidFill>
            </a:endParaRPr>
          </a:p>
          <a:p>
            <a:pPr lvl="1" algn="just">
              <a:defRPr/>
            </a:pPr>
            <a:endParaRPr lang="en-GB" sz="14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marL="0" indent="0" algn="just">
              <a:defRPr/>
            </a:pPr>
            <a:endParaRPr lang="en-GB" sz="1600" dirty="0"/>
          </a:p>
          <a:p>
            <a:pPr marL="0" indent="0" algn="just"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18338E-01DE-4B29-B706-FE513E7E6739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3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088" y="1124744"/>
            <a:ext cx="7777162" cy="936104"/>
          </a:xfrm>
        </p:spPr>
        <p:txBody>
          <a:bodyPr/>
          <a:lstStyle/>
          <a:p>
            <a:pPr algn="ctr"/>
            <a:r>
              <a:rPr lang="en-GB" altLang="en-US" sz="3200" dirty="0" smtClean="0"/>
              <a:t>Reducing </a:t>
            </a:r>
            <a:r>
              <a:rPr lang="en-GB" altLang="en-US" sz="3200" dirty="0"/>
              <a:t>A</a:t>
            </a:r>
            <a:r>
              <a:rPr lang="en-GB" altLang="en-US" sz="3200" dirty="0" smtClean="0"/>
              <a:t>dministrative Burden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1628800"/>
            <a:ext cx="8353425" cy="44672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i="0" dirty="0" smtClean="0"/>
              <a:t>Simplified Cost options are key </a:t>
            </a:r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New opportunities 2014 – 2020 </a:t>
            </a:r>
          </a:p>
          <a:p>
            <a:pPr marL="1257300" lvl="2" indent="-34290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'Off the shelf' SCOs</a:t>
            </a:r>
          </a:p>
          <a:p>
            <a:pPr marL="1257300" lvl="2" indent="-34290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New methodologies</a:t>
            </a:r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Assistance from Commission</a:t>
            </a:r>
          </a:p>
          <a:p>
            <a:pPr marL="120015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/>
              <a:t>S</a:t>
            </a:r>
            <a:r>
              <a:rPr lang="en-GB" sz="1800" dirty="0" smtClean="0"/>
              <a:t>eminars in Member States</a:t>
            </a:r>
          </a:p>
          <a:p>
            <a:pPr marL="120015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Training sessions in Brussels</a:t>
            </a:r>
          </a:p>
          <a:p>
            <a:pPr marL="120015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Guidance and Interpretation </a:t>
            </a:r>
          </a:p>
          <a:p>
            <a:pPr marL="120015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Transnational Network on Simplification </a:t>
            </a:r>
          </a:p>
          <a:p>
            <a:pPr marL="0" indent="0" algn="just">
              <a:defRPr/>
            </a:pPr>
            <a:endParaRPr lang="en-GB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marL="0" indent="0" algn="just">
              <a:defRPr/>
            </a:pPr>
            <a:endParaRPr lang="en-GB" sz="1600" dirty="0"/>
          </a:p>
          <a:p>
            <a:pPr marL="0" indent="0" algn="just"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18338E-01DE-4B29-B706-FE513E7E6739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088" y="1341438"/>
            <a:ext cx="7777162" cy="1008062"/>
          </a:xfrm>
        </p:spPr>
        <p:txBody>
          <a:bodyPr/>
          <a:lstStyle/>
          <a:p>
            <a:pPr algn="ctr"/>
            <a:r>
              <a:rPr lang="en-GB" altLang="en-US" sz="3200" dirty="0" smtClean="0"/>
              <a:t>Article 14.1 ESF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3890962"/>
          </a:xfrm>
        </p:spPr>
        <p:txBody>
          <a:bodyPr/>
          <a:lstStyle/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Advantages of 14.1 ESF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dirty="0" smtClean="0"/>
              <a:t>Max legal certainty for Member State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dirty="0" smtClean="0"/>
              <a:t>Flexibility  </a:t>
            </a:r>
            <a:endParaRPr lang="en-GB" sz="1800" b="0" dirty="0" smtClean="0"/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Adoption </a:t>
            </a:r>
            <a:r>
              <a:rPr lang="en-GB" sz="2400" b="0" dirty="0"/>
              <a:t>of DA – Commission Delegated Regulation (EU</a:t>
            </a:r>
            <a:r>
              <a:rPr lang="en-GB" sz="2400" b="0" dirty="0" smtClean="0"/>
              <a:t>) 2015/2195 of 9 July 2015</a:t>
            </a:r>
          </a:p>
          <a:p>
            <a:pPr marL="120015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France and Sweden </a:t>
            </a:r>
          </a:p>
          <a:p>
            <a:pPr marL="857250" lvl="1" indent="-342900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1</a:t>
            </a:r>
            <a:r>
              <a:rPr lang="en-GB" sz="2400" b="0" baseline="30000" dirty="0" smtClean="0"/>
              <a:t>st</a:t>
            </a:r>
            <a:r>
              <a:rPr lang="en-GB" sz="2400" b="0" dirty="0" smtClean="0"/>
              <a:t> Amendment </a:t>
            </a:r>
            <a:r>
              <a:rPr lang="en-GB" sz="2400" b="0" dirty="0"/>
              <a:t>- Commission Delegated Regulation (EU) 2016/812 of 18 </a:t>
            </a:r>
            <a:r>
              <a:rPr lang="en-GB" sz="2400" b="0" dirty="0" smtClean="0"/>
              <a:t>March 2016</a:t>
            </a:r>
          </a:p>
          <a:p>
            <a:pPr marL="1257300" lvl="2" indent="-34290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 Belgium and Czech Republic</a:t>
            </a:r>
          </a:p>
          <a:p>
            <a:pPr marL="514350" lvl="1" indent="0" algn="just">
              <a:spcBef>
                <a:spcPts val="400"/>
              </a:spcBef>
              <a:spcAft>
                <a:spcPts val="600"/>
              </a:spcAft>
              <a:buNone/>
              <a:defRPr/>
            </a:pPr>
            <a:endParaRPr lang="en-GB" sz="2400" b="0" dirty="0" smtClean="0"/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GB" sz="1000" b="0" dirty="0" smtClean="0"/>
          </a:p>
          <a:p>
            <a:pPr marL="0" indent="0" algn="just">
              <a:defRPr/>
            </a:pPr>
            <a:endParaRPr lang="en-GB" sz="18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marL="0" indent="0" algn="just">
              <a:defRPr/>
            </a:pPr>
            <a:endParaRPr lang="en-GB" sz="1600" dirty="0"/>
          </a:p>
          <a:p>
            <a:pPr marL="0" indent="0" algn="just"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18338E-01DE-4B29-B706-FE513E7E6739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8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27088" y="1341438"/>
            <a:ext cx="7777162" cy="1008062"/>
          </a:xfrm>
        </p:spPr>
        <p:txBody>
          <a:bodyPr/>
          <a:lstStyle/>
          <a:p>
            <a:pPr algn="ctr"/>
            <a:r>
              <a:rPr lang="en-GB" altLang="en-US" sz="3200" dirty="0" smtClean="0"/>
              <a:t>Article 14.1 ESF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3890962"/>
          </a:xfrm>
        </p:spPr>
        <p:txBody>
          <a:bodyPr/>
          <a:lstStyle/>
          <a:p>
            <a:pPr marL="857250" lvl="1" indent="-342900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2</a:t>
            </a:r>
            <a:r>
              <a:rPr lang="en-GB" sz="2400" b="0" baseline="30000" dirty="0" smtClean="0"/>
              <a:t>nd</a:t>
            </a:r>
            <a:r>
              <a:rPr lang="en-GB" sz="2400" b="0" dirty="0" smtClean="0"/>
              <a:t> Amendment (proposed)</a:t>
            </a:r>
          </a:p>
          <a:p>
            <a:pPr marL="125730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Slovakia, Germany, Italy, Netherlands, Malta, plus additional unit costs for Czech Republic</a:t>
            </a:r>
          </a:p>
          <a:p>
            <a:pPr marL="914400" lvl="1" indent="-342900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Next Steps</a:t>
            </a:r>
          </a:p>
          <a:p>
            <a:pPr marL="125730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Keep working on Article 14.1 </a:t>
            </a:r>
          </a:p>
          <a:p>
            <a:pPr marL="125730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b="0" dirty="0" smtClean="0"/>
              <a:t>In discussion with PL, NL, FR, RO,   </a:t>
            </a:r>
          </a:p>
          <a:p>
            <a:pPr marL="125730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EU Level SCOs</a:t>
            </a:r>
            <a:r>
              <a:rPr lang="en-GB" sz="1800" b="0" dirty="0" smtClean="0"/>
              <a:t> </a:t>
            </a:r>
          </a:p>
          <a:p>
            <a:pPr marL="1257300" lvl="2" indent="-285750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800" dirty="0" smtClean="0"/>
              <a:t>Discussions at Transnational Network </a:t>
            </a:r>
            <a:endParaRPr lang="en-GB" sz="1800" b="0" dirty="0" smtClean="0"/>
          </a:p>
          <a:p>
            <a:pPr marL="800100" lvl="1" algn="just">
              <a:spcBef>
                <a:spcPts val="4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GB" sz="2400" b="0" dirty="0" smtClean="0"/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endParaRPr lang="en-GB" sz="1000" b="0" dirty="0" smtClean="0"/>
          </a:p>
          <a:p>
            <a:pPr marL="0" indent="0" algn="just">
              <a:defRPr/>
            </a:pPr>
            <a:endParaRPr lang="en-GB" sz="18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  <a:p>
            <a:pPr marL="0" indent="0" algn="just">
              <a:defRPr/>
            </a:pPr>
            <a:endParaRPr lang="en-GB" sz="1600" dirty="0"/>
          </a:p>
          <a:p>
            <a:pPr marL="0" indent="0" algn="just">
              <a:defRPr/>
            </a:pPr>
            <a:endParaRPr lang="en-GB" sz="1600" dirty="0"/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en-GB" sz="1600" dirty="0" smtClean="0"/>
          </a:p>
        </p:txBody>
      </p:sp>
      <p:sp>
        <p:nvSpPr>
          <p:cNvPr id="245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18338E-01DE-4B29-B706-FE513E7E6739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03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27088" y="1341438"/>
            <a:ext cx="7777162" cy="1008062"/>
          </a:xfrm>
        </p:spPr>
        <p:txBody>
          <a:bodyPr/>
          <a:lstStyle/>
          <a:p>
            <a:pPr algn="ctr"/>
            <a:r>
              <a:rPr lang="en-GB" altLang="en-US" sz="3200" dirty="0" smtClean="0"/>
              <a:t>Conclusion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395288" y="2276475"/>
            <a:ext cx="8353425" cy="3743325"/>
          </a:xfrm>
        </p:spPr>
        <p:txBody>
          <a:bodyPr/>
          <a:lstStyle/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SCOs and JAPs 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dirty="0" smtClean="0"/>
              <a:t>Simplification 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b="0" dirty="0" smtClean="0"/>
              <a:t>Result Orientation 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dirty="0" smtClean="0"/>
              <a:t>Reduced Administrative Burden </a:t>
            </a:r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Flexibility v Guidance </a:t>
            </a:r>
            <a:endParaRPr lang="en-GB" sz="2400" b="0" dirty="0"/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dirty="0" smtClean="0"/>
              <a:t>Balance </a:t>
            </a:r>
          </a:p>
          <a:p>
            <a:pPr lvl="2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1800" b="0" dirty="0" smtClean="0"/>
              <a:t>Responsibility </a:t>
            </a:r>
          </a:p>
          <a:p>
            <a:pPr lvl="1" algn="just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400" b="0" dirty="0" smtClean="0"/>
              <a:t>Harmonised Rules  </a:t>
            </a:r>
          </a:p>
          <a:p>
            <a:pPr marL="0" indent="0" algn="just">
              <a:defRPr/>
            </a:pPr>
            <a:endParaRPr lang="en-GB" sz="1800" i="0" dirty="0" smtClean="0"/>
          </a:p>
          <a:p>
            <a:pPr algn="just">
              <a:defRPr/>
            </a:pPr>
            <a:endParaRPr lang="en-GB" sz="1800" i="0" dirty="0" smtClean="0"/>
          </a:p>
          <a:p>
            <a:pPr algn="just">
              <a:defRPr/>
            </a:pPr>
            <a:endParaRPr lang="en-GB" sz="1800" i="0" dirty="0" smtClean="0"/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en-GB" sz="1600" b="1" dirty="0"/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en-GB" sz="1600" dirty="0"/>
          </a:p>
          <a:p>
            <a:pPr algn="just">
              <a:buFont typeface="Courier New" panose="02070309020205020404" pitchFamily="49" charset="0"/>
              <a:buChar char="o"/>
              <a:defRPr/>
            </a:pPr>
            <a:endParaRPr lang="en-GB" sz="1600" dirty="0"/>
          </a:p>
          <a:p>
            <a:pPr algn="just">
              <a:buFontTx/>
              <a:buAutoNum type="arabicPeriod"/>
              <a:defRPr/>
            </a:pPr>
            <a:endParaRPr lang="en-GB" sz="1600" dirty="0"/>
          </a:p>
          <a:p>
            <a:pPr marL="0" indent="0" algn="just">
              <a:defRPr/>
            </a:pPr>
            <a:r>
              <a:rPr lang="en-GB" sz="1600" dirty="0" smtClean="0"/>
              <a:t> 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2BEBEEB-5DB4-45B1-99D4-7537DD225E75}" type="slidenum">
              <a:rPr lang="en-GB" alt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1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1015</TotalTime>
  <Words>261</Words>
  <Application>Microsoft Office PowerPoint</Application>
  <PresentationFormat>Prezentácia na obrazovke (4:3)</PresentationFormat>
  <Paragraphs>112</Paragraphs>
  <Slides>7</Slides>
  <Notes>7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7</vt:i4>
      </vt:variant>
    </vt:vector>
  </HeadingPairs>
  <TitlesOfParts>
    <vt:vector size="9" baseType="lpstr">
      <vt:lpstr>Blank</vt:lpstr>
      <vt:lpstr>Slide_Master</vt:lpstr>
      <vt:lpstr>Further Simplification of Cohesion Policy and the Future Perspective  </vt:lpstr>
      <vt:lpstr>Joint Action Plans</vt:lpstr>
      <vt:lpstr>JAPs – making it easier </vt:lpstr>
      <vt:lpstr>Reducing Administrative Burden </vt:lpstr>
      <vt:lpstr>Article 14.1 ESF</vt:lpstr>
      <vt:lpstr>Article 14.1 ESF</vt:lpstr>
      <vt:lpstr>Conclusion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SUKOVA-TOSHEVA Andriana (EMPL)</dc:creator>
  <cp:lastModifiedBy>Autor</cp:lastModifiedBy>
  <cp:revision>44</cp:revision>
  <cp:lastPrinted>2016-09-12T13:39:39Z</cp:lastPrinted>
  <dcterms:created xsi:type="dcterms:W3CDTF">2016-01-20T08:33:43Z</dcterms:created>
  <dcterms:modified xsi:type="dcterms:W3CDTF">2016-09-14T08:58:31Z</dcterms:modified>
</cp:coreProperties>
</file>