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4.xml" ContentType="application/vnd.openxmlformats-officedocument.theme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5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6.xml" ContentType="application/vnd.openxmlformats-officedocument.theme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48" r:id="rId2"/>
    <p:sldMasterId id="2147483676" r:id="rId3"/>
    <p:sldMasterId id="2147483691" r:id="rId4"/>
    <p:sldMasterId id="2147483705" r:id="rId5"/>
    <p:sldMasterId id="2147483719" r:id="rId6"/>
    <p:sldMasterId id="2147483733" r:id="rId7"/>
  </p:sldMasterIdLst>
  <p:notesMasterIdLst>
    <p:notesMasterId r:id="rId19"/>
  </p:notesMasterIdLst>
  <p:handoutMasterIdLst>
    <p:handoutMasterId r:id="rId20"/>
  </p:handoutMasterIdLst>
  <p:sldIdLst>
    <p:sldId id="256" r:id="rId8"/>
    <p:sldId id="276" r:id="rId9"/>
    <p:sldId id="277" r:id="rId10"/>
    <p:sldId id="269" r:id="rId11"/>
    <p:sldId id="273" r:id="rId12"/>
    <p:sldId id="270" r:id="rId13"/>
    <p:sldId id="272" r:id="rId14"/>
    <p:sldId id="271" r:id="rId15"/>
    <p:sldId id="267" r:id="rId16"/>
    <p:sldId id="268" r:id="rId17"/>
    <p:sldId id="274" r:id="rId1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7" autoAdjust="0"/>
    <p:restoredTop sz="89447" autoAdjust="0"/>
  </p:normalViewPr>
  <p:slideViewPr>
    <p:cSldViewPr>
      <p:cViewPr>
        <p:scale>
          <a:sx n="125" d="100"/>
          <a:sy n="125" d="100"/>
        </p:scale>
        <p:origin x="-186" y="3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506EE6-80B9-4F06-96FD-53A6879944B5}" type="datetimeFigureOut">
              <a:rPr lang="de-DE" smtClean="0"/>
              <a:t>13.09.2016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F3DDA1-9C9E-42B7-92FB-7078BB0F14E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01037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0EBE53-8A30-4AB2-835B-DACA24F18092}" type="datetimeFigureOut">
              <a:rPr lang="de-DE" smtClean="0"/>
              <a:t>13.09.2016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BE33B4-9C8D-4435-B908-E180731A85D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8507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BE33B4-9C8D-4435-B908-E180731A85D4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9140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4" descr="neuertite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3175"/>
            <a:ext cx="9136063" cy="685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9"/>
          <p:cNvSpPr>
            <a:spLocks noChangeShapeType="1"/>
          </p:cNvSpPr>
          <p:nvPr/>
        </p:nvSpPr>
        <p:spPr bwMode="auto">
          <a:xfrm>
            <a:off x="755650" y="6205538"/>
            <a:ext cx="0" cy="652462"/>
          </a:xfrm>
          <a:prstGeom prst="line">
            <a:avLst/>
          </a:prstGeom>
          <a:noFill/>
          <a:ln w="36068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" name="Line 12"/>
          <p:cNvSpPr>
            <a:spLocks noChangeShapeType="1"/>
          </p:cNvSpPr>
          <p:nvPr/>
        </p:nvSpPr>
        <p:spPr bwMode="auto">
          <a:xfrm>
            <a:off x="0" y="1597025"/>
            <a:ext cx="9144000" cy="0"/>
          </a:xfrm>
          <a:prstGeom prst="line">
            <a:avLst/>
          </a:prstGeom>
          <a:noFill/>
          <a:ln w="1143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49" name="Rectangle 29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5150" name="Rectangle 3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7" name="Rectangle 31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8738483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1911297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3308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3308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2399738"/>
      </p:ext>
    </p:extLst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33082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4105195"/>
      </p:ext>
    </p:extLst>
  </p:cSld>
  <p:clrMapOvr>
    <a:masterClrMapping/>
  </p:clrMapOvr>
  <p:transition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03263" y="6153150"/>
            <a:ext cx="585787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36" tIns="41468" rIns="82936" bIns="41468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AT" altLang="de-DE" sz="1000" b="1" smtClean="0">
              <a:cs typeface="Times New Roman" pitchFamily="18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395922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0341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648200" y="4037013"/>
            <a:ext cx="3810000" cy="190341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6495089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el und 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0341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0341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685800" y="4037013"/>
            <a:ext cx="3810000" cy="190341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8200" y="4037013"/>
            <a:ext cx="3810000" cy="190341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1414712"/>
      </p:ext>
    </p:extLst>
  </p:cSld>
  <p:clrMapOvr>
    <a:masterClrMapping/>
  </p:clrMapOvr>
  <p:transition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3959225"/>
          </a:xfrm>
        </p:spPr>
        <p:txBody>
          <a:bodyPr/>
          <a:lstStyle/>
          <a:p>
            <a:pPr lvl="0"/>
            <a:r>
              <a:rPr lang="de-DE" noProof="0" smtClean="0"/>
              <a:t>Tabelle durch Klicken auf Symbol hinzufügen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2294091"/>
      </p:ext>
    </p:extLst>
  </p:cSld>
  <p:clrMapOvr>
    <a:masterClrMapping/>
  </p:clrMapOvr>
  <p:transition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45483-8B2D-47BF-9914-D26CF857199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23117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45483-8B2D-47BF-9914-D26CF857199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09424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45483-8B2D-47BF-9914-D26CF857199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45918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45483-8B2D-47BF-9914-D26CF857199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0208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dirty="0" err="1" smtClean="0"/>
              <a:t>Textmasterformat</a:t>
            </a:r>
            <a:r>
              <a:rPr lang="de-DE" dirty="0" smtClean="0"/>
              <a:t>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3923928" y="6237312"/>
            <a:ext cx="1905000" cy="457200"/>
          </a:xfrm>
          <a:ln/>
        </p:spPr>
        <p:txBody>
          <a:bodyPr/>
          <a:lstStyle>
            <a:lvl1pPr>
              <a:defRPr/>
            </a:lvl1pPr>
          </a:lstStyle>
          <a:p>
            <a:fld id="{6C6AE60A-B69C-4790-82F7-3882EDF23186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37050737"/>
      </p:ext>
    </p:extLst>
  </p:cSld>
  <p:clrMapOvr>
    <a:masterClrMapping/>
  </p:clrMapOvr>
  <p:transition>
    <p:fade thruBlk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45483-8B2D-47BF-9914-D26CF857199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95945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45483-8B2D-47BF-9914-D26CF857199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09943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45483-8B2D-47BF-9914-D26CF857199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87238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45483-8B2D-47BF-9914-D26CF857199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36405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45483-8B2D-47BF-9914-D26CF857199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79109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45483-8B2D-47BF-9914-D26CF857199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17927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45483-8B2D-47BF-9914-D26CF857199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258283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4" descr="neuertite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3175"/>
            <a:ext cx="9136063" cy="685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9"/>
          <p:cNvSpPr>
            <a:spLocks noChangeShapeType="1"/>
          </p:cNvSpPr>
          <p:nvPr/>
        </p:nvSpPr>
        <p:spPr bwMode="auto">
          <a:xfrm>
            <a:off x="755650" y="6205538"/>
            <a:ext cx="0" cy="652462"/>
          </a:xfrm>
          <a:prstGeom prst="line">
            <a:avLst/>
          </a:prstGeom>
          <a:noFill/>
          <a:ln w="36068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" name="Line 12"/>
          <p:cNvSpPr>
            <a:spLocks noChangeShapeType="1"/>
          </p:cNvSpPr>
          <p:nvPr/>
        </p:nvSpPr>
        <p:spPr bwMode="auto">
          <a:xfrm>
            <a:off x="0" y="1597025"/>
            <a:ext cx="9144000" cy="0"/>
          </a:xfrm>
          <a:prstGeom prst="line">
            <a:avLst/>
          </a:prstGeom>
          <a:noFill/>
          <a:ln w="1143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49" name="Rectangle 29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5150" name="Rectangle 3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7" name="Rectangle 31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1703889"/>
      </p:ext>
    </p:extLst>
  </p:cSld>
  <p:clrMapOvr>
    <a:masterClrMapping/>
  </p:clrMapOvr>
  <p:transition>
    <p:fade thruBlk="1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FAC69C-927B-4A02-89F1-ED162AFBD09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223887"/>
      </p:ext>
    </p:extLst>
  </p:cSld>
  <p:clrMapOvr>
    <a:masterClrMapping/>
  </p:clrMapOvr>
  <p:transition>
    <p:fade thruBlk="1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5EA40-B2E5-42C0-8200-81B10108E25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3689850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6415048"/>
      </p:ext>
    </p:extLst>
  </p:cSld>
  <p:clrMapOvr>
    <a:masterClrMapping/>
  </p:clrMapOvr>
  <p:transition>
    <p:fade thruBlk="1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959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959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9A197A-5C36-4630-835B-1AB6E73CBC6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4141623"/>
      </p:ext>
    </p:extLst>
  </p:cSld>
  <p:clrMapOvr>
    <a:masterClrMapping/>
  </p:clrMapOvr>
  <p:transition>
    <p:fade thruBlk="1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7DCFB-4ED0-4209-ADC0-C29B60B9A5E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2334125"/>
      </p:ext>
    </p:extLst>
  </p:cSld>
  <p:clrMapOvr>
    <a:masterClrMapping/>
  </p:clrMapOvr>
  <p:transition>
    <p:fade thruBlk="1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B813C-4AC2-4811-9929-09359E4B9AD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7661394"/>
      </p:ext>
    </p:extLst>
  </p:cSld>
  <p:clrMapOvr>
    <a:masterClrMapping/>
  </p:clrMapOvr>
  <p:transition>
    <p:fade thruBlk="1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D5E6D8-D3CD-422C-8DAE-831D4DF74EA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3991351"/>
      </p:ext>
    </p:extLst>
  </p:cSld>
  <p:clrMapOvr>
    <a:masterClrMapping/>
  </p:clrMapOvr>
  <p:transition>
    <p:fade thruBlk="1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F5F4E7-CF79-4DE6-871B-F3E82123CBB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5027036"/>
      </p:ext>
    </p:extLst>
  </p:cSld>
  <p:clrMapOvr>
    <a:masterClrMapping/>
  </p:clrMapOvr>
  <p:transition>
    <p:fade thruBlk="1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86D1E1-2E9B-4EE1-846C-1B47AD9DD23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4345111"/>
      </p:ext>
    </p:extLst>
  </p:cSld>
  <p:clrMapOvr>
    <a:masterClrMapping/>
  </p:clrMapOvr>
  <p:transition>
    <p:fade thruBlk="1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556507-5D52-4E14-801B-84CD589BB76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9727302"/>
      </p:ext>
    </p:extLst>
  </p:cSld>
  <p:clrMapOvr>
    <a:masterClrMapping/>
  </p:clrMapOvr>
  <p:transition>
    <p:fade thruBlk="1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3308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3308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35843C-8490-40F9-97DB-7C79E46CEE0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6076220"/>
      </p:ext>
    </p:extLst>
  </p:cSld>
  <p:clrMapOvr>
    <a:masterClrMapping/>
  </p:clrMapOvr>
  <p:transition>
    <p:fade thruBlk="1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33082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B4BF1-DDCC-4101-A050-159E4E65CB9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1578329"/>
      </p:ext>
    </p:extLst>
  </p:cSld>
  <p:clrMapOvr>
    <a:masterClrMapping/>
  </p:clrMapOvr>
  <p:transition>
    <p:fade thruBlk="1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03263" y="6153150"/>
            <a:ext cx="585787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36" tIns="41468" rIns="82936" bIns="41468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AT" altLang="de-DE" sz="1000" b="1" smtClean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395922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0341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648200" y="4037013"/>
            <a:ext cx="3810000" cy="190341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4557292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959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959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4327321"/>
      </p:ext>
    </p:extLst>
  </p:cSld>
  <p:clrMapOvr>
    <a:masterClrMapping/>
  </p:clrMapOvr>
  <p:transition>
    <p:fade thruBlk="1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el und 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0341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0341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685800" y="4037013"/>
            <a:ext cx="3810000" cy="190341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8200" y="4037013"/>
            <a:ext cx="3810000" cy="190341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CC97D-096D-4923-87CC-09B6D780B53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1320798"/>
      </p:ext>
    </p:extLst>
  </p:cSld>
  <p:clrMapOvr>
    <a:masterClrMapping/>
  </p:clrMapOvr>
  <p:transition>
    <p:fade thruBlk="1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4" descr="neuertite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3175"/>
            <a:ext cx="9136063" cy="685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9"/>
          <p:cNvSpPr>
            <a:spLocks noChangeShapeType="1"/>
          </p:cNvSpPr>
          <p:nvPr/>
        </p:nvSpPr>
        <p:spPr bwMode="auto">
          <a:xfrm>
            <a:off x="755650" y="6205538"/>
            <a:ext cx="0" cy="652462"/>
          </a:xfrm>
          <a:prstGeom prst="line">
            <a:avLst/>
          </a:prstGeom>
          <a:noFill/>
          <a:ln w="36068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" name="Line 12"/>
          <p:cNvSpPr>
            <a:spLocks noChangeShapeType="1"/>
          </p:cNvSpPr>
          <p:nvPr/>
        </p:nvSpPr>
        <p:spPr bwMode="auto">
          <a:xfrm>
            <a:off x="0" y="1597025"/>
            <a:ext cx="9144000" cy="0"/>
          </a:xfrm>
          <a:prstGeom prst="line">
            <a:avLst/>
          </a:prstGeom>
          <a:noFill/>
          <a:ln w="1143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49" name="Rectangle 29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5150" name="Rectangle 3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7" name="Rectangle 31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0838819"/>
      </p:ext>
    </p:extLst>
  </p:cSld>
  <p:clrMapOvr>
    <a:masterClrMapping/>
  </p:clrMapOvr>
  <p:transition>
    <p:fade thruBlk="1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DCE3C-23CC-4E65-BA09-255EE240CA7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0218776"/>
      </p:ext>
    </p:extLst>
  </p:cSld>
  <p:clrMapOvr>
    <a:masterClrMapping/>
  </p:clrMapOvr>
  <p:transition>
    <p:fade thruBlk="1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24BBA-CD9A-49D3-8B4C-7CE5868974D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3468288"/>
      </p:ext>
    </p:extLst>
  </p:cSld>
  <p:clrMapOvr>
    <a:masterClrMapping/>
  </p:clrMapOvr>
  <p:transition>
    <p:fade thruBlk="1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959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959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6820E-18DF-4BE1-B40E-D01C911344A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1134011"/>
      </p:ext>
    </p:extLst>
  </p:cSld>
  <p:clrMapOvr>
    <a:masterClrMapping/>
  </p:clrMapOvr>
  <p:transition>
    <p:fade thruBlk="1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337D5-E366-4615-9420-DFE52023578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0291753"/>
      </p:ext>
    </p:extLst>
  </p:cSld>
  <p:clrMapOvr>
    <a:masterClrMapping/>
  </p:clrMapOvr>
  <p:transition>
    <p:fade thruBlk="1"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3602D-271F-4242-8049-02E9085A51B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2465119"/>
      </p:ext>
    </p:extLst>
  </p:cSld>
  <p:clrMapOvr>
    <a:masterClrMapping/>
  </p:clrMapOvr>
  <p:transition>
    <p:fade thruBlk="1"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F33D4-01FB-46DA-8D66-689A424D560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5170419"/>
      </p:ext>
    </p:extLst>
  </p:cSld>
  <p:clrMapOvr>
    <a:masterClrMapping/>
  </p:clrMapOvr>
  <p:transition>
    <p:fade thruBlk="1"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A575C-41F2-4248-B38F-4A06FEF992F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8192724"/>
      </p:ext>
    </p:extLst>
  </p:cSld>
  <p:clrMapOvr>
    <a:masterClrMapping/>
  </p:clrMapOvr>
  <p:transition>
    <p:fade thruBlk="1"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B23F6-13A8-44E1-B563-0B13459F5C5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6052864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8394868"/>
      </p:ext>
    </p:extLst>
  </p:cSld>
  <p:clrMapOvr>
    <a:masterClrMapping/>
  </p:clrMapOvr>
  <p:transition>
    <p:fade thruBlk="1"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4D548-D0AC-46F6-8D0A-8FDC246B108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280811"/>
      </p:ext>
    </p:extLst>
  </p:cSld>
  <p:clrMapOvr>
    <a:masterClrMapping/>
  </p:clrMapOvr>
  <p:transition>
    <p:fade thruBlk="1"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3308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3308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3D1DE-35B1-4E8F-B3A1-4C4E24AC121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9041663"/>
      </p:ext>
    </p:extLst>
  </p:cSld>
  <p:clrMapOvr>
    <a:masterClrMapping/>
  </p:clrMapOvr>
  <p:transition>
    <p:fade thruBlk="1"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33082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11BA1-B7E7-4038-8DC2-97B9BC3B6DA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0494693"/>
      </p:ext>
    </p:extLst>
  </p:cSld>
  <p:clrMapOvr>
    <a:masterClrMapping/>
  </p:clrMapOvr>
  <p:transition>
    <p:fade thruBlk="1"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el und 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0341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0341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685800" y="4037013"/>
            <a:ext cx="3810000" cy="190341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8200" y="4037013"/>
            <a:ext cx="3810000" cy="190341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B2BD6-9044-4CC3-AB73-911E88BFF1E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9790686"/>
      </p:ext>
    </p:extLst>
  </p:cSld>
  <p:clrMapOvr>
    <a:masterClrMapping/>
  </p:clrMapOvr>
  <p:transition>
    <p:fade thruBlk="1"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4" descr="neuertite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3175"/>
            <a:ext cx="9136063" cy="685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9"/>
          <p:cNvSpPr>
            <a:spLocks noChangeShapeType="1"/>
          </p:cNvSpPr>
          <p:nvPr/>
        </p:nvSpPr>
        <p:spPr bwMode="auto">
          <a:xfrm>
            <a:off x="755650" y="6205538"/>
            <a:ext cx="0" cy="652462"/>
          </a:xfrm>
          <a:prstGeom prst="line">
            <a:avLst/>
          </a:prstGeom>
          <a:noFill/>
          <a:ln w="36068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" name="Line 12"/>
          <p:cNvSpPr>
            <a:spLocks noChangeShapeType="1"/>
          </p:cNvSpPr>
          <p:nvPr/>
        </p:nvSpPr>
        <p:spPr bwMode="auto">
          <a:xfrm>
            <a:off x="0" y="1597025"/>
            <a:ext cx="9144000" cy="0"/>
          </a:xfrm>
          <a:prstGeom prst="line">
            <a:avLst/>
          </a:prstGeom>
          <a:noFill/>
          <a:ln w="1143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49" name="Rectangle 29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5150" name="Rectangle 3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7" name="Rectangle 31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2817116"/>
      </p:ext>
    </p:extLst>
  </p:cSld>
  <p:clrMapOvr>
    <a:masterClrMapping/>
  </p:clrMapOvr>
  <p:transition>
    <p:fade thruBlk="1"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1EB90-34CE-464F-B9FA-2E13BFEE960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0791526"/>
      </p:ext>
    </p:extLst>
  </p:cSld>
  <p:clrMapOvr>
    <a:masterClrMapping/>
  </p:clrMapOvr>
  <p:transition>
    <p:fade thruBlk="1"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1DE3F-9CBD-4A59-A997-89B5094C528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1516678"/>
      </p:ext>
    </p:extLst>
  </p:cSld>
  <p:clrMapOvr>
    <a:masterClrMapping/>
  </p:clrMapOvr>
  <p:transition>
    <p:fade thruBlk="1"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959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959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DC2C2-2097-467C-9146-6332D2CBE06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2879075"/>
      </p:ext>
    </p:extLst>
  </p:cSld>
  <p:clrMapOvr>
    <a:masterClrMapping/>
  </p:clrMapOvr>
  <p:transition>
    <p:fade thruBlk="1"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54A5B-6554-4998-B36E-3D06D659A7B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0465024"/>
      </p:ext>
    </p:extLst>
  </p:cSld>
  <p:clrMapOvr>
    <a:masterClrMapping/>
  </p:clrMapOvr>
  <p:transition>
    <p:fade thruBlk="1"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C4E1D-D1B2-46C6-B3AA-E7F433FA127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022795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6625785"/>
      </p:ext>
    </p:extLst>
  </p:cSld>
  <p:clrMapOvr>
    <a:masterClrMapping/>
  </p:clrMapOvr>
  <p:transition>
    <p:fade thruBlk="1"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59E7A-077F-4B3F-817B-7DBB0D1C58E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0120226"/>
      </p:ext>
    </p:extLst>
  </p:cSld>
  <p:clrMapOvr>
    <a:masterClrMapping/>
  </p:clrMapOvr>
  <p:transition>
    <p:fade thruBlk="1"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E80CB-A750-444B-8AB7-C9408144100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9920718"/>
      </p:ext>
    </p:extLst>
  </p:cSld>
  <p:clrMapOvr>
    <a:masterClrMapping/>
  </p:clrMapOvr>
  <p:transition>
    <p:fade thruBlk="1"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CEE93-BB4C-4467-8302-B122544305A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0417585"/>
      </p:ext>
    </p:extLst>
  </p:cSld>
  <p:clrMapOvr>
    <a:masterClrMapping/>
  </p:clrMapOvr>
  <p:transition>
    <p:fade thruBlk="1"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605A1-30B2-4B20-B6F4-12341C59B2D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1262787"/>
      </p:ext>
    </p:extLst>
  </p:cSld>
  <p:clrMapOvr>
    <a:masterClrMapping/>
  </p:clrMapOvr>
  <p:transition>
    <p:fade thruBlk="1"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3308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3308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4CC40-E2E5-4F30-BD2A-FA4D3395CED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5421164"/>
      </p:ext>
    </p:extLst>
  </p:cSld>
  <p:clrMapOvr>
    <a:masterClrMapping/>
  </p:clrMapOvr>
  <p:transition>
    <p:fade thruBlk="1"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33082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E2E15-045E-4C13-AB86-C2F040E8115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27501"/>
      </p:ext>
    </p:extLst>
  </p:cSld>
  <p:clrMapOvr>
    <a:masterClrMapping/>
  </p:clrMapOvr>
  <p:transition>
    <p:fade thruBlk="1"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el und 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0341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0341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685800" y="4037013"/>
            <a:ext cx="3810000" cy="190341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8200" y="4037013"/>
            <a:ext cx="3810000" cy="190341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087CC-980A-4FD3-8255-1AFEC0D2F6E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581350"/>
      </p:ext>
    </p:extLst>
  </p:cSld>
  <p:clrMapOvr>
    <a:masterClrMapping/>
  </p:clrMapOvr>
  <p:transition>
    <p:fade thruBlk="1"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4" descr="neuertite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3175"/>
            <a:ext cx="9136063" cy="685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9"/>
          <p:cNvSpPr>
            <a:spLocks noChangeShapeType="1"/>
          </p:cNvSpPr>
          <p:nvPr/>
        </p:nvSpPr>
        <p:spPr bwMode="auto">
          <a:xfrm>
            <a:off x="755650" y="6205538"/>
            <a:ext cx="0" cy="652462"/>
          </a:xfrm>
          <a:prstGeom prst="line">
            <a:avLst/>
          </a:prstGeom>
          <a:noFill/>
          <a:ln w="36068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" name="Line 12"/>
          <p:cNvSpPr>
            <a:spLocks noChangeShapeType="1"/>
          </p:cNvSpPr>
          <p:nvPr/>
        </p:nvSpPr>
        <p:spPr bwMode="auto">
          <a:xfrm>
            <a:off x="0" y="1597025"/>
            <a:ext cx="9144000" cy="0"/>
          </a:xfrm>
          <a:prstGeom prst="line">
            <a:avLst/>
          </a:prstGeom>
          <a:noFill/>
          <a:ln w="1143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49" name="Rectangle 29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5150" name="Rectangle 3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7" name="Rectangle 31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7802222"/>
      </p:ext>
    </p:extLst>
  </p:cSld>
  <p:clrMapOvr>
    <a:masterClrMapping/>
  </p:clrMapOvr>
  <p:transition>
    <p:fade thruBlk="1"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9ADBB-2B7F-4D08-9A60-491950E6B65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2754140"/>
      </p:ext>
    </p:extLst>
  </p:cSld>
  <p:clrMapOvr>
    <a:masterClrMapping/>
  </p:clrMapOvr>
  <p:transition>
    <p:fade thruBlk="1"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6B00A-1FCA-4B13-80C5-7D2100024AC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5105876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5324899"/>
      </p:ext>
    </p:extLst>
  </p:cSld>
  <p:clrMapOvr>
    <a:masterClrMapping/>
  </p:clrMapOvr>
  <p:transition>
    <p:fade thruBlk="1"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959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959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951B28-3754-48A2-AB4C-0766A7F021A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9366728"/>
      </p:ext>
    </p:extLst>
  </p:cSld>
  <p:clrMapOvr>
    <a:masterClrMapping/>
  </p:clrMapOvr>
  <p:transition>
    <p:fade thruBlk="1"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4E57F2-DA03-46B3-A4A6-071D023815A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6837780"/>
      </p:ext>
    </p:extLst>
  </p:cSld>
  <p:clrMapOvr>
    <a:masterClrMapping/>
  </p:clrMapOvr>
  <p:transition>
    <p:fade thruBlk="1"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3CC2B-9357-40E2-8DEC-251EFBA8842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6134676"/>
      </p:ext>
    </p:extLst>
  </p:cSld>
  <p:clrMapOvr>
    <a:masterClrMapping/>
  </p:clrMapOvr>
  <p:transition>
    <p:fade thruBlk="1"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53BCF6-8B54-44BF-A2E1-0D0B4D4D867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6738511"/>
      </p:ext>
    </p:extLst>
  </p:cSld>
  <p:clrMapOvr>
    <a:masterClrMapping/>
  </p:clrMapOvr>
  <p:transition>
    <p:fade thruBlk="1"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D3FEE9-19D0-40FD-BD94-A8C6DF4627C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0030117"/>
      </p:ext>
    </p:extLst>
  </p:cSld>
  <p:clrMapOvr>
    <a:masterClrMapping/>
  </p:clrMapOvr>
  <p:transition>
    <p:fade thruBlk="1"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688AC0-87F7-4C2D-A0AC-AB72B921D61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0304935"/>
      </p:ext>
    </p:extLst>
  </p:cSld>
  <p:clrMapOvr>
    <a:masterClrMapping/>
  </p:clrMapOvr>
  <p:transition>
    <p:fade thruBlk="1"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424F1-216A-4933-A66C-9A4E8762B99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2764108"/>
      </p:ext>
    </p:extLst>
  </p:cSld>
  <p:clrMapOvr>
    <a:masterClrMapping/>
  </p:clrMapOvr>
  <p:transition>
    <p:fade thruBlk="1"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3308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3308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D5BF5A-97DB-4CE4-8223-8A67370B17F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6926465"/>
      </p:ext>
    </p:extLst>
  </p:cSld>
  <p:clrMapOvr>
    <a:masterClrMapping/>
  </p:clrMapOvr>
  <p:transition>
    <p:fade thruBlk="1"/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33082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9F231-F80B-40A4-AA27-AE420895758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0593523"/>
      </p:ext>
    </p:extLst>
  </p:cSld>
  <p:clrMapOvr>
    <a:masterClrMapping/>
  </p:clrMapOvr>
  <p:transition>
    <p:fade thruBlk="1"/>
  </p:transition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el und 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0341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0341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685800" y="4037013"/>
            <a:ext cx="3810000" cy="190341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8200" y="4037013"/>
            <a:ext cx="3810000" cy="190341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67858-4B12-416A-92A5-F1E1673D85B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3730790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4593932"/>
      </p:ext>
    </p:extLst>
  </p:cSld>
  <p:clrMapOvr>
    <a:masterClrMapping/>
  </p:clrMapOvr>
  <p:transition>
    <p:fade thruBlk="1"/>
  </p:transition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4" descr="neuertite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3175"/>
            <a:ext cx="9136063" cy="685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9"/>
          <p:cNvSpPr>
            <a:spLocks noChangeShapeType="1"/>
          </p:cNvSpPr>
          <p:nvPr/>
        </p:nvSpPr>
        <p:spPr bwMode="auto">
          <a:xfrm>
            <a:off x="755650" y="6205538"/>
            <a:ext cx="0" cy="652462"/>
          </a:xfrm>
          <a:prstGeom prst="line">
            <a:avLst/>
          </a:prstGeom>
          <a:noFill/>
          <a:ln w="36068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" name="Line 12"/>
          <p:cNvSpPr>
            <a:spLocks noChangeShapeType="1"/>
          </p:cNvSpPr>
          <p:nvPr/>
        </p:nvSpPr>
        <p:spPr bwMode="auto">
          <a:xfrm>
            <a:off x="0" y="1597025"/>
            <a:ext cx="9144000" cy="0"/>
          </a:xfrm>
          <a:prstGeom prst="line">
            <a:avLst/>
          </a:prstGeom>
          <a:noFill/>
          <a:ln w="1143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49" name="Rectangle 29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5150" name="Rectangle 3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7" name="Rectangle 31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2059495"/>
      </p:ext>
    </p:extLst>
  </p:cSld>
  <p:clrMapOvr>
    <a:masterClrMapping/>
  </p:clrMapOvr>
  <p:transition>
    <p:fade thruBlk="1"/>
  </p:transition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9201D-04C0-47B6-8C35-6D52E79086D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7385606"/>
      </p:ext>
    </p:extLst>
  </p:cSld>
  <p:clrMapOvr>
    <a:masterClrMapping/>
  </p:clrMapOvr>
  <p:transition>
    <p:fade thruBlk="1"/>
  </p:transition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6E2CEE-3C02-4FB4-8E8B-22AEC6639A7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7787964"/>
      </p:ext>
    </p:extLst>
  </p:cSld>
  <p:clrMapOvr>
    <a:masterClrMapping/>
  </p:clrMapOvr>
  <p:transition>
    <p:fade thruBlk="1"/>
  </p:transition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959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959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EB4BA-DD35-43CC-AB27-B10090A77E8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0175665"/>
      </p:ext>
    </p:extLst>
  </p:cSld>
  <p:clrMapOvr>
    <a:masterClrMapping/>
  </p:clrMapOvr>
  <p:transition>
    <p:fade thruBlk="1"/>
  </p:transition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300664-5B47-4B09-B057-8020F315982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6726728"/>
      </p:ext>
    </p:extLst>
  </p:cSld>
  <p:clrMapOvr>
    <a:masterClrMapping/>
  </p:clrMapOvr>
  <p:transition>
    <p:fade thruBlk="1"/>
  </p:transition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6F0A6-10BB-4A38-A21B-AB05F3CAA6C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2418756"/>
      </p:ext>
    </p:extLst>
  </p:cSld>
  <p:clrMapOvr>
    <a:masterClrMapping/>
  </p:clrMapOvr>
  <p:transition>
    <p:fade thruBlk="1"/>
  </p:transition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E7B022-9081-4FB2-B736-7C6673DFEED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6186724"/>
      </p:ext>
    </p:extLst>
  </p:cSld>
  <p:clrMapOvr>
    <a:masterClrMapping/>
  </p:clrMapOvr>
  <p:transition>
    <p:fade thruBlk="1"/>
  </p:transition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9A901-9741-4109-9807-DA3D9F5000E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5692078"/>
      </p:ext>
    </p:extLst>
  </p:cSld>
  <p:clrMapOvr>
    <a:masterClrMapping/>
  </p:clrMapOvr>
  <p:transition>
    <p:fade thruBlk="1"/>
  </p:transition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97C6D-F870-49F4-AAD2-87BC2995E4D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3924474"/>
      </p:ext>
    </p:extLst>
  </p:cSld>
  <p:clrMapOvr>
    <a:masterClrMapping/>
  </p:clrMapOvr>
  <p:transition>
    <p:fade thruBlk="1"/>
  </p:transition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7910E-8905-4E1E-9756-810BCB96428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6852630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0319740"/>
      </p:ext>
    </p:extLst>
  </p:cSld>
  <p:clrMapOvr>
    <a:masterClrMapping/>
  </p:clrMapOvr>
  <p:transition>
    <p:fade thruBlk="1"/>
  </p:transition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3308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3308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2A191B-58BE-46DC-8198-7779A01889F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9945208"/>
      </p:ext>
    </p:extLst>
  </p:cSld>
  <p:clrMapOvr>
    <a:masterClrMapping/>
  </p:clrMapOvr>
  <p:transition>
    <p:fade thruBlk="1"/>
  </p:transition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33082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839943-26E6-4C88-A74A-875033672AD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7515885"/>
      </p:ext>
    </p:extLst>
  </p:cSld>
  <p:clrMapOvr>
    <a:masterClrMapping/>
  </p:clrMapOvr>
  <p:transition>
    <p:fade thruBlk="1"/>
  </p:transition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03263" y="6153150"/>
            <a:ext cx="585787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36" tIns="41468" rIns="82936" bIns="41468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AT" altLang="de-DE" sz="1000" b="1" smtClean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395922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0341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648200" y="4037013"/>
            <a:ext cx="3810000" cy="190341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185389"/>
      </p:ext>
    </p:extLst>
  </p:cSld>
  <p:clrMapOvr>
    <a:masterClrMapping/>
  </p:clrMapOvr>
  <p:transition>
    <p:fade/>
  </p:transition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el und 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0341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0341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685800" y="4037013"/>
            <a:ext cx="3810000" cy="190341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8200" y="4037013"/>
            <a:ext cx="3810000" cy="190341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2947E7-9CBB-46D3-8173-E1226033D4B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365362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6" Type="http://schemas.openxmlformats.org/officeDocument/2006/relationships/image" Target="../media/image1.wmf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4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13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slideLayout" Target="../slideLayouts/slideLayout52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1.xml"/><Relationship Id="rId13" Type="http://schemas.openxmlformats.org/officeDocument/2006/relationships/slideLayout" Target="../slideLayouts/slideLayout66.xml"/><Relationship Id="rId3" Type="http://schemas.openxmlformats.org/officeDocument/2006/relationships/slideLayout" Target="../slideLayouts/slideLayout56.xml"/><Relationship Id="rId7" Type="http://schemas.openxmlformats.org/officeDocument/2006/relationships/slideLayout" Target="../slideLayouts/slideLayout60.xml"/><Relationship Id="rId12" Type="http://schemas.openxmlformats.org/officeDocument/2006/relationships/slideLayout" Target="../slideLayouts/slideLayout65.xml"/><Relationship Id="rId2" Type="http://schemas.openxmlformats.org/officeDocument/2006/relationships/slideLayout" Target="../slideLayouts/slideLayout55.xml"/><Relationship Id="rId1" Type="http://schemas.openxmlformats.org/officeDocument/2006/relationships/slideLayout" Target="../slideLayouts/slideLayout54.xml"/><Relationship Id="rId6" Type="http://schemas.openxmlformats.org/officeDocument/2006/relationships/slideLayout" Target="../slideLayouts/slideLayout59.xml"/><Relationship Id="rId11" Type="http://schemas.openxmlformats.org/officeDocument/2006/relationships/slideLayout" Target="../slideLayouts/slideLayout64.xml"/><Relationship Id="rId5" Type="http://schemas.openxmlformats.org/officeDocument/2006/relationships/slideLayout" Target="../slideLayouts/slideLayout58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63.xml"/><Relationship Id="rId4" Type="http://schemas.openxmlformats.org/officeDocument/2006/relationships/slideLayout" Target="../slideLayouts/slideLayout57.xml"/><Relationship Id="rId9" Type="http://schemas.openxmlformats.org/officeDocument/2006/relationships/slideLayout" Target="../slideLayouts/slideLayout62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slideLayout" Target="../slideLayouts/slideLayout79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slideLayout" Target="../slideLayouts/slideLayout78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7.xml"/><Relationship Id="rId13" Type="http://schemas.openxmlformats.org/officeDocument/2006/relationships/slideLayout" Target="../slideLayouts/slideLayout92.xml"/><Relationship Id="rId3" Type="http://schemas.openxmlformats.org/officeDocument/2006/relationships/slideLayout" Target="../slideLayouts/slideLayout82.xml"/><Relationship Id="rId7" Type="http://schemas.openxmlformats.org/officeDocument/2006/relationships/slideLayout" Target="../slideLayouts/slideLayout86.xml"/><Relationship Id="rId12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1.xml"/><Relationship Id="rId16" Type="http://schemas.openxmlformats.org/officeDocument/2006/relationships/image" Target="../media/image1.wmf"/><Relationship Id="rId1" Type="http://schemas.openxmlformats.org/officeDocument/2006/relationships/slideLayout" Target="../slideLayouts/slideLayout80.xml"/><Relationship Id="rId6" Type="http://schemas.openxmlformats.org/officeDocument/2006/relationships/slideLayout" Target="../slideLayouts/slideLayout85.xml"/><Relationship Id="rId11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4.xml"/><Relationship Id="rId15" Type="http://schemas.openxmlformats.org/officeDocument/2006/relationships/theme" Target="../theme/theme7.xml"/><Relationship Id="rId10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3.xml"/><Relationship Id="rId9" Type="http://schemas.openxmlformats.org/officeDocument/2006/relationships/slideLayout" Target="../slideLayouts/slideLayout88.xml"/><Relationship Id="rId14" Type="http://schemas.openxmlformats.org/officeDocument/2006/relationships/slideLayout" Target="../slideLayouts/slideLayout9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5" descr="neuefolgeseite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3175"/>
            <a:ext cx="9136063" cy="685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das Titelformat zu bearbeiten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95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 smtClean="0"/>
              <a:t>Klicken Sie, um die Formate des Vorlagentextes zu bearbeiten</a:t>
            </a:r>
          </a:p>
          <a:p>
            <a:pPr lvl="1"/>
            <a:r>
              <a:rPr lang="de-DE" altLang="de-DE" dirty="0" smtClean="0"/>
              <a:t>Zweite Ebene</a:t>
            </a:r>
          </a:p>
          <a:p>
            <a:pPr lvl="2"/>
            <a:r>
              <a:rPr lang="de-DE" altLang="de-DE" dirty="0" smtClean="0"/>
              <a:t>Dritte </a:t>
            </a:r>
            <a:r>
              <a:rPr lang="en-US" altLang="de-DE" noProof="0" dirty="0" err="1" smtClean="0"/>
              <a:t>Ebene</a:t>
            </a:r>
            <a:endParaRPr lang="en-US" altLang="de-DE" noProof="0" dirty="0" smtClean="0"/>
          </a:p>
          <a:p>
            <a:pPr lvl="3"/>
            <a:r>
              <a:rPr lang="de-DE" altLang="de-DE" dirty="0" smtClean="0"/>
              <a:t>Vierte Ebene</a:t>
            </a:r>
          </a:p>
          <a:p>
            <a:pPr lvl="4"/>
            <a:r>
              <a:rPr lang="de-DE" altLang="de-DE" dirty="0" smtClean="0"/>
              <a:t>Fünfte Ebene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4700" y="6248400"/>
            <a:ext cx="524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Times New Roman" pitchFamily="18" charset="0"/>
                <a:cs typeface="+mn-cs"/>
              </a:defRPr>
            </a:lvl1pPr>
          </a:lstStyle>
          <a:p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0738" y="62658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Times New Roman" pitchFamily="18" charset="0"/>
                <a:cs typeface="+mn-cs"/>
              </a:defRPr>
            </a:lvl1pPr>
          </a:lstStyle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  <p:sp>
        <p:nvSpPr>
          <p:cNvPr id="1031" name="Line 9"/>
          <p:cNvSpPr>
            <a:spLocks noChangeShapeType="1"/>
          </p:cNvSpPr>
          <p:nvPr/>
        </p:nvSpPr>
        <p:spPr bwMode="auto">
          <a:xfrm>
            <a:off x="755650" y="6205538"/>
            <a:ext cx="0" cy="652462"/>
          </a:xfrm>
          <a:prstGeom prst="line">
            <a:avLst/>
          </a:prstGeom>
          <a:noFill/>
          <a:ln w="36068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0" y="1196975"/>
            <a:ext cx="9144000" cy="0"/>
          </a:xfrm>
          <a:prstGeom prst="line">
            <a:avLst/>
          </a:prstGeom>
          <a:noFill/>
          <a:ln w="1143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ransition>
    <p:fade thruBlk="1"/>
  </p:transition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45483-8B2D-47BF-9914-D26CF857199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0743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5" descr="neuefolgeseite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3175"/>
            <a:ext cx="9136063" cy="685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das Titelformat zu bearbeiten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95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Formate des Vorlagentextes zu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4700" y="6248400"/>
            <a:ext cx="524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0738" y="62658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159DB7A-E102-4EF6-BB40-5197E800FD3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2055" name="Line 9"/>
          <p:cNvSpPr>
            <a:spLocks noChangeShapeType="1"/>
          </p:cNvSpPr>
          <p:nvPr/>
        </p:nvSpPr>
        <p:spPr bwMode="auto">
          <a:xfrm>
            <a:off x="755650" y="6205538"/>
            <a:ext cx="0" cy="652462"/>
          </a:xfrm>
          <a:prstGeom prst="line">
            <a:avLst/>
          </a:prstGeom>
          <a:noFill/>
          <a:ln w="36068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56" name="Line 12"/>
          <p:cNvSpPr>
            <a:spLocks noChangeShapeType="1"/>
          </p:cNvSpPr>
          <p:nvPr/>
        </p:nvSpPr>
        <p:spPr bwMode="auto">
          <a:xfrm>
            <a:off x="0" y="1196975"/>
            <a:ext cx="9144000" cy="0"/>
          </a:xfrm>
          <a:prstGeom prst="line">
            <a:avLst/>
          </a:prstGeom>
          <a:noFill/>
          <a:ln w="1143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</p:sldLayoutIdLst>
  <p:transition>
    <p:fade thruBlk="1"/>
  </p:transition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5" descr="neuefolgeseite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3175"/>
            <a:ext cx="9136063" cy="685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das Titelformat zu bearbeiten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95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Formate des Vorlagentextes zu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4700" y="6248400"/>
            <a:ext cx="524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000000"/>
                </a:solidFill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0738" y="62658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A00B0D9-B56F-4D25-BCB6-0DA1D21A8CA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3079" name="Line 9"/>
          <p:cNvSpPr>
            <a:spLocks noChangeShapeType="1"/>
          </p:cNvSpPr>
          <p:nvPr/>
        </p:nvSpPr>
        <p:spPr bwMode="auto">
          <a:xfrm>
            <a:off x="755650" y="6205538"/>
            <a:ext cx="0" cy="652462"/>
          </a:xfrm>
          <a:prstGeom prst="line">
            <a:avLst/>
          </a:prstGeom>
          <a:noFill/>
          <a:ln w="36068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80" name="Line 12"/>
          <p:cNvSpPr>
            <a:spLocks noChangeShapeType="1"/>
          </p:cNvSpPr>
          <p:nvPr/>
        </p:nvSpPr>
        <p:spPr bwMode="auto">
          <a:xfrm>
            <a:off x="0" y="1196975"/>
            <a:ext cx="9144000" cy="0"/>
          </a:xfrm>
          <a:prstGeom prst="line">
            <a:avLst/>
          </a:prstGeom>
          <a:noFill/>
          <a:ln w="1143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</p:sldLayoutIdLst>
  <p:transition>
    <p:fade thruBlk="1"/>
  </p:transition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5" descr="neuefolgeseite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3175"/>
            <a:ext cx="9136063" cy="685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das Titelformat zu bearbeiten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95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Formate des Vorlagentextes zu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4700" y="6248400"/>
            <a:ext cx="524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000000"/>
                </a:solidFill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0738" y="62658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1D4037AE-106E-4980-BF7E-800C9F94224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4103" name="Line 9"/>
          <p:cNvSpPr>
            <a:spLocks noChangeShapeType="1"/>
          </p:cNvSpPr>
          <p:nvPr/>
        </p:nvSpPr>
        <p:spPr bwMode="auto">
          <a:xfrm>
            <a:off x="755650" y="6205538"/>
            <a:ext cx="0" cy="652462"/>
          </a:xfrm>
          <a:prstGeom prst="line">
            <a:avLst/>
          </a:prstGeom>
          <a:noFill/>
          <a:ln w="36068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104" name="Line 12"/>
          <p:cNvSpPr>
            <a:spLocks noChangeShapeType="1"/>
          </p:cNvSpPr>
          <p:nvPr/>
        </p:nvSpPr>
        <p:spPr bwMode="auto">
          <a:xfrm>
            <a:off x="0" y="1196975"/>
            <a:ext cx="9144000" cy="0"/>
          </a:xfrm>
          <a:prstGeom prst="line">
            <a:avLst/>
          </a:prstGeom>
          <a:noFill/>
          <a:ln w="1143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</p:sldLayoutIdLst>
  <p:transition>
    <p:fade thruBlk="1"/>
  </p:transition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5" descr="neuefolgeseite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3175"/>
            <a:ext cx="9136063" cy="685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das Titelformat zu bearbeiten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95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Formate des Vorlagentextes zu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4700" y="6248400"/>
            <a:ext cx="524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0738" y="62658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DF1BA61-7B13-46DA-948F-4B68AD25D0D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5127" name="Line 9"/>
          <p:cNvSpPr>
            <a:spLocks noChangeShapeType="1"/>
          </p:cNvSpPr>
          <p:nvPr/>
        </p:nvSpPr>
        <p:spPr bwMode="auto">
          <a:xfrm>
            <a:off x="755650" y="6205538"/>
            <a:ext cx="0" cy="652462"/>
          </a:xfrm>
          <a:prstGeom prst="line">
            <a:avLst/>
          </a:prstGeom>
          <a:noFill/>
          <a:ln w="36068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28" name="Line 12"/>
          <p:cNvSpPr>
            <a:spLocks noChangeShapeType="1"/>
          </p:cNvSpPr>
          <p:nvPr/>
        </p:nvSpPr>
        <p:spPr bwMode="auto">
          <a:xfrm>
            <a:off x="0" y="1196975"/>
            <a:ext cx="9144000" cy="0"/>
          </a:xfrm>
          <a:prstGeom prst="line">
            <a:avLst/>
          </a:prstGeom>
          <a:noFill/>
          <a:ln w="1143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</p:sldLayoutIdLst>
  <p:transition>
    <p:fade thruBlk="1"/>
  </p:transition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5" descr="neuefolgeseite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3175"/>
            <a:ext cx="9136063" cy="685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das Titelformat zu bearbeiten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95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Formate des Vorlagentextes zu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4700" y="6248400"/>
            <a:ext cx="524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0738" y="62658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11AD8579-47BF-4613-916C-B0A42410D81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6151" name="Line 9"/>
          <p:cNvSpPr>
            <a:spLocks noChangeShapeType="1"/>
          </p:cNvSpPr>
          <p:nvPr/>
        </p:nvSpPr>
        <p:spPr bwMode="auto">
          <a:xfrm>
            <a:off x="755650" y="6205538"/>
            <a:ext cx="0" cy="652462"/>
          </a:xfrm>
          <a:prstGeom prst="line">
            <a:avLst/>
          </a:prstGeom>
          <a:noFill/>
          <a:ln w="36068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152" name="Line 12"/>
          <p:cNvSpPr>
            <a:spLocks noChangeShapeType="1"/>
          </p:cNvSpPr>
          <p:nvPr/>
        </p:nvSpPr>
        <p:spPr bwMode="auto">
          <a:xfrm>
            <a:off x="0" y="1196975"/>
            <a:ext cx="9144000" cy="0"/>
          </a:xfrm>
          <a:prstGeom prst="line">
            <a:avLst/>
          </a:prstGeom>
          <a:noFill/>
          <a:ln w="1143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  <p:sldLayoutId id="2147483746" r:id="rId13"/>
    <p:sldLayoutId id="2147483747" r:id="rId14"/>
  </p:sldLayoutIdLst>
  <p:transition>
    <p:fade thruBlk="1"/>
  </p:transition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685245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Panel 2: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Links </a:t>
            </a:r>
            <a:r>
              <a:rPr lang="en-US" dirty="0"/>
              <a:t>between cohesion policy and European economic governance</a:t>
            </a:r>
            <a:br>
              <a:rPr lang="en-US" dirty="0"/>
            </a:b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755576" y="5805264"/>
            <a:ext cx="4824536" cy="936104"/>
          </a:xfrm>
        </p:spPr>
        <p:txBody>
          <a:bodyPr>
            <a:noAutofit/>
          </a:bodyPr>
          <a:lstStyle/>
          <a:p>
            <a:pPr algn="l"/>
            <a:r>
              <a:rPr lang="de-DE" sz="1600" dirty="0" smtClean="0"/>
              <a:t>Dirk H. Kranen</a:t>
            </a:r>
          </a:p>
          <a:p>
            <a:pPr algn="l"/>
            <a:r>
              <a:rPr lang="de-DE" sz="1600" dirty="0" smtClean="0"/>
              <a:t>Head of Division </a:t>
            </a:r>
          </a:p>
          <a:p>
            <a:pPr algn="l"/>
            <a:r>
              <a:rPr lang="de-DE" sz="1600" dirty="0" smtClean="0"/>
              <a:t>Federal </a:t>
            </a:r>
            <a:r>
              <a:rPr lang="de-DE" sz="1600" dirty="0" err="1"/>
              <a:t>Ministry</a:t>
            </a:r>
            <a:r>
              <a:rPr lang="de-DE" sz="1600" dirty="0"/>
              <a:t> of </a:t>
            </a:r>
            <a:r>
              <a:rPr lang="de-DE" sz="1600" dirty="0" err="1"/>
              <a:t>Finance</a:t>
            </a:r>
            <a:r>
              <a:rPr lang="de-DE" sz="1600" dirty="0"/>
              <a:t> </a:t>
            </a:r>
            <a:r>
              <a:rPr lang="de-DE" sz="1600" dirty="0" smtClean="0"/>
              <a:t>Germany</a:t>
            </a:r>
            <a:endParaRPr lang="en-US" sz="1600" dirty="0"/>
          </a:p>
        </p:txBody>
      </p:sp>
      <p:sp>
        <p:nvSpPr>
          <p:cNvPr id="5" name="Textfeld 4"/>
          <p:cNvSpPr txBox="1"/>
          <p:nvPr/>
        </p:nvSpPr>
        <p:spPr>
          <a:xfrm>
            <a:off x="395536" y="4797152"/>
            <a:ext cx="86741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/>
              <a:t>EU </a:t>
            </a:r>
            <a:r>
              <a:rPr lang="de-DE" sz="2400" dirty="0" err="1"/>
              <a:t>Cohesion</a:t>
            </a:r>
            <a:r>
              <a:rPr lang="de-DE" sz="2400" dirty="0"/>
              <a:t> </a:t>
            </a:r>
            <a:r>
              <a:rPr lang="de-DE" sz="2400" dirty="0" err="1"/>
              <a:t>Policy</a:t>
            </a:r>
            <a:r>
              <a:rPr lang="de-DE" sz="2400" dirty="0"/>
              <a:t> Conference, Bratislava 15 – 16 September 2016</a:t>
            </a:r>
            <a:br>
              <a:rPr lang="de-DE" sz="2400" dirty="0"/>
            </a:b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54065406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How to improve the link?</a:t>
            </a:r>
            <a:endParaRPr lang="de-DE" sz="32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Weak</a:t>
            </a:r>
            <a:r>
              <a:rPr lang="de-DE" dirty="0"/>
              <a:t> </a:t>
            </a:r>
            <a:r>
              <a:rPr lang="de-DE" dirty="0" err="1"/>
              <a:t>points</a:t>
            </a:r>
            <a:r>
              <a:rPr lang="de-DE" dirty="0"/>
              <a:t> in </a:t>
            </a:r>
            <a:r>
              <a:rPr lang="de-DE" dirty="0" err="1"/>
              <a:t>construction</a:t>
            </a:r>
            <a:r>
              <a:rPr lang="de-DE" dirty="0"/>
              <a:t>: </a:t>
            </a:r>
          </a:p>
          <a:p>
            <a:pPr lvl="1"/>
            <a:r>
              <a:rPr lang="de-DE" dirty="0" err="1"/>
              <a:t>too</a:t>
            </a:r>
            <a:r>
              <a:rPr lang="de-DE" dirty="0"/>
              <a:t> </a:t>
            </a:r>
            <a:r>
              <a:rPr lang="de-DE" dirty="0" err="1"/>
              <a:t>many</a:t>
            </a:r>
            <a:r>
              <a:rPr lang="de-DE" dirty="0"/>
              <a:t> </a:t>
            </a:r>
            <a:r>
              <a:rPr lang="de-DE" dirty="0" err="1"/>
              <a:t>objectives</a:t>
            </a:r>
            <a:endParaRPr lang="de-DE" dirty="0"/>
          </a:p>
          <a:p>
            <a:pPr lvl="1"/>
            <a:r>
              <a:rPr lang="de-DE" dirty="0" err="1"/>
              <a:t>too</a:t>
            </a:r>
            <a:r>
              <a:rPr lang="de-DE" dirty="0"/>
              <a:t> </a:t>
            </a:r>
            <a:r>
              <a:rPr lang="de-DE" dirty="0" err="1"/>
              <a:t>much</a:t>
            </a:r>
            <a:r>
              <a:rPr lang="de-DE" dirty="0"/>
              <a:t> </a:t>
            </a:r>
            <a:r>
              <a:rPr lang="de-DE" dirty="0" err="1"/>
              <a:t>discretion</a:t>
            </a:r>
            <a:r>
              <a:rPr lang="de-DE" dirty="0"/>
              <a:t> </a:t>
            </a:r>
          </a:p>
          <a:p>
            <a:r>
              <a:rPr lang="de-DE" dirty="0" smtClean="0"/>
              <a:t>Berlin </a:t>
            </a:r>
            <a:r>
              <a:rPr lang="de-DE" dirty="0" err="1"/>
              <a:t>recommendations</a:t>
            </a:r>
            <a:r>
              <a:rPr lang="de-DE" dirty="0"/>
              <a:t> (12 </a:t>
            </a:r>
            <a:r>
              <a:rPr lang="de-DE" dirty="0" err="1"/>
              <a:t>July</a:t>
            </a:r>
            <a:r>
              <a:rPr lang="de-DE" dirty="0"/>
              <a:t> 2016):</a:t>
            </a:r>
          </a:p>
          <a:p>
            <a:pPr lvl="1"/>
            <a:r>
              <a:rPr lang="de-DE" dirty="0" err="1"/>
              <a:t>strenghtening</a:t>
            </a:r>
            <a:r>
              <a:rPr lang="de-DE" dirty="0"/>
              <a:t> the link: </a:t>
            </a:r>
            <a:r>
              <a:rPr lang="de-DE" dirty="0" err="1"/>
              <a:t>less</a:t>
            </a:r>
            <a:r>
              <a:rPr lang="de-DE" dirty="0"/>
              <a:t> </a:t>
            </a:r>
            <a:r>
              <a:rPr lang="de-DE" dirty="0" err="1" smtClean="0"/>
              <a:t>objectives</a:t>
            </a:r>
            <a:r>
              <a:rPr lang="de-DE" dirty="0" smtClean="0"/>
              <a:t> </a:t>
            </a:r>
            <a:r>
              <a:rPr lang="de-DE" dirty="0"/>
              <a:t>and </a:t>
            </a:r>
            <a:r>
              <a:rPr lang="de-DE" dirty="0" err="1"/>
              <a:t>strict</a:t>
            </a:r>
            <a:r>
              <a:rPr lang="de-DE" dirty="0"/>
              <a:t> </a:t>
            </a:r>
            <a:r>
              <a:rPr lang="de-DE" dirty="0" err="1"/>
              <a:t>application</a:t>
            </a:r>
            <a:r>
              <a:rPr lang="de-DE" dirty="0"/>
              <a:t> of </a:t>
            </a:r>
            <a:r>
              <a:rPr lang="de-DE" dirty="0" err="1"/>
              <a:t>macro-economic</a:t>
            </a:r>
            <a:r>
              <a:rPr lang="de-DE" dirty="0"/>
              <a:t> </a:t>
            </a:r>
            <a:r>
              <a:rPr lang="de-DE" dirty="0" err="1"/>
              <a:t>conditionality</a:t>
            </a:r>
            <a:endParaRPr lang="de-DE" dirty="0"/>
          </a:p>
          <a:p>
            <a:pPr lvl="1"/>
            <a:r>
              <a:rPr lang="de-DE" dirty="0" err="1"/>
              <a:t>harmonization</a:t>
            </a:r>
            <a:r>
              <a:rPr lang="de-DE" dirty="0"/>
              <a:t> of </a:t>
            </a:r>
            <a:r>
              <a:rPr lang="de-DE" dirty="0" err="1"/>
              <a:t>csr</a:t>
            </a:r>
            <a:r>
              <a:rPr lang="de-DE" dirty="0"/>
              <a:t> and </a:t>
            </a:r>
            <a:r>
              <a:rPr lang="de-DE" dirty="0" err="1"/>
              <a:t>use</a:t>
            </a:r>
            <a:r>
              <a:rPr lang="de-DE" dirty="0"/>
              <a:t> of </a:t>
            </a:r>
            <a:r>
              <a:rPr lang="de-DE" dirty="0" err="1" smtClean="0"/>
              <a:t>cohesion</a:t>
            </a:r>
            <a:r>
              <a:rPr lang="de-DE" dirty="0" smtClean="0"/>
              <a:t> </a:t>
            </a:r>
            <a:r>
              <a:rPr lang="de-DE" dirty="0" err="1"/>
              <a:t>money</a:t>
            </a:r>
            <a:endParaRPr lang="de-DE" dirty="0"/>
          </a:p>
          <a:p>
            <a:pPr lvl="1"/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6490173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11</a:t>
            </a:fld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3484260" y="3105834"/>
            <a:ext cx="23655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dirty="0" err="1" smtClean="0"/>
              <a:t>Thank</a:t>
            </a:r>
            <a:r>
              <a:rPr lang="de-DE" sz="3600" dirty="0" smtClean="0"/>
              <a:t> </a:t>
            </a:r>
            <a:r>
              <a:rPr lang="de-DE" sz="3600" dirty="0" err="1" smtClean="0"/>
              <a:t>You</a:t>
            </a:r>
            <a:r>
              <a:rPr lang="de-DE" sz="3600" dirty="0" smtClean="0"/>
              <a:t>!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3046315015"/>
      </p:ext>
    </p:extLst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9678CB-43BF-47B9-9CDA-035F360A630E}" type="slidenum">
              <a:rPr lang="de-AT" smtClean="0"/>
              <a:pPr>
                <a:defRPr/>
              </a:pPr>
              <a:t>2</a:t>
            </a:fld>
            <a:endParaRPr lang="de-AT" dirty="0"/>
          </a:p>
        </p:txBody>
      </p:sp>
      <p:sp>
        <p:nvSpPr>
          <p:cNvPr id="3" name="Textfeld 2"/>
          <p:cNvSpPr txBox="1"/>
          <p:nvPr/>
        </p:nvSpPr>
        <p:spPr>
          <a:xfrm>
            <a:off x="123825" y="2876550"/>
            <a:ext cx="187583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</a:rPr>
              <a:t>Financial</a:t>
            </a:r>
          </a:p>
          <a:p>
            <a:r>
              <a:rPr lang="de-DE" sz="2400" dirty="0" err="1" smtClean="0">
                <a:latin typeface="+mj-lt"/>
              </a:rPr>
              <a:t>Contributions</a:t>
            </a:r>
            <a:endParaRPr lang="de-DE" sz="2400" dirty="0" smtClean="0">
              <a:latin typeface="+mj-lt"/>
            </a:endParaRPr>
          </a:p>
          <a:p>
            <a:r>
              <a:rPr lang="de-DE" sz="2400" dirty="0" smtClean="0">
                <a:latin typeface="+mj-lt"/>
              </a:rPr>
              <a:t>in 2015</a:t>
            </a:r>
            <a:endParaRPr lang="de-DE" sz="2400" dirty="0">
              <a:latin typeface="+mj-lt"/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9498" y="281076"/>
            <a:ext cx="5005265" cy="616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0815769"/>
      </p:ext>
    </p:extLst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9678CB-43BF-47B9-9CDA-035F360A630E}" type="slidenum">
              <a:rPr lang="de-AT" smtClean="0"/>
              <a:pPr>
                <a:defRPr/>
              </a:pPr>
              <a:t>3</a:t>
            </a:fld>
            <a:endParaRPr lang="de-AT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251670"/>
      </p:ext>
    </p:extLst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New Priorities in European </a:t>
            </a:r>
            <a:r>
              <a:rPr lang="en-US" sz="3200" b="1" dirty="0" smtClean="0"/>
              <a:t>Spending</a:t>
            </a:r>
            <a:br>
              <a:rPr lang="en-US" sz="3200" b="1" dirty="0" smtClean="0"/>
            </a:br>
            <a:r>
              <a:rPr lang="en-US" sz="3200" b="1" dirty="0" smtClean="0"/>
              <a:t>How to shape the EU-Budget of the Future-</a:t>
            </a:r>
            <a:endParaRPr lang="de-DE" sz="3200" b="1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000" dirty="0" smtClean="0"/>
              <a:t>Conference in Berlin</a:t>
            </a:r>
          </a:p>
          <a:p>
            <a:r>
              <a:rPr lang="en-US" sz="2000" dirty="0" smtClean="0"/>
              <a:t>12 July 2016</a:t>
            </a:r>
            <a:endParaRPr lang="de-DE" sz="2000" dirty="0"/>
          </a:p>
          <a:p>
            <a:r>
              <a:rPr lang="en-US" sz="2000" dirty="0" smtClean="0"/>
              <a:t>organized </a:t>
            </a:r>
            <a:r>
              <a:rPr lang="en-US" sz="2000" dirty="0"/>
              <a:t>by the Federal Ministry of Finance of </a:t>
            </a:r>
            <a:r>
              <a:rPr lang="en-US" sz="2000" dirty="0" smtClean="0"/>
              <a:t>Germany</a:t>
            </a:r>
          </a:p>
          <a:p>
            <a:r>
              <a:rPr lang="en-US" sz="2000" dirty="0"/>
              <a:t>b</a:t>
            </a:r>
            <a:r>
              <a:rPr lang="en-US" sz="2000" dirty="0" smtClean="0"/>
              <a:t>rought together scientists, delegates of member states and the Commission and the German Parliament</a:t>
            </a:r>
          </a:p>
          <a:p>
            <a:r>
              <a:rPr lang="en-US" sz="2000" dirty="0" smtClean="0"/>
              <a:t>Four sessions – four recommendations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4</a:t>
            </a:fld>
            <a:endParaRPr lang="de-DE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8104" y="1981200"/>
            <a:ext cx="2650191" cy="395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391241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b="1" dirty="0" err="1" smtClean="0"/>
              <a:t>Recommendation</a:t>
            </a:r>
            <a:r>
              <a:rPr lang="de-DE" sz="2400" b="1" dirty="0" smtClean="0"/>
              <a:t/>
            </a:r>
            <a:br>
              <a:rPr lang="de-DE" sz="2400" b="1" dirty="0" smtClean="0"/>
            </a:br>
            <a:r>
              <a:rPr lang="de-DE" sz="2400" b="1" dirty="0" smtClean="0"/>
              <a:t> </a:t>
            </a:r>
            <a:r>
              <a:rPr lang="en-US" sz="2400" b="1" dirty="0" smtClean="0"/>
              <a:t>How </a:t>
            </a:r>
            <a:r>
              <a:rPr lang="en-US" sz="2400" b="1" dirty="0"/>
              <a:t>to achieve EU-wide benefits from EU spending?</a:t>
            </a:r>
            <a:endParaRPr lang="de-DE" sz="24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A large fraction of EU-spending is rooted in past negotiations and acted as </a:t>
            </a:r>
            <a:r>
              <a:rPr lang="en-US" sz="2400" dirty="0" smtClean="0"/>
              <a:t>side payments </a:t>
            </a:r>
            <a:r>
              <a:rPr lang="en-US" sz="2400" dirty="0"/>
              <a:t>to achieve consent by member </a:t>
            </a:r>
            <a:r>
              <a:rPr lang="en-US" sz="2400" dirty="0" smtClean="0"/>
              <a:t>states. This </a:t>
            </a:r>
            <a:r>
              <a:rPr lang="en-US" sz="2400" dirty="0"/>
              <a:t>political </a:t>
            </a:r>
            <a:r>
              <a:rPr lang="en-US" sz="2400" dirty="0" smtClean="0"/>
              <a:t>rationalization notwithstanding </a:t>
            </a:r>
            <a:r>
              <a:rPr lang="en-US" sz="2400" dirty="0"/>
              <a:t>the budget is characterized by a lack of provision of European </a:t>
            </a:r>
            <a:r>
              <a:rPr lang="en-US" sz="2400" dirty="0" smtClean="0"/>
              <a:t>public goods. It </a:t>
            </a:r>
            <a:r>
              <a:rPr lang="en-US" sz="2400" dirty="0"/>
              <a:t>is crucial for the European Union to put these goods into their focus </a:t>
            </a:r>
            <a:r>
              <a:rPr lang="en-US" sz="2400" dirty="0" smtClean="0"/>
              <a:t>and thereby </a:t>
            </a:r>
            <a:r>
              <a:rPr lang="en-US" sz="2400" dirty="0"/>
              <a:t>adhere to the principle of subsidiarity</a:t>
            </a:r>
            <a:r>
              <a:rPr lang="en-US" sz="2400" dirty="0" smtClean="0"/>
              <a:t>.</a:t>
            </a:r>
            <a:endParaRPr lang="de-DE" sz="2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2865593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b="1" dirty="0" err="1" smtClean="0"/>
              <a:t>Recommendation</a:t>
            </a:r>
            <a:r>
              <a:rPr lang="de-DE" sz="2400" b="1" dirty="0" smtClean="0"/>
              <a:t/>
            </a:r>
            <a:br>
              <a:rPr lang="de-DE" sz="2400" b="1" dirty="0" smtClean="0"/>
            </a:br>
            <a:r>
              <a:rPr lang="en-US" sz="2400" b="1" dirty="0"/>
              <a:t>Does the Common Agricultural Policy still comply with the spirit of the </a:t>
            </a:r>
            <a:r>
              <a:rPr lang="en-US" sz="2400" b="1" dirty="0" smtClean="0"/>
              <a:t>European treaties</a:t>
            </a:r>
            <a:r>
              <a:rPr lang="en-US" sz="2400" b="1" dirty="0"/>
              <a:t>?</a:t>
            </a:r>
            <a:r>
              <a:rPr lang="de-DE" sz="2400" b="1" dirty="0" smtClean="0"/>
              <a:t> </a:t>
            </a:r>
            <a:endParaRPr lang="de-DE" sz="24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Given </a:t>
            </a:r>
            <a:r>
              <a:rPr lang="en-US" sz="2400" dirty="0"/>
              <a:t>its substantial share of EU-spending the Common Agricultural Policy is still </a:t>
            </a:r>
            <a:r>
              <a:rPr lang="en-US" sz="2400" dirty="0" smtClean="0"/>
              <a:t>a field </a:t>
            </a:r>
            <a:r>
              <a:rPr lang="en-US" sz="2400" dirty="0"/>
              <a:t>of key importance for the EU. Yet like all other policy fields the </a:t>
            </a:r>
            <a:r>
              <a:rPr lang="en-US" sz="2400" dirty="0" smtClean="0"/>
              <a:t>Common Agriculture </a:t>
            </a:r>
            <a:r>
              <a:rPr lang="en-US" sz="2400" dirty="0"/>
              <a:t>Policy has to prove its significance for spending priorities in the </a:t>
            </a:r>
            <a:r>
              <a:rPr lang="en-US" sz="2400" dirty="0" smtClean="0"/>
              <a:t>future. Given </a:t>
            </a:r>
            <a:r>
              <a:rPr lang="en-US" sz="2400" dirty="0"/>
              <a:t>concerns that this policy does not comply with the main objectives and is </a:t>
            </a:r>
            <a:r>
              <a:rPr lang="en-US" sz="2400" dirty="0" smtClean="0"/>
              <a:t>vastly inefficient</a:t>
            </a:r>
            <a:r>
              <a:rPr lang="en-US" sz="2400" dirty="0"/>
              <a:t>, this part of the budget offers substantial scope for </a:t>
            </a:r>
            <a:r>
              <a:rPr lang="en-US" sz="2400" dirty="0" smtClean="0"/>
              <a:t>reforms.</a:t>
            </a:r>
            <a:endParaRPr lang="de-DE" sz="2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0658605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b="1" dirty="0" err="1" smtClean="0"/>
              <a:t>Recommendation</a:t>
            </a:r>
            <a:r>
              <a:rPr lang="de-DE" sz="2400" b="1" dirty="0" smtClean="0"/>
              <a:t> </a:t>
            </a:r>
            <a:br>
              <a:rPr lang="de-DE" sz="2400" b="1" dirty="0" smtClean="0"/>
            </a:br>
            <a:r>
              <a:rPr lang="en-US" sz="2400" b="1" dirty="0" smtClean="0"/>
              <a:t>How </a:t>
            </a:r>
            <a:r>
              <a:rPr lang="en-US" sz="2400" b="1" dirty="0"/>
              <a:t>to improve the flexibility of the EU budget?</a:t>
            </a:r>
            <a:endParaRPr lang="de-DE" sz="24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EU </a:t>
            </a:r>
            <a:r>
              <a:rPr lang="en-US" sz="2400" dirty="0"/>
              <a:t>should be able to react effectively and quickly to unforeseen events like </a:t>
            </a:r>
            <a:r>
              <a:rPr lang="en-US" sz="2400" dirty="0" smtClean="0"/>
              <a:t>the current </a:t>
            </a:r>
            <a:r>
              <a:rPr lang="en-US" sz="2400" dirty="0"/>
              <a:t>migration challenge. Increasing the flexibility should be done in a way </a:t>
            </a:r>
            <a:r>
              <a:rPr lang="en-US" sz="2400" dirty="0" smtClean="0"/>
              <a:t>that does </a:t>
            </a:r>
            <a:r>
              <a:rPr lang="en-US" sz="2400" dirty="0"/>
              <a:t>not harm the function of the budget.</a:t>
            </a:r>
            <a:endParaRPr lang="de-DE" sz="2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8206338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b="1" dirty="0" err="1" smtClean="0"/>
              <a:t>Recommendation</a:t>
            </a:r>
            <a:r>
              <a:rPr lang="de-DE" sz="2400" b="1" dirty="0" smtClean="0"/>
              <a:t/>
            </a:r>
            <a:br>
              <a:rPr lang="de-DE" sz="2400" b="1" dirty="0" smtClean="0"/>
            </a:br>
            <a:r>
              <a:rPr lang="de-DE" sz="2400" b="1" dirty="0" smtClean="0"/>
              <a:t> </a:t>
            </a:r>
            <a:r>
              <a:rPr lang="en-US" sz="2400" b="1" dirty="0"/>
              <a:t>How EU Cohesion Policy might contribute to the implementation of </a:t>
            </a:r>
            <a:r>
              <a:rPr lang="en-US" sz="2400" b="1" dirty="0" err="1" smtClean="0"/>
              <a:t>countryspecific</a:t>
            </a:r>
            <a:r>
              <a:rPr lang="en-US" sz="2400" b="1" dirty="0" smtClean="0"/>
              <a:t> </a:t>
            </a:r>
            <a:r>
              <a:rPr lang="de-DE" sz="2400" b="1" dirty="0" err="1" smtClean="0"/>
              <a:t>recommendations</a:t>
            </a:r>
            <a:r>
              <a:rPr lang="de-DE" sz="2400" b="1" dirty="0" smtClean="0"/>
              <a:t> </a:t>
            </a:r>
            <a:endParaRPr lang="de-DE" sz="24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The </a:t>
            </a:r>
            <a:r>
              <a:rPr lang="en-US" sz="2400" dirty="0"/>
              <a:t>cohesion policy should be linked with the country-specific </a:t>
            </a:r>
            <a:r>
              <a:rPr lang="en-US" sz="2400" dirty="0" smtClean="0"/>
              <a:t>recommendations. This </a:t>
            </a:r>
            <a:r>
              <a:rPr lang="en-US" sz="2400" dirty="0"/>
              <a:t>would strengthen the effectiveness of cohesion policy and the </a:t>
            </a:r>
            <a:r>
              <a:rPr lang="en-US" sz="2400" dirty="0" smtClean="0"/>
              <a:t>overall consistency </a:t>
            </a:r>
            <a:r>
              <a:rPr lang="en-US" sz="2400" dirty="0"/>
              <a:t>of the fiscal and economic policy of the European Union</a:t>
            </a:r>
            <a:r>
              <a:rPr lang="en-US" sz="2400" dirty="0" smtClean="0"/>
              <a:t>.</a:t>
            </a:r>
            <a:endParaRPr lang="de-DE" sz="2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5761042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b="1" dirty="0" err="1"/>
              <a:t>Existing</a:t>
            </a:r>
            <a:r>
              <a:rPr lang="de-DE" sz="3200" b="1" dirty="0"/>
              <a:t> links </a:t>
            </a:r>
            <a:r>
              <a:rPr lang="de-DE" sz="3200" b="1" dirty="0" err="1"/>
              <a:t>between</a:t>
            </a:r>
            <a:r>
              <a:rPr lang="de-DE" sz="3200" b="1" dirty="0"/>
              <a:t> </a:t>
            </a:r>
            <a:r>
              <a:rPr lang="de-DE" sz="3200" b="1" dirty="0" err="1"/>
              <a:t>cohesion</a:t>
            </a:r>
            <a:r>
              <a:rPr lang="de-DE" sz="3200" b="1" dirty="0"/>
              <a:t> </a:t>
            </a:r>
            <a:r>
              <a:rPr lang="de-DE" sz="3200" b="1" dirty="0" err="1"/>
              <a:t>policy</a:t>
            </a:r>
            <a:r>
              <a:rPr lang="de-DE" sz="3200" b="1" dirty="0"/>
              <a:t> and European Semester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Fosters European </a:t>
            </a:r>
            <a:r>
              <a:rPr lang="de-DE" dirty="0" err="1"/>
              <a:t>added</a:t>
            </a:r>
            <a:r>
              <a:rPr lang="de-DE" dirty="0"/>
              <a:t> </a:t>
            </a:r>
            <a:r>
              <a:rPr lang="de-DE" dirty="0" err="1"/>
              <a:t>value</a:t>
            </a:r>
            <a:r>
              <a:rPr lang="de-DE" dirty="0"/>
              <a:t> of EU </a:t>
            </a:r>
            <a:r>
              <a:rPr lang="de-DE" dirty="0" err="1"/>
              <a:t>expenditures</a:t>
            </a:r>
            <a:endParaRPr lang="de-DE" dirty="0"/>
          </a:p>
          <a:p>
            <a:r>
              <a:rPr lang="de-DE" dirty="0" smtClean="0"/>
              <a:t>Ex </a:t>
            </a:r>
            <a:r>
              <a:rPr lang="de-DE" dirty="0"/>
              <a:t>ante </a:t>
            </a:r>
            <a:r>
              <a:rPr lang="de-DE" dirty="0" err="1"/>
              <a:t>conditionality</a:t>
            </a:r>
            <a:endParaRPr lang="de-DE" dirty="0"/>
          </a:p>
          <a:p>
            <a:r>
              <a:rPr lang="de-DE" dirty="0" err="1" smtClean="0"/>
              <a:t>Macro-economic</a:t>
            </a:r>
            <a:r>
              <a:rPr lang="de-DE" dirty="0" smtClean="0"/>
              <a:t> </a:t>
            </a:r>
            <a:r>
              <a:rPr lang="de-DE" dirty="0" err="1"/>
              <a:t>conditionality</a:t>
            </a:r>
            <a:endParaRPr lang="de-DE" dirty="0"/>
          </a:p>
          <a:p>
            <a:endParaRPr lang="de-DE" dirty="0"/>
          </a:p>
          <a:p>
            <a:pPr marL="0" indent="0">
              <a:buNone/>
            </a:pPr>
            <a:r>
              <a:rPr lang="de-DE" dirty="0"/>
              <a:t>=&gt; </a:t>
            </a:r>
            <a:r>
              <a:rPr lang="de-DE" dirty="0" err="1"/>
              <a:t>correct</a:t>
            </a:r>
            <a:r>
              <a:rPr lang="de-DE" dirty="0"/>
              <a:t> </a:t>
            </a:r>
            <a:r>
              <a:rPr lang="de-DE" dirty="0" err="1"/>
              <a:t>approach</a:t>
            </a:r>
            <a:r>
              <a:rPr lang="de-DE" dirty="0"/>
              <a:t> (in </a:t>
            </a:r>
            <a:r>
              <a:rPr lang="de-DE" dirty="0" err="1"/>
              <a:t>principle</a:t>
            </a:r>
            <a:r>
              <a:rPr lang="de-DE" dirty="0"/>
              <a:t>)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727667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MF_Powerpoint_CD">
  <a:themeElements>
    <a:clrScheme name="BMF_Powerpoint_C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MF_Powerpoint_CD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MF_Powerpoint_C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F_Powerpoint_CD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MF_Powerpoint_CD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F_Powerpoint_CD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F_Powerpoint_C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F_Powerpoint_C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F_Powerpoint_C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BMF_Powerpoint_CD">
  <a:themeElements>
    <a:clrScheme name="BMF_Powerpoint_C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MF_Powerpoint_CD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MF_Powerpoint_C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F_Powerpoint_CD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MF_Powerpoint_CD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F_Powerpoint_CD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F_Powerpoint_C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F_Powerpoint_C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F_Powerpoint_C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BMF_Powerpoint_CD">
  <a:themeElements>
    <a:clrScheme name="BMF_Powerpoint_C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MF_Powerpoint_CD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MF_Powerpoint_C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F_Powerpoint_CD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MF_Powerpoint_CD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F_Powerpoint_CD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F_Powerpoint_C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F_Powerpoint_C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F_Powerpoint_C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BMF_Powerpoint_CD">
  <a:themeElements>
    <a:clrScheme name="BMF_Powerpoint_C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MF_Powerpoint_CD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MF_Powerpoint_C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F_Powerpoint_CD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MF_Powerpoint_CD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F_Powerpoint_CD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F_Powerpoint_C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F_Powerpoint_C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F_Powerpoint_C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4_BMF_Powerpoint_CD">
  <a:themeElements>
    <a:clrScheme name="BMF_Powerpoint_C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MF_Powerpoint_CD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MF_Powerpoint_C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F_Powerpoint_CD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MF_Powerpoint_CD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F_Powerpoint_CD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F_Powerpoint_C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F_Powerpoint_C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F_Powerpoint_C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5_BMF_Powerpoint_CD">
  <a:themeElements>
    <a:clrScheme name="BMF_Powerpoint_C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MF_Powerpoint_CD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MF_Powerpoint_C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F_Powerpoint_CD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MF_Powerpoint_CD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F_Powerpoint_CD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F_Powerpoint_C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F_Powerpoint_C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F_Powerpoint_C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German Debt Brake - Gerzensee 021112</Template>
  <TotalTime>0</TotalTime>
  <Words>364</Words>
  <Application>Microsoft Office PowerPoint</Application>
  <PresentationFormat>Prezentácia na obrazovke (4:3)</PresentationFormat>
  <Paragraphs>47</Paragraphs>
  <Slides>11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7</vt:i4>
      </vt:variant>
      <vt:variant>
        <vt:lpstr>Nadpisy snímok</vt:lpstr>
      </vt:variant>
      <vt:variant>
        <vt:i4>11</vt:i4>
      </vt:variant>
    </vt:vector>
  </HeadingPairs>
  <TitlesOfParts>
    <vt:vector size="18" baseType="lpstr">
      <vt:lpstr>BMF_Powerpoint_CD</vt:lpstr>
      <vt:lpstr>Benutzerdefiniertes Design</vt:lpstr>
      <vt:lpstr>3_BMF_Powerpoint_CD</vt:lpstr>
      <vt:lpstr>1_BMF_Powerpoint_CD</vt:lpstr>
      <vt:lpstr>2_BMF_Powerpoint_CD</vt:lpstr>
      <vt:lpstr>14_BMF_Powerpoint_CD</vt:lpstr>
      <vt:lpstr>15_BMF_Powerpoint_CD</vt:lpstr>
      <vt:lpstr>Panel 2:  Links between cohesion policy and European economic governance </vt:lpstr>
      <vt:lpstr>Prezentácia programu PowerPoint</vt:lpstr>
      <vt:lpstr>Prezentácia programu PowerPoint</vt:lpstr>
      <vt:lpstr>New Priorities in European Spending How to shape the EU-Budget of the Future-</vt:lpstr>
      <vt:lpstr>Recommendation  How to achieve EU-wide benefits from EU spending?</vt:lpstr>
      <vt:lpstr>Recommendation Does the Common Agricultural Policy still comply with the spirit of the European treaties? </vt:lpstr>
      <vt:lpstr>Recommendation  How to improve the flexibility of the EU budget?</vt:lpstr>
      <vt:lpstr>Recommendation  How EU Cohesion Policy might contribute to the implementation of countryspecific recommendations </vt:lpstr>
      <vt:lpstr>Existing links between cohesion policy and European Semester</vt:lpstr>
      <vt:lpstr>How to improve the link?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 of BEPS - Challenges and Chances from a German Perspective</dc:title>
  <dc:creator>Knoth, Stefanie (I A 2)</dc:creator>
  <cp:lastModifiedBy>Kammerová Katarína</cp:lastModifiedBy>
  <cp:revision>211</cp:revision>
  <cp:lastPrinted>2016-09-01T14:51:49Z</cp:lastPrinted>
  <dcterms:created xsi:type="dcterms:W3CDTF">2014-06-11T14:16:48Z</dcterms:created>
  <dcterms:modified xsi:type="dcterms:W3CDTF">2016-09-13T13:31:34Z</dcterms:modified>
</cp:coreProperties>
</file>