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459" r:id="rId2"/>
    <p:sldMasterId id="2147485471" r:id="rId3"/>
    <p:sldMasterId id="2147485483" r:id="rId4"/>
    <p:sldMasterId id="2147485495" r:id="rId5"/>
  </p:sldMasterIdLst>
  <p:notesMasterIdLst>
    <p:notesMasterId r:id="rId17"/>
  </p:notesMasterIdLst>
  <p:handoutMasterIdLst>
    <p:handoutMasterId r:id="rId18"/>
  </p:handoutMasterIdLst>
  <p:sldIdLst>
    <p:sldId id="260" r:id="rId6"/>
    <p:sldId id="422" r:id="rId7"/>
    <p:sldId id="439" r:id="rId8"/>
    <p:sldId id="440" r:id="rId9"/>
    <p:sldId id="429" r:id="rId10"/>
    <p:sldId id="435" r:id="rId11"/>
    <p:sldId id="431" r:id="rId12"/>
    <p:sldId id="433" r:id="rId13"/>
    <p:sldId id="438" r:id="rId14"/>
    <p:sldId id="434" r:id="rId15"/>
    <p:sldId id="436" r:id="rId16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3FF"/>
    <a:srgbClr val="2D5EC1"/>
    <a:srgbClr val="333399"/>
    <a:srgbClr val="3166CF"/>
    <a:srgbClr val="3E6FD2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80000" autoAdjust="0"/>
  </p:normalViewPr>
  <p:slideViewPr>
    <p:cSldViewPr>
      <p:cViewPr>
        <p:scale>
          <a:sx n="72" d="100"/>
          <a:sy n="72" d="100"/>
        </p:scale>
        <p:origin x="-187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18" y="-7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.cec.eu.int\REGIO\B\B.2\B2\41%20Member%20States\Evaluation%20plans\general%20analysis\160727%20Copy%20of%20Planned%20evaluations%20transmitted%2026%20July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'bubbles tot'!$B$26</c:f>
              <c:strCache>
                <c:ptCount val="1"/>
                <c:pt idx="0">
                  <c:v>tot</c:v>
                </c:pt>
              </c:strCache>
            </c:strRef>
          </c:tx>
          <c:invertIfNegative val="0"/>
          <c:xVal>
            <c:numRef>
              <c:f>'bubbles tot'!$A$27:$A$35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xVal>
          <c:yVal>
            <c:numRef>
              <c:f>'bubbles tot'!$B$27:$B$35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yVal>
          <c:bubbleSize>
            <c:numRef>
              <c:f>'bubbles tot'!$C$27:$C$35</c:f>
              <c:numCache>
                <c:formatCode>General</c:formatCode>
                <c:ptCount val="9"/>
                <c:pt idx="0">
                  <c:v>30</c:v>
                </c:pt>
                <c:pt idx="1">
                  <c:v>55</c:v>
                </c:pt>
                <c:pt idx="2">
                  <c:v>235</c:v>
                </c:pt>
                <c:pt idx="3">
                  <c:v>211</c:v>
                </c:pt>
                <c:pt idx="4">
                  <c:v>243</c:v>
                </c:pt>
                <c:pt idx="5">
                  <c:v>247</c:v>
                </c:pt>
                <c:pt idx="6">
                  <c:v>270</c:v>
                </c:pt>
                <c:pt idx="7">
                  <c:v>122</c:v>
                </c:pt>
                <c:pt idx="8">
                  <c:v>33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200"/>
        <c:showNegBubbles val="0"/>
        <c:axId val="34004992"/>
        <c:axId val="34005568"/>
      </c:bubbleChart>
      <c:valAx>
        <c:axId val="34004992"/>
        <c:scaling>
          <c:orientation val="minMax"/>
          <c:max val="2024.5"/>
          <c:min val="2015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GB" sz="1200"/>
            </a:pPr>
            <a:endParaRPr lang="sk-SK"/>
          </a:p>
        </c:txPr>
        <c:crossAx val="34005568"/>
        <c:crosses val="autoZero"/>
        <c:crossBetween val="midCat"/>
      </c:valAx>
      <c:valAx>
        <c:axId val="34005568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34004992"/>
        <c:crosses val="autoZero"/>
        <c:crossBetween val="midCat"/>
        <c:majorUnit val="1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04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7" rIns="91756" bIns="4587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63" y="1"/>
            <a:ext cx="2972004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7" rIns="91756" bIns="4587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766"/>
            <a:ext cx="2972004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7" rIns="91756" bIns="45877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3" y="9427766"/>
            <a:ext cx="2972004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7" rIns="91756" bIns="45877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3D91A0D-0035-4833-B96B-95FCCE8DAB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948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04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7" rIns="91756" bIns="4587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63" y="1"/>
            <a:ext cx="2972004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7" rIns="91756" bIns="4587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94" y="4714653"/>
            <a:ext cx="5487013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7" rIns="91756" bIns="45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766"/>
            <a:ext cx="2972004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7" rIns="91756" bIns="45877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3" y="9427766"/>
            <a:ext cx="2972004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7" rIns="91756" bIns="45877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BA5E194-8155-46AD-9330-438A6FC589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1470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19398" indent="-276692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06767" indent="-22135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49474" indent="-22135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1992180" indent="-22135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434887" indent="-22135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877594" indent="-22135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320301" indent="-22135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763007" indent="-22135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2A6DFFD0-2696-4DBE-A680-462FE8CC72BD}" type="slidenum">
              <a:rPr lang="en-GB" altLang="en-US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altLang="en-US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i="0" dirty="0" smtClean="0"/>
              <a:t>SLIDE 2</a:t>
            </a:r>
            <a:endParaRPr lang="en-GB" i="0" dirty="0" smtClean="0"/>
          </a:p>
          <a:p>
            <a:endParaRPr lang="en-GB" i="0" dirty="0" smtClean="0"/>
          </a:p>
          <a:p>
            <a:r>
              <a:rPr lang="en-GB" i="0" dirty="0" smtClean="0"/>
              <a:t>2007-2013 Cohesion policy programmes were implemented in highly demanding times:</a:t>
            </a:r>
          </a:p>
          <a:p>
            <a:pPr marL="173627" indent="-173627">
              <a:buClr>
                <a:srgbClr val="3E6FD2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1100" dirty="0"/>
              <a:t>We navigated the deepest economic/financial crisis in the EU history and </a:t>
            </a:r>
          </a:p>
          <a:p>
            <a:pPr marL="173627" indent="-173627">
              <a:buClr>
                <a:srgbClr val="3E6FD2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1100" dirty="0"/>
              <a:t>We had 12 new Member States with different development needs</a:t>
            </a:r>
          </a:p>
          <a:p>
            <a:pPr marL="173627" indent="-173627">
              <a:buClr>
                <a:srgbClr val="3E6FD2"/>
              </a:buClr>
              <a:buSzPct val="90000"/>
              <a:buFont typeface="Arial" panose="020B0604020202020204" pitchFamily="34" charset="0"/>
              <a:buChar char="•"/>
            </a:pPr>
            <a:endParaRPr lang="en-GB" sz="1100" dirty="0"/>
          </a:p>
          <a:p>
            <a:r>
              <a:rPr lang="en-GB" dirty="0"/>
              <a:t>Despite these premises our ex post evaluation has highlighted that Cohesion Policy had </a:t>
            </a:r>
            <a:r>
              <a:rPr lang="en-GB" b="1" u="sng" dirty="0"/>
              <a:t>measurable impact</a:t>
            </a:r>
            <a:r>
              <a:rPr lang="en-GB" u="sng" dirty="0"/>
              <a:t> </a:t>
            </a:r>
            <a:r>
              <a:rPr lang="en-GB" dirty="0"/>
              <a:t>in </a:t>
            </a:r>
            <a:r>
              <a:rPr lang="en-GB" b="1" u="sng" dirty="0"/>
              <a:t>all</a:t>
            </a:r>
            <a:r>
              <a:rPr lang="en-GB" dirty="0"/>
              <a:t> regions and Member States  </a:t>
            </a:r>
            <a:r>
              <a:rPr lang="en-GB" u="sng" dirty="0"/>
              <a:t>(including net contributors</a:t>
            </a:r>
            <a:r>
              <a:rPr lang="en-GB" dirty="0"/>
              <a:t>) and  produced </a:t>
            </a:r>
            <a:r>
              <a:rPr lang="en-GB" b="1" u="sng" dirty="0"/>
              <a:t>tangible results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5E194-8155-46AD-9330-438A6FC5898C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9978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5E194-8155-46AD-9330-438A6FC5898C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887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5E194-8155-46AD-9330-438A6FC5898C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887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9398" indent="-276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6767" indent="-221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9474" indent="-221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92180" indent="-221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4887" indent="-221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77594" indent="-221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20301" indent="-221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63007" indent="-221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9B4632-2F2E-4E49-BD93-EC039FCE4E0A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BED6-0D43-4736-983A-61CC2EF31F9E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90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BED6-0D43-4736-983A-61CC2EF31F9E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90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en-US" sz="900" smtClean="0">
                <a:solidFill>
                  <a:srgbClr val="FFFFFF"/>
                </a:solidFill>
                <a:latin typeface="Calibri" pitchFamily="34" charset="0"/>
              </a:rPr>
              <a:t>Regional Policy</a:t>
            </a:r>
            <a:endParaRPr lang="en-GB" altLang="en-US" sz="9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AD8491E-4FF5-4839-A430-A2DC1F3E54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429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99D3-9EF0-4960-AA09-14FFC404AF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326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9EC3-EA25-4D4A-95BE-D5EC00F929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7780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3BC9524-39F2-469B-A6BE-A412A6BF4435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1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9B8E9-5BB3-4CC7-9296-4EF3DE4517E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59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41C92-9A51-4C8E-90E8-286B3318516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56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3EA09-A52A-41E3-8A93-94385D97E47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32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7B5C8-A2F4-4FAC-9597-8255B24BD46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2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2021E-5BDE-4368-AF8D-9F2D1E8B050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73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8ACA0-FD76-4ABD-9347-78E94BBA8C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94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E5B82-13F8-4503-8B94-01C36ED4A04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0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5A7A-CF87-40F2-BF8D-D8984ACB96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51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C459C-A9A3-44F1-A93F-9F3F20A063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36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6913-AFD8-4453-9AA5-972999E5777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2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D76A1-A28B-4EF3-BE1F-E960A53B93B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3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09D8DD0A-82DD-44BA-9038-EE9F5DEDC697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20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12F67-24AA-47AD-B66C-030B998F236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86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5C95-2457-4B4B-8D4D-064664CDEC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5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256B6-5271-46A0-BBA2-84FAA905C70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02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0A611-E479-481A-A67D-5B7570C7663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85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88C16-114F-4B9A-8A31-1E8CA03957A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66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8934A-D5C3-4CB9-BDF2-AA089EDAF15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8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68D4-4DB6-4047-B323-315F5CC5BC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8460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56196-4B16-4EEF-B786-0CE7EBB0CA6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81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E4789-8AF5-4BA9-A533-31ADCC0DDA0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66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51B50-BCAA-4C2F-B62D-9D53A7EEF56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70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7B39B-6D97-43DC-B059-194170CEC7F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90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09D8DD0A-82DD-44BA-9038-EE9F5DEDC697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22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12F67-24AA-47AD-B66C-030B998F236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62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5C95-2457-4B4B-8D4D-064664CDEC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3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256B6-5271-46A0-BBA2-84FAA905C70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68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0A611-E479-481A-A67D-5B7570C7663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88C16-114F-4B9A-8A31-1E8CA03957A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6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E57F3-6C19-4E7F-A0CA-3EE03D5BF9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8154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8934A-D5C3-4CB9-BDF2-AA089EDAF15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27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56196-4B16-4EEF-B786-0CE7EBB0CA6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59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E4789-8AF5-4BA9-A533-31ADCC0DDA0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475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51B50-BCAA-4C2F-B62D-9D53A7EEF56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7B39B-6D97-43DC-B059-194170CEC7F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75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2E46EFD-CFEF-49AE-9912-31DCC347A331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4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7758A-26E2-4967-AA14-ED99BFB4E99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445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9528C-C2D1-4EE9-AEA1-7854ECADBF9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514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171DD-E08B-42C2-91F6-A2501F681B1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03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38C0B-7DB1-4772-95A6-B5CBC337EA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9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6073A-858E-44C5-B5EF-FC8DF1A04E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377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16637-DC9E-4E8A-9F4C-6B34BAB5AB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015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7AA19-105E-4E11-BC18-A19A7409003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57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0AAD1-520C-4DDF-B81C-217B39007F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70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F825B-7CB8-4CBF-A2BF-F281D63DDD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41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BA6E5-AFEB-4929-A1A3-B2CFE8EDB3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03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CDC16-3B8E-4ABB-A80E-6E9D18C7C18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0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DAA1-1284-42E6-8C85-6F4E6BCE51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561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E684A-BD6A-4C5C-9656-FF1EB77E7E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80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799E-0B88-4685-907D-FC24D96950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522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2C2EE-5683-4470-B988-8AC83C7F8D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830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FC299C8-78D0-4C4C-B8A0-D0C3109521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en-US" sz="900" smtClean="0">
                <a:solidFill>
                  <a:srgbClr val="FFFFFF"/>
                </a:solidFill>
                <a:latin typeface="Calibri" pitchFamily="34" charset="0"/>
              </a:rPr>
              <a:t>Regional Policy</a:t>
            </a:r>
            <a:endParaRPr lang="en-GB" altLang="en-US" sz="90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38" r:id="rId2"/>
    <p:sldLayoutId id="2147485439" r:id="rId3"/>
    <p:sldLayoutId id="2147485440" r:id="rId4"/>
    <p:sldLayoutId id="2147485441" r:id="rId5"/>
    <p:sldLayoutId id="2147485442" r:id="rId6"/>
    <p:sldLayoutId id="2147485443" r:id="rId7"/>
    <p:sldLayoutId id="2147485444" r:id="rId8"/>
    <p:sldLayoutId id="2147485445" r:id="rId9"/>
    <p:sldLayoutId id="2147485446" r:id="rId10"/>
    <p:sldLayoutId id="2147485447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C51C3831-FFB9-40DA-BD52-0B33D9BFD4C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0" r:id="rId1"/>
    <p:sldLayoutId id="2147485461" r:id="rId2"/>
    <p:sldLayoutId id="2147485462" r:id="rId3"/>
    <p:sldLayoutId id="2147485463" r:id="rId4"/>
    <p:sldLayoutId id="2147485464" r:id="rId5"/>
    <p:sldLayoutId id="2147485465" r:id="rId6"/>
    <p:sldLayoutId id="2147485466" r:id="rId7"/>
    <p:sldLayoutId id="2147485467" r:id="rId8"/>
    <p:sldLayoutId id="2147485468" r:id="rId9"/>
    <p:sldLayoutId id="2147485469" r:id="rId10"/>
    <p:sldLayoutId id="2147485470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4504F74-E454-409E-A2DA-E7EAA9F1C3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2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  <p:sldLayoutId id="2147485473" r:id="rId2"/>
    <p:sldLayoutId id="2147485474" r:id="rId3"/>
    <p:sldLayoutId id="2147485475" r:id="rId4"/>
    <p:sldLayoutId id="2147485476" r:id="rId5"/>
    <p:sldLayoutId id="2147485477" r:id="rId6"/>
    <p:sldLayoutId id="2147485478" r:id="rId7"/>
    <p:sldLayoutId id="2147485479" r:id="rId8"/>
    <p:sldLayoutId id="2147485480" r:id="rId9"/>
    <p:sldLayoutId id="2147485481" r:id="rId10"/>
    <p:sldLayoutId id="2147485482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4504F74-E454-409E-A2DA-E7EAA9F1C3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1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  <p:sldLayoutId id="2147485485" r:id="rId2"/>
    <p:sldLayoutId id="2147485486" r:id="rId3"/>
    <p:sldLayoutId id="2147485487" r:id="rId4"/>
    <p:sldLayoutId id="2147485488" r:id="rId5"/>
    <p:sldLayoutId id="2147485489" r:id="rId6"/>
    <p:sldLayoutId id="2147485490" r:id="rId7"/>
    <p:sldLayoutId id="2147485491" r:id="rId8"/>
    <p:sldLayoutId id="2147485492" r:id="rId9"/>
    <p:sldLayoutId id="2147485493" r:id="rId10"/>
    <p:sldLayoutId id="2147485494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117553D-AB57-4F3B-B606-39335AFC8CB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5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6" r:id="rId1"/>
    <p:sldLayoutId id="2147485497" r:id="rId2"/>
    <p:sldLayoutId id="2147485498" r:id="rId3"/>
    <p:sldLayoutId id="2147485499" r:id="rId4"/>
    <p:sldLayoutId id="2147485500" r:id="rId5"/>
    <p:sldLayoutId id="2147485501" r:id="rId6"/>
    <p:sldLayoutId id="2147485502" r:id="rId7"/>
    <p:sldLayoutId id="2147485503" r:id="rId8"/>
    <p:sldLayoutId id="2147485504" r:id="rId9"/>
    <p:sldLayoutId id="2147485505" r:id="rId10"/>
    <p:sldLayoutId id="2147485506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gional_policy/en/policy/evaluations/" TargetMode="External"/><Relationship Id="rId2" Type="http://schemas.openxmlformats.org/officeDocument/2006/relationships/hyperlink" Target="https://cohesiondata.ec.europa.eu/" TargetMode="Externa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ec.europa.eu/regional_policy/index.cfm/en/policy/how/stages-step-by-step/strategic-repor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468313" y="1700213"/>
            <a:ext cx="8424862" cy="2160587"/>
          </a:xfrm>
        </p:spPr>
        <p:txBody>
          <a:bodyPr/>
          <a:lstStyle/>
          <a:p>
            <a:pPr indent="0" algn="ctr" eaLnBrk="1" hangingPunct="1"/>
            <a:r>
              <a:rPr lang="en-GB" altLang="en-US" sz="3600" dirty="0" smtClean="0">
                <a:solidFill>
                  <a:srgbClr val="FFFF00"/>
                </a:solidFill>
              </a:rPr>
              <a:t>Performance and Result Orientation of the ESIF</a:t>
            </a:r>
          </a:p>
        </p:txBody>
      </p:sp>
      <p:sp>
        <p:nvSpPr>
          <p:cNvPr id="5123" name="Subtitle 6"/>
          <p:cNvSpPr>
            <a:spLocks noGrp="1"/>
          </p:cNvSpPr>
          <p:nvPr>
            <p:ph type="subTitle" idx="1"/>
          </p:nvPr>
        </p:nvSpPr>
        <p:spPr>
          <a:xfrm>
            <a:off x="642938" y="5949950"/>
            <a:ext cx="7529512" cy="569913"/>
          </a:xfrm>
        </p:spPr>
        <p:txBody>
          <a:bodyPr/>
          <a:lstStyle/>
          <a:p>
            <a:pPr algn="r" eaLnBrk="1" hangingPunct="1"/>
            <a:r>
              <a:rPr lang="en-US" altLang="en-US" sz="1400" b="0" dirty="0" smtClean="0">
                <a:solidFill>
                  <a:srgbClr val="FFFF00"/>
                </a:solidFill>
              </a:rPr>
              <a:t>EU Cohesion Policy  Conference </a:t>
            </a:r>
          </a:p>
          <a:p>
            <a:pPr algn="r" eaLnBrk="1" hangingPunct="1"/>
            <a:r>
              <a:rPr lang="en-US" altLang="en-US" sz="1400" b="0" dirty="0" smtClean="0">
                <a:solidFill>
                  <a:srgbClr val="FFFF00"/>
                </a:solidFill>
              </a:rPr>
              <a:t>Bratislava, 15-16 September 2016</a:t>
            </a:r>
          </a:p>
        </p:txBody>
      </p:sp>
      <p:sp>
        <p:nvSpPr>
          <p:cNvPr id="5124" name="Rectangle 5"/>
          <p:cNvSpPr txBox="1">
            <a:spLocks noChangeArrowheads="1"/>
          </p:cNvSpPr>
          <p:nvPr/>
        </p:nvSpPr>
        <p:spPr bwMode="auto">
          <a:xfrm>
            <a:off x="585788" y="4724400"/>
            <a:ext cx="665003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endParaRPr lang="en-IE" altLang="en-US" sz="1600" b="1" i="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IE" altLang="en-US" sz="1800" b="1" i="0" dirty="0">
                <a:solidFill>
                  <a:schemeClr val="bg1"/>
                </a:solidFill>
              </a:rPr>
              <a:t>Mariana HRISTCHEVA,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IE" altLang="en-US" sz="1800" b="1" i="0" dirty="0">
                <a:solidFill>
                  <a:schemeClr val="bg1"/>
                </a:solidFill>
              </a:rPr>
              <a:t>DG REGIO, </a:t>
            </a:r>
            <a:r>
              <a:rPr lang="en-IE" altLang="en-US" sz="1600" b="1" i="0" dirty="0">
                <a:solidFill>
                  <a:schemeClr val="bg1"/>
                </a:solidFill>
              </a:rPr>
              <a:t>Evaluation and European Semester Unit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211638" y="6519863"/>
            <a:ext cx="720725" cy="338137"/>
          </a:xfrm>
          <a:prstGeom prst="rect">
            <a:avLst/>
          </a:prstGeom>
          <a:solidFill>
            <a:srgbClr val="EE8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800" b="1" i="0">
                <a:solidFill>
                  <a:srgbClr val="FFFFFF"/>
                </a:solidFill>
              </a:rPr>
              <a:t>Cohesion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264" y="5529426"/>
            <a:ext cx="8097144" cy="707886"/>
          </a:xfrm>
          <a:prstGeom prst="rect">
            <a:avLst/>
          </a:prstGeom>
          <a:solidFill>
            <a:srgbClr val="0066FF"/>
          </a:solidFill>
          <a:ln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marL="177800" lvl="1">
              <a:spcAft>
                <a:spcPts val="600"/>
              </a:spcAft>
            </a:pPr>
            <a:r>
              <a:rPr lang="en-GB" sz="2000" i="1" kern="0" dirty="0" smtClean="0">
                <a:solidFill>
                  <a:srgbClr val="FFFFFF"/>
                </a:solidFill>
                <a:latin typeface="Verdana"/>
              </a:rPr>
              <a:t>+ EC evaluation activities (interim evaluations, meta-analyses, studies, ex-post evaluation)</a:t>
            </a:r>
            <a:endParaRPr lang="it-IT" sz="700" kern="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96" y="1988840"/>
            <a:ext cx="85689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334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kern="0" dirty="0" smtClean="0">
                <a:latin typeface="Verdana"/>
              </a:rPr>
              <a:t>More </a:t>
            </a:r>
            <a:r>
              <a:rPr lang="it-IT" sz="2000" kern="0" dirty="0" err="1" smtClean="0">
                <a:latin typeface="Verdana"/>
              </a:rPr>
              <a:t>than</a:t>
            </a:r>
            <a:r>
              <a:rPr lang="it-IT" sz="2000" kern="0" dirty="0" smtClean="0">
                <a:latin typeface="Verdana"/>
              </a:rPr>
              <a:t> 1500 impact </a:t>
            </a:r>
            <a:r>
              <a:rPr lang="it-IT" sz="2000" kern="0" dirty="0" err="1" smtClean="0">
                <a:latin typeface="Verdana"/>
              </a:rPr>
              <a:t>evaluations</a:t>
            </a:r>
            <a:r>
              <a:rPr lang="it-IT" sz="2000" kern="0" dirty="0" smtClean="0">
                <a:latin typeface="Verdana"/>
              </a:rPr>
              <a:t> for 2014-2020 in </a:t>
            </a:r>
            <a:r>
              <a:rPr lang="it-IT" sz="2000" kern="0" dirty="0" err="1" smtClean="0">
                <a:latin typeface="Verdana"/>
              </a:rPr>
              <a:t>total</a:t>
            </a:r>
            <a:endParaRPr lang="it-IT" sz="2000" kern="0" dirty="0" smtClean="0">
              <a:latin typeface="Verdan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7264" y="2564904"/>
            <a:ext cx="8942691" cy="2699375"/>
            <a:chOff x="147264" y="2025769"/>
            <a:chExt cx="8942691" cy="2699375"/>
          </a:xfrm>
        </p:grpSpPr>
        <p:grpSp>
          <p:nvGrpSpPr>
            <p:cNvPr id="4" name="Group 3"/>
            <p:cNvGrpSpPr/>
            <p:nvPr/>
          </p:nvGrpSpPr>
          <p:grpSpPr>
            <a:xfrm>
              <a:off x="376987" y="2254121"/>
              <a:ext cx="8712968" cy="2300043"/>
              <a:chOff x="244093" y="1128958"/>
              <a:chExt cx="8712968" cy="2300043"/>
            </a:xfrm>
            <a:solidFill>
              <a:schemeClr val="bg1"/>
            </a:solidFill>
          </p:grpSpPr>
          <p:graphicFrame>
            <p:nvGraphicFramePr>
              <p:cNvPr id="8" name="Chart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94176404"/>
                  </p:ext>
                </p:extLst>
              </p:nvPr>
            </p:nvGraphicFramePr>
            <p:xfrm>
              <a:off x="244093" y="1339793"/>
              <a:ext cx="8712968" cy="20892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7" name="Group 6"/>
              <p:cNvGrpSpPr/>
              <p:nvPr/>
            </p:nvGrpSpPr>
            <p:grpSpPr>
              <a:xfrm>
                <a:off x="334652" y="2276874"/>
                <a:ext cx="3157229" cy="601199"/>
                <a:chOff x="2468887" y="1393013"/>
                <a:chExt cx="1214776" cy="91202"/>
              </a:xfrm>
              <a:grpFill/>
            </p:grpSpPr>
            <p:cxnSp>
              <p:nvCxnSpPr>
                <p:cNvPr id="5" name="Straight Connector 4"/>
                <p:cNvCxnSpPr/>
                <p:nvPr/>
              </p:nvCxnSpPr>
              <p:spPr bwMode="auto">
                <a:xfrm>
                  <a:off x="3383189" y="1393013"/>
                  <a:ext cx="300474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3399FF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" name="Line Callout 2 5"/>
                <p:cNvSpPr/>
                <p:nvPr/>
              </p:nvSpPr>
              <p:spPr bwMode="auto">
                <a:xfrm rot="10800000" flipH="1" flipV="1">
                  <a:off x="2468887" y="1443073"/>
                  <a:ext cx="831150" cy="41142"/>
                </a:xfrm>
                <a:prstGeom prst="borderCallout2">
                  <a:avLst>
                    <a:gd name="adj1" fmla="val 35966"/>
                    <a:gd name="adj2" fmla="val 98704"/>
                    <a:gd name="adj3" fmla="val 30927"/>
                    <a:gd name="adj4" fmla="val 117745"/>
                    <a:gd name="adj5" fmla="val -120479"/>
                    <a:gd name="adj6" fmla="val 130043"/>
                  </a:avLst>
                </a:prstGeom>
                <a:grpFill/>
                <a:ln w="38100" cap="flat" cmpd="sng" algn="ctr">
                  <a:solidFill>
                    <a:srgbClr val="3399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/>
                  <a:r>
                    <a:rPr lang="it-IT" kern="0" dirty="0" smtClean="0">
                      <a:latin typeface="Verdana"/>
                    </a:rPr>
                    <a:t>2018: </a:t>
                  </a:r>
                  <a:r>
                    <a:rPr lang="it-IT" b="1" kern="0" dirty="0" smtClean="0">
                      <a:latin typeface="Verdana"/>
                    </a:rPr>
                    <a:t>235 </a:t>
                  </a:r>
                  <a:r>
                    <a:rPr lang="it-IT" b="1" kern="0" dirty="0" err="1">
                      <a:latin typeface="Verdana"/>
                    </a:rPr>
                    <a:t>evaluations</a:t>
                  </a:r>
                  <a:endParaRPr lang="en-GB" b="1" kern="0" dirty="0">
                    <a:latin typeface="Verdana"/>
                  </a:endParaRPr>
                </a:p>
              </p:txBody>
            </p:sp>
          </p:grpSp>
          <p:sp>
            <p:nvSpPr>
              <p:cNvPr id="15" name="Title 1"/>
              <p:cNvSpPr txBox="1">
                <a:spLocks/>
              </p:cNvSpPr>
              <p:nvPr/>
            </p:nvSpPr>
            <p:spPr bwMode="auto">
              <a:xfrm>
                <a:off x="514232" y="1128958"/>
                <a:ext cx="7665096" cy="7783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358775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F5494"/>
                    </a:solidFill>
                    <a:latin typeface="+mj-lt"/>
                    <a:ea typeface="+mj-ea"/>
                    <a:cs typeface="+mj-cs"/>
                  </a:defRPr>
                </a:lvl1pPr>
                <a:lvl2pPr marL="358775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358775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358775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358775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815975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1273175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1730375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2187575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GB" sz="1600" b="0" kern="0" dirty="0" smtClean="0"/>
                  <a:t>Impact evaluations expected from MS by year</a:t>
                </a:r>
                <a:endParaRPr lang="en-GB" sz="1600" b="0" kern="0" dirty="0"/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147264" y="2025769"/>
              <a:ext cx="8745216" cy="2699375"/>
            </a:xfrm>
            <a:prstGeom prst="rect">
              <a:avLst/>
            </a:prstGeom>
            <a:noFill/>
            <a:ln w="38100" cap="flat" cmpd="sng" algn="ctr">
              <a:solidFill>
                <a:srgbClr val="3E6FD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mtClean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3528" y="1279731"/>
            <a:ext cx="6896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Evidence on policy impacts: evaluation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50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29600" cy="1296144"/>
          </a:xfrm>
        </p:spPr>
        <p:txBody>
          <a:bodyPr/>
          <a:lstStyle/>
          <a:p>
            <a:pPr algn="ctr"/>
            <a:r>
              <a:rPr lang="en-US" altLang="en-US" sz="4000" dirty="0"/>
              <a:t>Thank </a:t>
            </a:r>
            <a:r>
              <a:rPr lang="en-US" altLang="en-US" sz="4000" dirty="0" smtClean="0"/>
              <a:t>you!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229600" cy="244827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ESIF Open Data Platform:  </a:t>
            </a:r>
            <a:r>
              <a:rPr lang="en-GB" u="sng" dirty="0">
                <a:solidFill>
                  <a:srgbClr val="548DD4"/>
                </a:solidFill>
                <a:latin typeface="Arial"/>
                <a:ea typeface="Calibri"/>
                <a:cs typeface="Times New Roman"/>
                <a:hlinkClick r:id="rId2"/>
              </a:rPr>
              <a:t>https://cohesiondata.ec.europa.eu/</a:t>
            </a:r>
            <a:endParaRPr lang="en-GB" sz="32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Evaluation: </a:t>
            </a:r>
            <a:r>
              <a:rPr lang="en-GB" u="sng" dirty="0">
                <a:solidFill>
                  <a:srgbClr val="548DD4"/>
                </a:solidFill>
                <a:latin typeface="Arial"/>
                <a:ea typeface="Calibri"/>
                <a:cs typeface="Times New Roman"/>
                <a:hlinkClick r:id="rId3"/>
              </a:rPr>
              <a:t>http://ec.europa.eu/regional_policy/en/policy/evaluations/</a:t>
            </a:r>
            <a:r>
              <a:rPr lang="en-GB" dirty="0">
                <a:solidFill>
                  <a:srgbClr val="800080"/>
                </a:solidFill>
                <a:latin typeface="Arial"/>
                <a:ea typeface="Calibri"/>
                <a:cs typeface="Times New Roman"/>
              </a:rPr>
              <a:t> </a:t>
            </a:r>
            <a:endParaRPr lang="en-GB" sz="32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Strategic reporting 2007-2013: </a:t>
            </a:r>
            <a:r>
              <a:rPr lang="en-GB" u="sng" dirty="0">
                <a:solidFill>
                  <a:srgbClr val="548DD4"/>
                </a:solidFill>
                <a:latin typeface="Arial"/>
                <a:ea typeface="Calibri"/>
                <a:cs typeface="Times New Roman"/>
                <a:hlinkClick r:id="rId4"/>
              </a:rPr>
              <a:t>http://ec.europa.eu/regional_policy/index.cfm/en/policy/how/stages-step-by-step/strategic-report/</a:t>
            </a:r>
            <a:r>
              <a:rPr lang="fr-BE" dirty="0">
                <a:latin typeface="Arial"/>
                <a:ea typeface="Calibri"/>
                <a:cs typeface="Times New Roman"/>
              </a:rPr>
              <a:t> </a:t>
            </a:r>
            <a:endParaRPr lang="en-GB" sz="3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32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Verdana"/>
              </a:rPr>
              <a:t>2007-2013 was a very demanding period:</a:t>
            </a:r>
          </a:p>
          <a:p>
            <a:pPr marL="0" indent="0" algn="ctr">
              <a:buClr>
                <a:srgbClr val="3E6FD2"/>
              </a:buClr>
              <a:buSzPct val="90000"/>
              <a:buNone/>
            </a:pPr>
            <a:r>
              <a:rPr lang="en-GB" sz="2000" dirty="0">
                <a:latin typeface="Verdana"/>
              </a:rPr>
              <a:t>the deepest economic/financial crisis in the EU history</a:t>
            </a:r>
          </a:p>
          <a:p>
            <a:pPr marL="0" indent="0" algn="ctr">
              <a:buClr>
                <a:srgbClr val="3E6FD2"/>
              </a:buClr>
              <a:buSzPct val="90000"/>
              <a:buNone/>
            </a:pPr>
            <a:r>
              <a:rPr lang="en-GB" sz="2000" dirty="0">
                <a:latin typeface="Verdana"/>
              </a:rPr>
              <a:t>12 new MS with different development needs</a:t>
            </a:r>
          </a:p>
          <a:p>
            <a:pPr marL="0" indent="0" algn="ctr">
              <a:buClr>
                <a:srgbClr val="3E6FD2"/>
              </a:buClr>
              <a:buSzPct val="90000"/>
              <a:buNone/>
            </a:pPr>
            <a:endParaRPr lang="fr-BE" sz="2200" dirty="0" smtClean="0"/>
          </a:p>
          <a:p>
            <a:pPr marL="0" indent="0" algn="ctr">
              <a:buClr>
                <a:srgbClr val="3E6FD2"/>
              </a:buClr>
              <a:buSzPct val="90000"/>
              <a:buNone/>
            </a:pPr>
            <a:endParaRPr lang="en-GB" sz="2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75A7A-CF87-40F2-BF8D-D8984ACB96EC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49034" y="3068960"/>
            <a:ext cx="8136904" cy="2062103"/>
          </a:xfrm>
          <a:prstGeom prst="rect">
            <a:avLst/>
          </a:prstGeom>
          <a:ln w="12700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 dirty="0"/>
              <a:t>Cohesion Policy had </a:t>
            </a:r>
          </a:p>
          <a:p>
            <a:pPr marL="0" indent="0" algn="ctr">
              <a:buNone/>
            </a:pPr>
            <a:r>
              <a:rPr lang="en-GB" sz="3200" b="1" u="sng" dirty="0"/>
              <a:t>measurable impact</a:t>
            </a:r>
            <a:r>
              <a:rPr lang="en-GB" sz="3200" u="sng" dirty="0"/>
              <a:t> </a:t>
            </a:r>
          </a:p>
          <a:p>
            <a:pPr marL="0" indent="0" algn="ctr">
              <a:buNone/>
            </a:pPr>
            <a:r>
              <a:rPr lang="en-GB" sz="3200" dirty="0"/>
              <a:t>in </a:t>
            </a:r>
            <a:r>
              <a:rPr lang="en-GB" sz="3200" b="1" u="sng" dirty="0"/>
              <a:t>all</a:t>
            </a:r>
            <a:r>
              <a:rPr lang="en-GB" sz="3200" dirty="0"/>
              <a:t> regions and Member States and produced </a:t>
            </a:r>
            <a:r>
              <a:rPr lang="en-GB" sz="3200" b="1" u="sng" dirty="0"/>
              <a:t>tangible results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12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45531" y="1037760"/>
            <a:ext cx="8748880" cy="936625"/>
          </a:xfrm>
        </p:spPr>
        <p:txBody>
          <a:bodyPr/>
          <a:lstStyle/>
          <a:p>
            <a:pPr algn="ctr"/>
            <a:r>
              <a:rPr lang="en-GB" altLang="en-US" cap="small" smtClean="0"/>
              <a:t>funding public investment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ED4FD2AE-D0C0-47B8-BD93-B882D1F050E9}" type="slidenum">
              <a:rPr lang="en-GB" altLang="en-US" sz="1400" smtClean="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en-GB" altLang="en-US" sz="14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1092" y="2157984"/>
            <a:ext cx="7632774" cy="4128889"/>
            <a:chOff x="861092" y="2157984"/>
            <a:chExt cx="7632774" cy="41288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0"/>
            <a:stretch/>
          </p:blipFill>
          <p:spPr>
            <a:xfrm>
              <a:off x="861092" y="2157984"/>
              <a:ext cx="7632774" cy="4128889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48064" y="3211823"/>
              <a:ext cx="3345802" cy="905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48064" y="2957907"/>
              <a:ext cx="309634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900" b="1" smtClean="0">
                  <a:solidFill>
                    <a:srgbClr val="FFCC66"/>
                  </a:solidFill>
                </a:rPr>
                <a:t>COHESION POLICY AS A % OF GOVERNMENT CAPITAL INVESTMENT 2007-2013 </a:t>
              </a:r>
            </a:p>
            <a:p>
              <a:pPr algn="ctr"/>
              <a:r>
                <a:rPr lang="fr-BE" sz="900" b="1" smtClean="0">
                  <a:solidFill>
                    <a:srgbClr val="FFCC66"/>
                  </a:solidFill>
                </a:rPr>
                <a:t>EU27 </a:t>
              </a:r>
              <a:r>
                <a:rPr lang="fr-BE" sz="900" b="1">
                  <a:solidFill>
                    <a:srgbClr val="FFCC66"/>
                  </a:solidFill>
                </a:rPr>
                <a:t>=</a:t>
              </a:r>
              <a:r>
                <a:rPr lang="fr-BE" sz="900" b="1" smtClean="0">
                  <a:solidFill>
                    <a:srgbClr val="FFCC66"/>
                  </a:solidFill>
                </a:rPr>
                <a:t> 6.5% AVERAGE</a:t>
              </a:r>
              <a:endParaRPr lang="en-GB" sz="900" b="1">
                <a:solidFill>
                  <a:srgbClr val="FFCC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9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224136"/>
          </a:xfrm>
        </p:spPr>
        <p:txBody>
          <a:bodyPr/>
          <a:lstStyle/>
          <a:p>
            <a:pPr marL="0" indent="0" algn="ctr"/>
            <a:r>
              <a:rPr lang="en-GB" altLang="en-US" cap="small" smtClean="0"/>
              <a:t>macroeconomic result</a:t>
            </a:r>
            <a:r>
              <a:rPr lang="en-GB" altLang="en-US" sz="2800" cap="small"/>
              <a:t/>
            </a:r>
            <a:br>
              <a:rPr lang="en-GB" altLang="en-US" sz="2800" cap="small"/>
            </a:br>
            <a:r>
              <a:rPr lang="en-GB" altLang="en-US" sz="1600" b="0" smtClean="0"/>
              <a:t>Estimated </a:t>
            </a:r>
            <a:r>
              <a:rPr lang="en-GB" altLang="en-US" sz="1600" b="0"/>
              <a:t>a</a:t>
            </a:r>
            <a:r>
              <a:rPr lang="en-GB" altLang="en-US" sz="1600" b="0" smtClean="0"/>
              <a:t>dditional </a:t>
            </a:r>
            <a:r>
              <a:rPr lang="en-GB" altLang="en-US" sz="1600" b="0"/>
              <a:t>income generated </a:t>
            </a:r>
            <a:r>
              <a:rPr lang="en-GB" altLang="en-US" sz="1600" b="0" smtClean="0"/>
              <a:t>by Cohesion Policy* 2007-2013 by 2023</a:t>
            </a:r>
            <a:endParaRPr lang="en-GB" altLang="en-US" sz="160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ED4FD2AE-D0C0-47B8-BD93-B882D1F050E9}" type="slidenum">
              <a:rPr lang="en-GB" altLang="en-US" sz="1400" smtClean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en-GB" altLang="en-US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214" y="6464369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* </a:t>
            </a:r>
            <a:r>
              <a:rPr lang="en-GB" altLang="en-US"/>
              <a:t>Cohesion </a:t>
            </a:r>
            <a:r>
              <a:rPr lang="en-GB" altLang="en-US" smtClean="0"/>
              <a:t>Policy = </a:t>
            </a:r>
            <a:r>
              <a:rPr lang="en-GB" smtClean="0"/>
              <a:t>ERDF, CF, ESF</a:t>
            </a:r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39552" y="2060848"/>
            <a:ext cx="7920880" cy="4355871"/>
            <a:chOff x="539552" y="2060848"/>
            <a:chExt cx="7920880" cy="4355871"/>
          </a:xfrm>
        </p:grpSpPr>
        <p:grpSp>
          <p:nvGrpSpPr>
            <p:cNvPr id="6" name="Group 5"/>
            <p:cNvGrpSpPr/>
            <p:nvPr/>
          </p:nvGrpSpPr>
          <p:grpSpPr>
            <a:xfrm>
              <a:off x="539552" y="2060848"/>
              <a:ext cx="7920880" cy="4355871"/>
              <a:chOff x="540498" y="1989917"/>
              <a:chExt cx="7816850" cy="422778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498" y="1989917"/>
                <a:ext cx="7816850" cy="4227787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817350" y="5273931"/>
                <a:ext cx="99399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err="1" smtClean="0">
                    <a:solidFill>
                      <a:srgbClr val="EAEAEA"/>
                    </a:solidFill>
                  </a:rPr>
                  <a:t>Hungary</a:t>
                </a:r>
                <a:r>
                  <a:rPr lang="it-IT" smtClean="0">
                    <a:solidFill>
                      <a:srgbClr val="FFFFFF">
                        <a:lumMod val="95000"/>
                      </a:srgbClr>
                    </a:solidFill>
                  </a:rPr>
                  <a:t>,</a:t>
                </a:r>
                <a:endParaRPr lang="en-GB">
                  <a:solidFill>
                    <a:srgbClr val="FFFFFF">
                      <a:lumMod val="95000"/>
                    </a:srgbClr>
                  </a:solidFill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r="497" b="4363"/>
            <a:stretch/>
          </p:blipFill>
          <p:spPr bwMode="auto">
            <a:xfrm>
              <a:off x="539552" y="4180284"/>
              <a:ext cx="7920880" cy="2057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38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96944" cy="936625"/>
          </a:xfrm>
        </p:spPr>
        <p:txBody>
          <a:bodyPr/>
          <a:lstStyle/>
          <a:p>
            <a:pPr marL="88900"/>
            <a:r>
              <a:rPr lang="en-GB" sz="2000" dirty="0"/>
              <a:t>Key findings on performance emerging from the ex post </a:t>
            </a:r>
            <a:r>
              <a:rPr lang="en-GB" sz="2000" dirty="0" smtClean="0"/>
              <a:t>evaluation:</a:t>
            </a:r>
            <a:endParaRPr lang="en-GB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528" y="2492896"/>
            <a:ext cx="871252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5575" lvl="1" indent="0">
              <a:buFontTx/>
              <a:buNone/>
            </a:pPr>
            <a:r>
              <a:rPr lang="en-GB" altLang="en-US" sz="1600" b="0" kern="0" dirty="0"/>
              <a:t>Existing </a:t>
            </a:r>
            <a:r>
              <a:rPr lang="en-GB" altLang="en-US" sz="1600" kern="0" dirty="0"/>
              <a:t>limits in the design of 2007-13 programmes</a:t>
            </a:r>
            <a:r>
              <a:rPr lang="en-GB" altLang="en-US" sz="1600" b="0" kern="0" dirty="0" smtClean="0"/>
              <a:t>:</a:t>
            </a:r>
          </a:p>
          <a:p>
            <a:pPr marL="155575" lvl="1" indent="0">
              <a:buFontTx/>
              <a:buNone/>
            </a:pPr>
            <a:endParaRPr lang="en-GB" altLang="en-US" sz="1600" b="0" kern="0" dirty="0"/>
          </a:p>
          <a:p>
            <a:pPr marL="361950" lvl="1" indent="-273050">
              <a:spcBef>
                <a:spcPts val="1200"/>
              </a:spcBef>
            </a:pPr>
            <a:r>
              <a:rPr lang="en-GB" altLang="en-US" sz="1600" b="0" kern="0" dirty="0"/>
              <a:t>Very </a:t>
            </a:r>
            <a:r>
              <a:rPr lang="en-GB" altLang="en-US" sz="1600" kern="0" dirty="0"/>
              <a:t>general definition of objectives</a:t>
            </a:r>
            <a:r>
              <a:rPr lang="en-GB" altLang="en-US" sz="1600" b="0" kern="0" dirty="0"/>
              <a:t>:  difficult to define projects and relate results</a:t>
            </a:r>
          </a:p>
          <a:p>
            <a:pPr marL="361950" lvl="1" indent="-273050">
              <a:spcBef>
                <a:spcPts val="1200"/>
              </a:spcBef>
            </a:pPr>
            <a:r>
              <a:rPr lang="en-GB" altLang="en-US" sz="1600" kern="0" dirty="0"/>
              <a:t>Dispersion of funding </a:t>
            </a:r>
            <a:r>
              <a:rPr lang="en-GB" altLang="en-US" sz="1600" b="0" kern="0" dirty="0"/>
              <a:t>over many policy areas or objectives: difficult to achieve meaningful results </a:t>
            </a:r>
          </a:p>
          <a:p>
            <a:pPr marL="361950" lvl="1" indent="-273050">
              <a:spcBef>
                <a:spcPts val="1200"/>
              </a:spcBef>
            </a:pPr>
            <a:r>
              <a:rPr lang="en-GB" altLang="en-US" sz="1600" kern="0" dirty="0"/>
              <a:t>Non-compulsory core indicators</a:t>
            </a:r>
            <a:r>
              <a:rPr lang="en-GB" altLang="en-US" sz="1600" b="0" kern="0" dirty="0"/>
              <a:t>: difficult to monitor and progress and aggregate</a:t>
            </a:r>
          </a:p>
          <a:p>
            <a:pPr marL="361950" lvl="1" indent="-273050">
              <a:spcBef>
                <a:spcPts val="1200"/>
              </a:spcBef>
            </a:pPr>
            <a:r>
              <a:rPr lang="en-GB" altLang="en-US" sz="1600" kern="0" dirty="0"/>
              <a:t>Focus on absorption</a:t>
            </a:r>
          </a:p>
          <a:p>
            <a:pPr marL="361950" lvl="1" indent="-273050">
              <a:spcBef>
                <a:spcPts val="1200"/>
              </a:spcBef>
            </a:pPr>
            <a:r>
              <a:rPr lang="en-GB" altLang="en-US" sz="1600" kern="0" dirty="0"/>
              <a:t>Limited impact evaluation </a:t>
            </a:r>
            <a:r>
              <a:rPr lang="en-GB" altLang="en-US" sz="1600" b="0" kern="0" dirty="0"/>
              <a:t>by Member States / programmes</a:t>
            </a:r>
          </a:p>
        </p:txBody>
      </p:sp>
    </p:spTree>
    <p:extLst>
      <p:ext uri="{BB962C8B-B14F-4D97-AF65-F5344CB8AC3E}">
        <p14:creationId xmlns:p14="http://schemas.microsoft.com/office/powerpoint/2010/main" val="8406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936625"/>
          </a:xfrm>
        </p:spPr>
        <p:txBody>
          <a:bodyPr/>
          <a:lstStyle/>
          <a:p>
            <a:pPr algn="ctr"/>
            <a:r>
              <a:rPr lang="en-GB" altLang="en-US" dirty="0" smtClean="0"/>
              <a:t>Novelties for 2014-2020: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712522" cy="3959225"/>
          </a:xfrm>
        </p:spPr>
        <p:txBody>
          <a:bodyPr/>
          <a:lstStyle/>
          <a:p>
            <a:pPr marL="155575" lvl="1" indent="0">
              <a:buFontTx/>
              <a:buNone/>
            </a:pPr>
            <a:r>
              <a:rPr lang="en-US" altLang="en-US" sz="1800" b="0" dirty="0" smtClean="0"/>
              <a:t>Reinforced </a:t>
            </a:r>
            <a:r>
              <a:rPr lang="en-US" altLang="en-US" sz="1800" dirty="0" smtClean="0"/>
              <a:t>focus on performance and results </a:t>
            </a:r>
            <a:r>
              <a:rPr lang="en-US" altLang="en-US" sz="1800" b="0" dirty="0" smtClean="0"/>
              <a:t>:</a:t>
            </a:r>
          </a:p>
          <a:p>
            <a:pPr marL="155575" lvl="1" indent="0">
              <a:buFontTx/>
              <a:buNone/>
            </a:pPr>
            <a:endParaRPr lang="en-US" altLang="en-US" sz="1100" b="0" dirty="0" smtClean="0"/>
          </a:p>
          <a:p>
            <a:pPr marL="361950" lvl="1" indent="-273050">
              <a:spcBef>
                <a:spcPts val="1200"/>
              </a:spcBef>
            </a:pPr>
            <a:r>
              <a:rPr lang="en-US" altLang="en-US" sz="1800" dirty="0" smtClean="0"/>
              <a:t>Thematic concentration </a:t>
            </a:r>
            <a:r>
              <a:rPr lang="en-US" altLang="en-US" sz="1800" b="0" dirty="0" smtClean="0"/>
              <a:t>and requirement for clearer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programme</a:t>
            </a:r>
            <a:r>
              <a:rPr lang="en-US" altLang="en-US" sz="1800" dirty="0" smtClean="0"/>
              <a:t> objectives/</a:t>
            </a:r>
            <a:r>
              <a:rPr lang="en-US" altLang="en-US" sz="1800" b="0" dirty="0" smtClean="0"/>
              <a:t>improved</a:t>
            </a:r>
            <a:r>
              <a:rPr lang="en-US" altLang="en-US" sz="1800" dirty="0" smtClean="0"/>
              <a:t> intervention logic</a:t>
            </a:r>
          </a:p>
          <a:p>
            <a:pPr marL="361950" lvl="1" indent="-273050">
              <a:spcBef>
                <a:spcPts val="1200"/>
              </a:spcBef>
            </a:pPr>
            <a:r>
              <a:rPr lang="en-US" altLang="en-US" sz="1800" b="0" dirty="0" smtClean="0"/>
              <a:t>stronger link with the </a:t>
            </a:r>
            <a:r>
              <a:rPr lang="en-US" altLang="en-US" sz="1800" dirty="0" smtClean="0"/>
              <a:t>EU</a:t>
            </a:r>
            <a:r>
              <a:rPr lang="en-US" altLang="en-US" sz="1800" b="0" dirty="0" smtClean="0"/>
              <a:t> </a:t>
            </a:r>
            <a:r>
              <a:rPr lang="en-US" altLang="en-US" sz="1800" dirty="0" smtClean="0"/>
              <a:t>economic governance, </a:t>
            </a:r>
            <a:r>
              <a:rPr lang="en-US" altLang="en-US" sz="1800" b="0" dirty="0" smtClean="0"/>
              <a:t>incl. </a:t>
            </a:r>
            <a:r>
              <a:rPr lang="en-US" altLang="en-US" sz="1800" i="1" dirty="0" smtClean="0"/>
              <a:t>ex ante </a:t>
            </a:r>
            <a:r>
              <a:rPr lang="en-US" altLang="en-US" sz="1800" dirty="0" err="1" smtClean="0"/>
              <a:t>conditionalities</a:t>
            </a:r>
            <a:endParaRPr lang="en-US" altLang="en-US" sz="1800" dirty="0" smtClean="0"/>
          </a:p>
          <a:p>
            <a:pPr marL="361950" lvl="1" indent="-273050">
              <a:spcBef>
                <a:spcPts val="1200"/>
              </a:spcBef>
            </a:pPr>
            <a:r>
              <a:rPr lang="en-US" altLang="en-US" sz="1800" b="0" dirty="0" smtClean="0"/>
              <a:t>strengthened </a:t>
            </a:r>
            <a:r>
              <a:rPr lang="en-US" altLang="en-US" sz="1800" dirty="0" smtClean="0"/>
              <a:t>monitoring</a:t>
            </a:r>
            <a:r>
              <a:rPr lang="en-US" altLang="en-US" sz="1800" b="0" dirty="0" smtClean="0"/>
              <a:t> provisions (both finance and outputs)</a:t>
            </a:r>
          </a:p>
          <a:p>
            <a:pPr marL="361950" lvl="1" indent="-273050">
              <a:spcBef>
                <a:spcPts val="1200"/>
              </a:spcBef>
            </a:pPr>
            <a:r>
              <a:rPr lang="en-US" altLang="en-US" sz="1800" b="0" dirty="0" smtClean="0"/>
              <a:t>introduction of a </a:t>
            </a:r>
            <a:r>
              <a:rPr lang="en-US" altLang="en-US" sz="1800" dirty="0" smtClean="0"/>
              <a:t>performance framework</a:t>
            </a:r>
            <a:r>
              <a:rPr lang="en-US" altLang="en-US" sz="1800" b="0" dirty="0" smtClean="0"/>
              <a:t> and related </a:t>
            </a:r>
            <a:r>
              <a:rPr lang="en-US" altLang="en-US" sz="1800" dirty="0" smtClean="0"/>
              <a:t>performance reserve of 6% </a:t>
            </a:r>
            <a:r>
              <a:rPr lang="en-US" altLang="en-US" sz="1800" b="0" dirty="0" smtClean="0"/>
              <a:t>to incentivize implementation </a:t>
            </a:r>
          </a:p>
          <a:p>
            <a:pPr marL="361950" lvl="1" indent="-273050">
              <a:spcBef>
                <a:spcPts val="1200"/>
              </a:spcBef>
            </a:pPr>
            <a:r>
              <a:rPr lang="en-US" altLang="en-US" sz="1800" b="0" dirty="0" smtClean="0"/>
              <a:t>stronger </a:t>
            </a:r>
            <a:r>
              <a:rPr lang="en-US" altLang="en-US" sz="1800" dirty="0"/>
              <a:t>focus on evaluation </a:t>
            </a:r>
            <a:r>
              <a:rPr lang="en-US" altLang="en-US" sz="1800" b="0" dirty="0"/>
              <a:t>of </a:t>
            </a:r>
            <a:r>
              <a:rPr lang="en-US" altLang="en-US" sz="1800" b="0" dirty="0" err="1"/>
              <a:t>programme</a:t>
            </a:r>
            <a:r>
              <a:rPr lang="en-US" altLang="en-US" sz="1800" b="0" dirty="0"/>
              <a:t> results (Evaluation Plans and impact evaluations</a:t>
            </a:r>
            <a:r>
              <a:rPr lang="en-US" altLang="en-US" sz="1800" b="0" dirty="0" smtClean="0"/>
              <a:t>). </a:t>
            </a:r>
            <a:endParaRPr lang="en-US" altLang="en-US" sz="1800" b="0" dirty="0"/>
          </a:p>
          <a:p>
            <a:pPr marL="361950" lvl="1" indent="-273050">
              <a:spcBef>
                <a:spcPts val="1200"/>
              </a:spcBef>
            </a:pPr>
            <a:endParaRPr lang="en-US" altLang="en-US" sz="1800" b="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2A5EC0C-6BF7-4468-9870-D2FA0070DA3D}" type="slidenum">
              <a:rPr lang="en-GB" altLang="en-US" sz="1400" i="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 sz="1400" i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1341438"/>
            <a:ext cx="8229600" cy="936625"/>
          </a:xfrm>
        </p:spPr>
        <p:txBody>
          <a:bodyPr/>
          <a:lstStyle/>
          <a:p>
            <a:pPr algn="ctr"/>
            <a:r>
              <a:rPr lang="en-GB" altLang="en-US" smtClean="0"/>
              <a:t>2014-2020: Result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9500"/>
            <a:ext cx="9036050" cy="3816350"/>
          </a:xfrm>
        </p:spPr>
        <p:txBody>
          <a:bodyPr/>
          <a:lstStyle/>
          <a:p>
            <a:pPr marL="155575" lvl="1" indent="0">
              <a:buFontTx/>
              <a:buNone/>
              <a:defRPr/>
            </a:pPr>
            <a:r>
              <a:rPr lang="en-GB" b="0" dirty="0"/>
              <a:t>Three key questions to </a:t>
            </a:r>
            <a:r>
              <a:rPr lang="en-GB" b="0" dirty="0" smtClean="0"/>
              <a:t>set </a:t>
            </a:r>
            <a:r>
              <a:rPr lang="en-GB" b="0" dirty="0"/>
              <a:t>clearer </a:t>
            </a:r>
            <a:r>
              <a:rPr lang="en-GB" b="0" dirty="0" smtClean="0"/>
              <a:t>objectives: </a:t>
            </a:r>
          </a:p>
          <a:p>
            <a:pPr marL="155575" lvl="1" indent="0">
              <a:buFontTx/>
              <a:buNone/>
              <a:defRPr/>
            </a:pPr>
            <a:endParaRPr lang="en-GB" dirty="0"/>
          </a:p>
          <a:p>
            <a:pPr marL="441325" lvl="1">
              <a:defRPr/>
            </a:pPr>
            <a:r>
              <a:rPr lang="en-GB" dirty="0" smtClean="0"/>
              <a:t>What change should be achieved through the investment? </a:t>
            </a:r>
            <a:br>
              <a:rPr lang="en-GB" dirty="0" smtClean="0"/>
            </a:br>
            <a:r>
              <a:rPr lang="en-GB" b="0" dirty="0" smtClean="0"/>
              <a:t>Identify the "need" =&gt; identify a specific objective </a:t>
            </a:r>
          </a:p>
          <a:p>
            <a:pPr marL="441325" lvl="1">
              <a:buFontTx/>
              <a:buNone/>
              <a:defRPr/>
            </a:pPr>
            <a:endParaRPr lang="en-GB" dirty="0" smtClean="0"/>
          </a:p>
          <a:p>
            <a:pPr marL="441325" lvl="1">
              <a:defRPr/>
            </a:pPr>
            <a:r>
              <a:rPr lang="en-GB" dirty="0" smtClean="0"/>
              <a:t>How will that change be measured? </a:t>
            </a:r>
            <a:br>
              <a:rPr lang="en-GB" dirty="0" smtClean="0"/>
            </a:br>
            <a:r>
              <a:rPr lang="en-GB" b="0" dirty="0" smtClean="0"/>
              <a:t>=&gt;Choose a result indicator, identify baseline, set a target</a:t>
            </a:r>
          </a:p>
          <a:p>
            <a:pPr marL="441325" lvl="1">
              <a:buFontTx/>
              <a:buNone/>
              <a:defRPr/>
            </a:pPr>
            <a:endParaRPr lang="en-GB" dirty="0" smtClean="0"/>
          </a:p>
          <a:p>
            <a:pPr marL="441325" lvl="1">
              <a:defRPr/>
            </a:pPr>
            <a:r>
              <a:rPr lang="en-GB" dirty="0" smtClean="0"/>
              <a:t>What actions can contribute to the wanted change?  </a:t>
            </a:r>
            <a:br>
              <a:rPr lang="en-GB" dirty="0" smtClean="0"/>
            </a:br>
            <a:r>
              <a:rPr lang="en-GB" b="0" dirty="0" smtClean="0"/>
              <a:t>=&gt; Choose actions, set budget and output indicators</a:t>
            </a:r>
            <a:endParaRPr lang="en-GB" b="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16D4A669-1545-4BC0-9CCB-58FB6C1064F5}" type="slidenum">
              <a:rPr lang="en-GB" altLang="en-US" sz="1400" smtClean="0">
                <a:solidFill>
                  <a:srgbClr val="000000"/>
                </a:solidFill>
                <a:latin typeface="Arial" charset="0"/>
              </a:rPr>
              <a:pPr eaLnBrk="1" hangingPunct="1"/>
              <a:t>7</a:t>
            </a:fld>
            <a:endParaRPr lang="en-GB" altLang="en-US" sz="14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279731"/>
            <a:ext cx="464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Performance Frameworks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18087" y="3068960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Example: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787332"/>
            <a:ext cx="8242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Introduced in order to track progress with objectives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Defined at axis level; linked to the release of performance reserve (6%)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Performance review in 2019</a:t>
            </a:r>
            <a:endParaRPr lang="en-GB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39693"/>
              </p:ext>
            </p:extLst>
          </p:nvPr>
        </p:nvGraphicFramePr>
        <p:xfrm>
          <a:off x="3851920" y="3393891"/>
          <a:ext cx="5172359" cy="1230630"/>
        </p:xfrm>
        <a:graphic>
          <a:graphicData uri="http://schemas.openxmlformats.org/drawingml/2006/table">
            <a:tbl>
              <a:tblPr/>
              <a:tblGrid>
                <a:gridCol w="1384299"/>
                <a:gridCol w="842432"/>
                <a:gridCol w="369286"/>
                <a:gridCol w="727031"/>
                <a:gridCol w="600088"/>
                <a:gridCol w="669330"/>
                <a:gridCol w="579893"/>
              </a:tblGrid>
              <a:tr h="1612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Table 6 in Operational Programmes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Priority Axis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indicator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Measurement unit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 of Region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target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ERDF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transition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12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ERDF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transition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yyy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resources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ERDF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transition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zzz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314096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Strengths: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Reflections on objectives and indicators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Strengthened coordination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Comparability across EU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1432" y="501317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Challenges: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Political ownership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Conservative target setting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Balance: short–term outputs and long-term results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699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56090" y="965919"/>
            <a:ext cx="83583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Evidence on policy implementation: monitoring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444401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kern="0" dirty="0">
                <a:solidFill>
                  <a:srgbClr val="FFFFFF"/>
                </a:solidFill>
                <a:latin typeface="Verdana"/>
              </a:rPr>
              <a:t>i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56090" y="1458412"/>
            <a:ext cx="8587797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1800" dirty="0" smtClean="0">
              <a:latin typeface="+mn-lt"/>
            </a:endParaRPr>
          </a:p>
          <a:p>
            <a:pPr marL="174625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1800" dirty="0" smtClean="0">
              <a:latin typeface="+mn-lt"/>
            </a:endParaRPr>
          </a:p>
          <a:p>
            <a:pPr marL="174625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1800" dirty="0" smtClean="0">
              <a:latin typeface="+mn-lt"/>
            </a:endParaRPr>
          </a:p>
          <a:p>
            <a:pPr marL="174625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1800" dirty="0">
              <a:latin typeface="+mn-lt"/>
            </a:endParaRPr>
          </a:p>
          <a:p>
            <a:pPr marL="174625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+mn-lt"/>
              </a:rPr>
              <a:t>Open </a:t>
            </a:r>
            <a:r>
              <a:rPr lang="it-IT" sz="1800" dirty="0">
                <a:latin typeface="+mn-lt"/>
              </a:rPr>
              <a:t>Data Platform:</a:t>
            </a:r>
          </a:p>
          <a:p>
            <a:pPr marL="174625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3399"/>
              </a:solidFill>
            </a:endParaRPr>
          </a:p>
          <a:p>
            <a:pPr marL="174625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3399"/>
              </a:solidFill>
            </a:endParaRPr>
          </a:p>
          <a:p>
            <a:pPr marL="174625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003399"/>
              </a:solidFill>
            </a:endParaRPr>
          </a:p>
          <a:p>
            <a:pPr marL="174625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3399"/>
              </a:solidFill>
            </a:endParaRPr>
          </a:p>
          <a:p>
            <a:pPr marL="174625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3399"/>
              </a:solidFill>
            </a:endParaRPr>
          </a:p>
          <a:p>
            <a:pPr marL="174625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003399"/>
              </a:solidFill>
            </a:endParaRPr>
          </a:p>
          <a:p>
            <a:pPr marL="174625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3399"/>
              </a:solidFill>
            </a:endParaRPr>
          </a:p>
          <a:p>
            <a:pPr marL="174625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EC annual summary reports (the first one to be adopted by end-2016) and strategic </a:t>
            </a:r>
            <a:r>
              <a:rPr lang="en-GB" sz="1800" dirty="0">
                <a:latin typeface="+mn-lt"/>
              </a:rPr>
              <a:t>reports </a:t>
            </a:r>
            <a:r>
              <a:rPr lang="en-GB" sz="1800" dirty="0" smtClean="0">
                <a:latin typeface="+mn-lt"/>
              </a:rPr>
              <a:t>(in 2017 and 2019) on ESI Funds</a:t>
            </a:r>
            <a:endParaRPr lang="en-GB" sz="1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9" t="13704" r="37365" b="37165"/>
          <a:stretch/>
        </p:blipFill>
        <p:spPr bwMode="auto">
          <a:xfrm>
            <a:off x="3203848" y="1427584"/>
            <a:ext cx="4176464" cy="43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10584</TotalTime>
  <Words>530</Words>
  <Application>Microsoft Office PowerPoint</Application>
  <PresentationFormat>Prezentácia na obrazovke (4:3)</PresentationFormat>
  <Paragraphs>131</Paragraphs>
  <Slides>11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5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Slide_Master</vt:lpstr>
      <vt:lpstr>Blank</vt:lpstr>
      <vt:lpstr>1_Blank</vt:lpstr>
      <vt:lpstr>2_Blank</vt:lpstr>
      <vt:lpstr>3_Blank</vt:lpstr>
      <vt:lpstr>Performance and Result Orientation of the ESIF</vt:lpstr>
      <vt:lpstr>Prezentácia programu PowerPoint</vt:lpstr>
      <vt:lpstr>funding public investment</vt:lpstr>
      <vt:lpstr>macroeconomic result Estimated additional income generated by Cohesion Policy* 2007-2013 by 2023</vt:lpstr>
      <vt:lpstr>Key findings on performance emerging from the ex post evaluation:</vt:lpstr>
      <vt:lpstr>Novelties for 2014-2020:</vt:lpstr>
      <vt:lpstr>2014-2020: Result Orientation</vt:lpstr>
      <vt:lpstr>Prezentácia programu PowerPoint</vt:lpstr>
      <vt:lpstr>Prezentácia programu PowerPoint</vt:lpstr>
      <vt:lpstr>Prezentácia programu PowerPoint</vt:lpstr>
      <vt:lpstr>Thank you!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Policy</dc:title>
  <dc:creator>Regional Policy</dc:creator>
  <cp:lastModifiedBy>Kammerová Katarína</cp:lastModifiedBy>
  <cp:revision>657</cp:revision>
  <cp:lastPrinted>2016-09-12T15:09:42Z</cp:lastPrinted>
  <dcterms:created xsi:type="dcterms:W3CDTF">2016-06-12T16:04:51Z</dcterms:created>
  <dcterms:modified xsi:type="dcterms:W3CDTF">2016-09-13T13:32:52Z</dcterms:modified>
</cp:coreProperties>
</file>