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7"/>
  </p:notesMasterIdLst>
  <p:handoutMasterIdLst>
    <p:handoutMasterId r:id="rId18"/>
  </p:handoutMasterIdLst>
  <p:sldIdLst>
    <p:sldId id="320" r:id="rId2"/>
    <p:sldId id="374" r:id="rId3"/>
    <p:sldId id="322" r:id="rId4"/>
    <p:sldId id="326" r:id="rId5"/>
    <p:sldId id="341" r:id="rId6"/>
    <p:sldId id="343" r:id="rId7"/>
    <p:sldId id="358" r:id="rId8"/>
    <p:sldId id="357" r:id="rId9"/>
    <p:sldId id="364" r:id="rId10"/>
    <p:sldId id="376" r:id="rId11"/>
    <p:sldId id="378" r:id="rId12"/>
    <p:sldId id="361" r:id="rId13"/>
    <p:sldId id="356" r:id="rId14"/>
    <p:sldId id="379" r:id="rId15"/>
    <p:sldId id="292" r:id="rId16"/>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627" autoAdjust="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D512496C-F93D-46A0-A98F-9F090C5C4477}" type="datetimeFigureOut">
              <a:rPr lang="en-GB" smtClean="0"/>
              <a:t>14/09/2016</a:t>
            </a:fld>
            <a:endParaRPr lang="en-GB"/>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342CA9C8-E4C5-485F-8062-09D3CA0330E1}" type="slidenum">
              <a:rPr lang="en-GB" smtClean="0"/>
              <a:t>‹#›</a:t>
            </a:fld>
            <a:endParaRPr lang="en-GB"/>
          </a:p>
        </p:txBody>
      </p:sp>
    </p:spTree>
    <p:extLst>
      <p:ext uri="{BB962C8B-B14F-4D97-AF65-F5344CB8AC3E}">
        <p14:creationId xmlns:p14="http://schemas.microsoft.com/office/powerpoint/2010/main" val="627861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27BDFF0E-6D22-4B55-BE27-8061ECEFF876}" type="datetimeFigureOut">
              <a:rPr lang="en-GB" smtClean="0"/>
              <a:t>14/09/2016</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D43E573-48C6-44A2-A269-C8D3CF602781}" type="slidenum">
              <a:rPr lang="en-GB" smtClean="0"/>
              <a:t>‹#›</a:t>
            </a:fld>
            <a:endParaRPr lang="en-GB"/>
          </a:p>
        </p:txBody>
      </p:sp>
    </p:spTree>
    <p:extLst>
      <p:ext uri="{BB962C8B-B14F-4D97-AF65-F5344CB8AC3E}">
        <p14:creationId xmlns:p14="http://schemas.microsoft.com/office/powerpoint/2010/main" val="285539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kern="1200" dirty="0" smtClean="0">
                <a:solidFill>
                  <a:schemeClr val="tx1"/>
                </a:solidFill>
                <a:effectLst/>
                <a:latin typeface="+mn-lt"/>
                <a:ea typeface="+mn-ea"/>
                <a:cs typeface="+mn-cs"/>
              </a:rPr>
              <a:t>Introduction</a:t>
            </a:r>
          </a:p>
          <a:p>
            <a:r>
              <a:rPr lang="en-GB" sz="1200" i="1" kern="1200" dirty="0" smtClean="0">
                <a:solidFill>
                  <a:schemeClr val="tx1"/>
                </a:solidFill>
                <a:effectLst/>
                <a:latin typeface="+mn-lt"/>
                <a:ea typeface="+mn-ea"/>
                <a:cs typeface="+mn-cs"/>
              </a:rPr>
              <a:t>3 main points could be discussed: (1) Rationale for the Principles; (2) The Principles: consultation procedure and TDPC Ministerial meeting; (3) Next steps: implementing and monitoring the Recommendation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A376A2-36B7-4E69-B667-C3CF703FDA25}"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kern="1200" dirty="0" smtClean="0">
                <a:solidFill>
                  <a:schemeClr val="tx1"/>
                </a:solidFill>
                <a:effectLst/>
                <a:latin typeface="+mn-lt"/>
                <a:ea typeface="+mn-ea"/>
                <a:cs typeface="+mn-cs"/>
              </a:rPr>
              <a:t>Introduction</a:t>
            </a:r>
          </a:p>
          <a:p>
            <a:r>
              <a:rPr lang="en-GB" sz="1200" i="1" kern="1200" dirty="0" smtClean="0">
                <a:solidFill>
                  <a:schemeClr val="tx1"/>
                </a:solidFill>
                <a:effectLst/>
                <a:latin typeface="+mn-lt"/>
                <a:ea typeface="+mn-ea"/>
                <a:cs typeface="+mn-cs"/>
              </a:rPr>
              <a:t>3 main points could be discussed: (1) Rationale for the Principles; (2) The Principles: consultation procedure and TDPC Ministerial meeting; (3) Next steps: implementing and monitoring the Recommendation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A376A2-36B7-4E69-B667-C3CF703FDA25}"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000" b="1"/>
              <a:t>Finally last indicator: </a:t>
            </a:r>
            <a:r>
              <a:rPr lang="en-US" altLang="en-US" sz="2000"/>
              <a:t>subnational debt …</a:t>
            </a:r>
          </a:p>
          <a:p>
            <a:r>
              <a:rPr lang="en-US" altLang="en-US" sz="2000"/>
              <a:t>It accouns for nearly 20% of government debt in the OECD (16% in the EU).</a:t>
            </a: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0721" indent="-284893">
              <a:defRPr>
                <a:solidFill>
                  <a:schemeClr val="tx1"/>
                </a:solidFill>
                <a:latin typeface="Arial" pitchFamily="34" charset="0"/>
                <a:cs typeface="Arial" pitchFamily="34" charset="0"/>
              </a:defRPr>
            </a:lvl2pPr>
            <a:lvl3pPr marL="1139571" indent="-227914">
              <a:defRPr>
                <a:solidFill>
                  <a:schemeClr val="tx1"/>
                </a:solidFill>
                <a:latin typeface="Arial" pitchFamily="34" charset="0"/>
                <a:cs typeface="Arial" pitchFamily="34" charset="0"/>
              </a:defRPr>
            </a:lvl3pPr>
            <a:lvl4pPr marL="1595399" indent="-227914">
              <a:defRPr>
                <a:solidFill>
                  <a:schemeClr val="tx1"/>
                </a:solidFill>
                <a:latin typeface="Arial" pitchFamily="34" charset="0"/>
                <a:cs typeface="Arial" pitchFamily="34" charset="0"/>
              </a:defRPr>
            </a:lvl4pPr>
            <a:lvl5pPr marL="2051228" indent="-227914">
              <a:defRPr>
                <a:solidFill>
                  <a:schemeClr val="tx1"/>
                </a:solidFill>
                <a:latin typeface="Arial" pitchFamily="34" charset="0"/>
                <a:cs typeface="Arial" pitchFamily="34" charset="0"/>
              </a:defRPr>
            </a:lvl5pPr>
            <a:lvl6pPr marL="2507056" indent="-227914" eaLnBrk="0" fontAlgn="base" hangingPunct="0">
              <a:spcBef>
                <a:spcPct val="0"/>
              </a:spcBef>
              <a:spcAft>
                <a:spcPct val="0"/>
              </a:spcAft>
              <a:defRPr>
                <a:solidFill>
                  <a:schemeClr val="tx1"/>
                </a:solidFill>
                <a:latin typeface="Arial" pitchFamily="34" charset="0"/>
                <a:cs typeface="Arial" pitchFamily="34" charset="0"/>
              </a:defRPr>
            </a:lvl6pPr>
            <a:lvl7pPr marL="2962885" indent="-227914" eaLnBrk="0" fontAlgn="base" hangingPunct="0">
              <a:spcBef>
                <a:spcPct val="0"/>
              </a:spcBef>
              <a:spcAft>
                <a:spcPct val="0"/>
              </a:spcAft>
              <a:defRPr>
                <a:solidFill>
                  <a:schemeClr val="tx1"/>
                </a:solidFill>
                <a:latin typeface="Arial" pitchFamily="34" charset="0"/>
                <a:cs typeface="Arial" pitchFamily="34" charset="0"/>
              </a:defRPr>
            </a:lvl7pPr>
            <a:lvl8pPr marL="3418713" indent="-227914" eaLnBrk="0" fontAlgn="base" hangingPunct="0">
              <a:spcBef>
                <a:spcPct val="0"/>
              </a:spcBef>
              <a:spcAft>
                <a:spcPct val="0"/>
              </a:spcAft>
              <a:defRPr>
                <a:solidFill>
                  <a:schemeClr val="tx1"/>
                </a:solidFill>
                <a:latin typeface="Arial" pitchFamily="34" charset="0"/>
                <a:cs typeface="Arial" pitchFamily="34" charset="0"/>
              </a:defRPr>
            </a:lvl8pPr>
            <a:lvl9pPr marL="3874541" indent="-227914" eaLnBrk="0" fontAlgn="base" hangingPunct="0">
              <a:spcBef>
                <a:spcPct val="0"/>
              </a:spcBef>
              <a:spcAft>
                <a:spcPct val="0"/>
              </a:spcAft>
              <a:defRPr>
                <a:solidFill>
                  <a:schemeClr val="tx1"/>
                </a:solidFill>
                <a:latin typeface="Arial" pitchFamily="34" charset="0"/>
                <a:cs typeface="Arial" pitchFamily="34" charset="0"/>
              </a:defRPr>
            </a:lvl9pPr>
          </a:lstStyle>
          <a:p>
            <a:fld id="{9CE6385F-A6E6-4803-8E1F-D2D04E9ABB7B}" type="slidenum">
              <a:rPr lang="en-US" altLang="en-US" smtClean="0">
                <a:latin typeface="Calibri" pitchFamily="34" charset="0"/>
              </a:rPr>
              <a:pPr/>
              <a:t>12</a:t>
            </a:fld>
            <a:endParaRPr lang="en-US" altLang="en-US" smtClean="0">
              <a:latin typeface="Calibri" pitchFamily="34" charset="0"/>
            </a:endParaRPr>
          </a:p>
        </p:txBody>
      </p:sp>
      <p:sp>
        <p:nvSpPr>
          <p:cNvPr id="73732"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0721" indent="-284893">
              <a:defRPr>
                <a:solidFill>
                  <a:schemeClr val="tx1"/>
                </a:solidFill>
                <a:latin typeface="Arial" pitchFamily="34" charset="0"/>
                <a:cs typeface="Arial" pitchFamily="34" charset="0"/>
              </a:defRPr>
            </a:lvl2pPr>
            <a:lvl3pPr marL="1139571" indent="-227914">
              <a:defRPr>
                <a:solidFill>
                  <a:schemeClr val="tx1"/>
                </a:solidFill>
                <a:latin typeface="Arial" pitchFamily="34" charset="0"/>
                <a:cs typeface="Arial" pitchFamily="34" charset="0"/>
              </a:defRPr>
            </a:lvl3pPr>
            <a:lvl4pPr marL="1595399" indent="-227914">
              <a:defRPr>
                <a:solidFill>
                  <a:schemeClr val="tx1"/>
                </a:solidFill>
                <a:latin typeface="Arial" pitchFamily="34" charset="0"/>
                <a:cs typeface="Arial" pitchFamily="34" charset="0"/>
              </a:defRPr>
            </a:lvl4pPr>
            <a:lvl5pPr marL="2051228" indent="-227914">
              <a:defRPr>
                <a:solidFill>
                  <a:schemeClr val="tx1"/>
                </a:solidFill>
                <a:latin typeface="Arial" pitchFamily="34" charset="0"/>
                <a:cs typeface="Arial" pitchFamily="34" charset="0"/>
              </a:defRPr>
            </a:lvl5pPr>
            <a:lvl6pPr marL="2507056" indent="-227914" eaLnBrk="0" fontAlgn="base" hangingPunct="0">
              <a:spcBef>
                <a:spcPct val="0"/>
              </a:spcBef>
              <a:spcAft>
                <a:spcPct val="0"/>
              </a:spcAft>
              <a:defRPr>
                <a:solidFill>
                  <a:schemeClr val="tx1"/>
                </a:solidFill>
                <a:latin typeface="Arial" pitchFamily="34" charset="0"/>
                <a:cs typeface="Arial" pitchFamily="34" charset="0"/>
              </a:defRPr>
            </a:lvl6pPr>
            <a:lvl7pPr marL="2962885" indent="-227914" eaLnBrk="0" fontAlgn="base" hangingPunct="0">
              <a:spcBef>
                <a:spcPct val="0"/>
              </a:spcBef>
              <a:spcAft>
                <a:spcPct val="0"/>
              </a:spcAft>
              <a:defRPr>
                <a:solidFill>
                  <a:schemeClr val="tx1"/>
                </a:solidFill>
                <a:latin typeface="Arial" pitchFamily="34" charset="0"/>
                <a:cs typeface="Arial" pitchFamily="34" charset="0"/>
              </a:defRPr>
            </a:lvl7pPr>
            <a:lvl8pPr marL="3418713" indent="-227914" eaLnBrk="0" fontAlgn="base" hangingPunct="0">
              <a:spcBef>
                <a:spcPct val="0"/>
              </a:spcBef>
              <a:spcAft>
                <a:spcPct val="0"/>
              </a:spcAft>
              <a:defRPr>
                <a:solidFill>
                  <a:schemeClr val="tx1"/>
                </a:solidFill>
                <a:latin typeface="Arial" pitchFamily="34" charset="0"/>
                <a:cs typeface="Arial" pitchFamily="34" charset="0"/>
              </a:defRPr>
            </a:lvl8pPr>
            <a:lvl9pPr marL="3874541" indent="-227914" eaLnBrk="0" fontAlgn="base" hangingPunct="0">
              <a:spcBef>
                <a:spcPct val="0"/>
              </a:spcBef>
              <a:spcAft>
                <a:spcPct val="0"/>
              </a:spcAft>
              <a:defRPr>
                <a:solidFill>
                  <a:schemeClr val="tx1"/>
                </a:solidFill>
                <a:latin typeface="Arial" pitchFamily="34" charset="0"/>
                <a:cs typeface="Arial" pitchFamily="34" charset="0"/>
              </a:defRPr>
            </a:lvl9pPr>
          </a:lstStyle>
          <a:p>
            <a:fld id="{BB03784E-B1E2-42C9-9A82-4EA2086989BA}" type="datetime1">
              <a:rPr lang="en-GB" altLang="en-US" smtClean="0">
                <a:latin typeface="Calibri" pitchFamily="34" charset="0"/>
              </a:rPr>
              <a:pPr/>
              <a:t>14/09/2016</a:t>
            </a:fld>
            <a:endParaRPr lang="en-US" altLang="en-US" smtClean="0">
              <a:latin typeface="Calibri" pitchFamily="34" charset="0"/>
            </a:endParaRPr>
          </a:p>
        </p:txBody>
      </p:sp>
      <p:sp>
        <p:nvSpPr>
          <p:cNvPr id="73733" name="Slide Image Placeholder 5"/>
          <p:cNvSpPr>
            <a:spLocks noGrp="1" noRot="1" noChangeAspect="1" noTextEdit="1"/>
          </p:cNvSpPr>
          <p:nvPr>
            <p:ph type="sldImg"/>
          </p:nvPr>
        </p:nvSpPr>
        <p:spPr bwMode="auto">
          <a:xfrm>
            <a:off x="2390775" y="217488"/>
            <a:ext cx="2044700" cy="1533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kern="1200" dirty="0" smtClean="0">
                <a:solidFill>
                  <a:schemeClr val="tx1"/>
                </a:solidFill>
                <a:effectLst/>
                <a:latin typeface="+mn-lt"/>
                <a:ea typeface="+mn-ea"/>
                <a:cs typeface="+mn-cs"/>
              </a:rPr>
              <a:t>Introduction</a:t>
            </a:r>
          </a:p>
          <a:p>
            <a:r>
              <a:rPr lang="en-GB" sz="1200" i="1" kern="1200" dirty="0" smtClean="0">
                <a:solidFill>
                  <a:schemeClr val="tx1"/>
                </a:solidFill>
                <a:effectLst/>
                <a:latin typeface="+mn-lt"/>
                <a:ea typeface="+mn-ea"/>
                <a:cs typeface="+mn-cs"/>
              </a:rPr>
              <a:t>3 main points could be discussed: (1) Rationale for the Principles; (2) The Principles: consultation procedure and TDPC Ministerial meeting; (3) Next steps: implementing and monitoring the Recommendation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A376A2-36B7-4E69-B667-C3CF703FDA25}"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AAD34254-5525-4053-8ED2-E48A642778AB}" type="datetimeFigureOut">
              <a:rPr lang="en-GB" smtClean="0"/>
              <a:t>14/09/2016</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AD34254-5525-4053-8ED2-E48A642778AB}" type="datetimeFigureOut">
              <a:rPr lang="en-GB" smtClean="0"/>
              <a:t>14/09/2016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298C7AC-AD4F-4A31-A7F3-F6561089B711}"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AAD34254-5525-4053-8ED2-E48A642778AB}" type="datetimeFigureOut">
              <a:rPr lang="en-GB" smtClean="0"/>
              <a:t>14/09/2016</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6298C7AC-AD4F-4A31-A7F3-F6561089B71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AD34254-5525-4053-8ED2-E48A642778AB}" type="datetimeFigureOut">
              <a:rPr lang="en-GB" smtClean="0"/>
              <a:t>14/09/2016</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298C7AC-AD4F-4A31-A7F3-F6561089B71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0352" y="1819414"/>
            <a:ext cx="6876064" cy="2977738"/>
          </a:xfrm>
        </p:spPr>
        <p:txBody>
          <a:bodyPr/>
          <a:lstStyle/>
          <a:p>
            <a:pPr algn="ctr"/>
            <a:r>
              <a:rPr lang="en-GB" sz="4000" dirty="0" smtClean="0"/>
              <a:t>Productivity, Regional </a:t>
            </a:r>
            <a:r>
              <a:rPr lang="en-GB" sz="4000" dirty="0" smtClean="0"/>
              <a:t>policy and economic governance</a:t>
            </a:r>
            <a:r>
              <a:rPr lang="en-GB" sz="3200" dirty="0" smtClean="0"/>
              <a:t/>
            </a:r>
            <a:br>
              <a:rPr lang="en-GB" sz="3200" dirty="0" smtClean="0"/>
            </a:br>
            <a:r>
              <a:rPr lang="en-GB" sz="2000" dirty="0" smtClean="0"/>
              <a:t>EU Cohesion Policy </a:t>
            </a:r>
            <a:r>
              <a:rPr lang="en-GB" sz="2000" dirty="0" smtClean="0"/>
              <a:t>Conference</a:t>
            </a:r>
            <a:r>
              <a:rPr lang="en-GB" sz="2000" dirty="0" smtClean="0"/>
              <a:t/>
            </a:r>
            <a:br>
              <a:rPr lang="en-GB" sz="2000" dirty="0" smtClean="0"/>
            </a:br>
            <a:r>
              <a:rPr lang="en-GB" sz="2000" dirty="0" err="1" smtClean="0"/>
              <a:t>bratislava</a:t>
            </a:r>
            <a:r>
              <a:rPr lang="en-GB" sz="2000" dirty="0" smtClean="0"/>
              <a:t>, 15-16 sept 2016</a:t>
            </a:r>
            <a:endParaRPr lang="en-GB" sz="1000" dirty="0"/>
          </a:p>
        </p:txBody>
      </p:sp>
      <p:sp>
        <p:nvSpPr>
          <p:cNvPr id="3" name="TextBox 2"/>
          <p:cNvSpPr txBox="1"/>
          <p:nvPr/>
        </p:nvSpPr>
        <p:spPr>
          <a:xfrm>
            <a:off x="1331640" y="5013176"/>
            <a:ext cx="5616624" cy="769441"/>
          </a:xfrm>
          <a:prstGeom prst="rect">
            <a:avLst/>
          </a:prstGeom>
          <a:noFill/>
        </p:spPr>
        <p:txBody>
          <a:bodyPr wrap="square" rtlCol="0">
            <a:spAutoFit/>
          </a:bodyPr>
          <a:lstStyle/>
          <a:p>
            <a:pPr algn="ctr"/>
            <a:r>
              <a:rPr lang="en-GB" sz="2400" dirty="0" smtClean="0">
                <a:solidFill>
                  <a:schemeClr val="bg1"/>
                </a:solidFill>
              </a:rPr>
              <a:t>Joaquim Oliveira Martins</a:t>
            </a:r>
          </a:p>
          <a:p>
            <a:pPr algn="ctr"/>
            <a:r>
              <a:rPr lang="en-GB" sz="2000" dirty="0" smtClean="0">
                <a:solidFill>
                  <a:schemeClr val="bg1"/>
                </a:solidFill>
              </a:rPr>
              <a:t>Regional Development Policy Division, OECD</a:t>
            </a:r>
            <a:endParaRPr lang="en-GB" sz="2000" dirty="0">
              <a:solidFill>
                <a:schemeClr val="bg1"/>
              </a:solidFill>
            </a:endParaRPr>
          </a:p>
        </p:txBody>
      </p:sp>
    </p:spTree>
    <p:extLst>
      <p:ext uri="{BB962C8B-B14F-4D97-AF65-F5344CB8AC3E}">
        <p14:creationId xmlns:p14="http://schemas.microsoft.com/office/powerpoint/2010/main" val="2601610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568096"/>
            <a:ext cx="8218800" cy="5101264"/>
          </a:xfrm>
        </p:spPr>
        <p:txBody>
          <a:bodyPr>
            <a:noAutofit/>
          </a:bodyPr>
          <a:lstStyle/>
          <a:p>
            <a:pPr>
              <a:spcAft>
                <a:spcPts val="1000"/>
              </a:spcAft>
            </a:pPr>
            <a:r>
              <a:rPr lang="en-GB" sz="2800" dirty="0"/>
              <a:t>Economy-wide structural reforms help regional catching-up, more so if complemented by </a:t>
            </a:r>
            <a:r>
              <a:rPr lang="en-GB" sz="2800" dirty="0" smtClean="0"/>
              <a:t>place-based policies</a:t>
            </a:r>
          </a:p>
          <a:p>
            <a:pPr>
              <a:spcAft>
                <a:spcPts val="1000"/>
              </a:spcAft>
            </a:pPr>
            <a:r>
              <a:rPr lang="en-GB" sz="2800" dirty="0"/>
              <a:t>Well-designed and well‑implemented public investments may support regional </a:t>
            </a:r>
            <a:r>
              <a:rPr lang="en-GB" sz="2800" dirty="0" smtClean="0"/>
              <a:t>catching-up (cf. OECD Governance of Public </a:t>
            </a:r>
            <a:r>
              <a:rPr lang="en-GB" sz="2800" dirty="0"/>
              <a:t>Investment </a:t>
            </a:r>
            <a:r>
              <a:rPr lang="en-GB" sz="2800" dirty="0" smtClean="0"/>
              <a:t>Toolkit)</a:t>
            </a:r>
          </a:p>
          <a:p>
            <a:pPr>
              <a:spcAft>
                <a:spcPts val="1000"/>
              </a:spcAft>
            </a:pPr>
            <a:r>
              <a:rPr lang="en-GB" sz="2800" dirty="0"/>
              <a:t>Multi-level governance and territorial reforms can unlock productivity potential and support </a:t>
            </a:r>
            <a:r>
              <a:rPr lang="en-GB" sz="2800" dirty="0" smtClean="0"/>
              <a:t>inclusion</a:t>
            </a:r>
            <a:endParaRPr lang="en-GB" sz="2800" dirty="0"/>
          </a:p>
          <a:p>
            <a:pPr>
              <a:spcAft>
                <a:spcPts val="1000"/>
              </a:spcAft>
            </a:pPr>
            <a:endParaRPr lang="en-GB" sz="2800" dirty="0"/>
          </a:p>
          <a:p>
            <a:pPr>
              <a:spcAft>
                <a:spcPts val="1000"/>
              </a:spcAft>
            </a:pPr>
            <a:endParaRPr lang="en-GB" sz="2800" dirty="0" smtClean="0"/>
          </a:p>
          <a:p>
            <a:pPr>
              <a:spcAft>
                <a:spcPts val="1000"/>
              </a:spcAft>
            </a:pPr>
            <a:endParaRPr lang="en-GB" sz="2800" dirty="0" smtClean="0"/>
          </a:p>
          <a:p>
            <a:pPr>
              <a:spcAft>
                <a:spcPts val="1000"/>
              </a:spcAft>
            </a:pPr>
            <a:endParaRPr lang="en-GB" sz="2800" dirty="0" smtClean="0"/>
          </a:p>
          <a:p>
            <a:pPr>
              <a:spcAft>
                <a:spcPts val="1000"/>
              </a:spcAft>
            </a:pPr>
            <a:endParaRPr lang="en-GB" sz="2800" dirty="0"/>
          </a:p>
          <a:p>
            <a:pPr>
              <a:spcAft>
                <a:spcPts val="1000"/>
              </a:spcAft>
            </a:pPr>
            <a:endParaRPr lang="en-GB" sz="2800" dirty="0"/>
          </a:p>
        </p:txBody>
      </p:sp>
      <p:sp>
        <p:nvSpPr>
          <p:cNvPr id="3" name="Title 2"/>
          <p:cNvSpPr>
            <a:spLocks noGrp="1"/>
          </p:cNvSpPr>
          <p:nvPr>
            <p:ph type="title"/>
          </p:nvPr>
        </p:nvSpPr>
        <p:spPr/>
        <p:txBody>
          <a:bodyPr/>
          <a:lstStyle/>
          <a:p>
            <a:r>
              <a:rPr lang="en-GB" sz="4000" dirty="0" smtClean="0"/>
              <a:t>Broad policy responses</a:t>
            </a:r>
            <a:endParaRPr lang="en-GB" sz="4000" dirty="0"/>
          </a:p>
        </p:txBody>
      </p:sp>
    </p:spTree>
    <p:extLst>
      <p:ext uri="{BB962C8B-B14F-4D97-AF65-F5344CB8AC3E}">
        <p14:creationId xmlns:p14="http://schemas.microsoft.com/office/powerpoint/2010/main" val="425395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628800"/>
            <a:ext cx="8218800" cy="4536504"/>
          </a:xfrm>
        </p:spPr>
        <p:txBody>
          <a:bodyPr>
            <a:noAutofit/>
          </a:bodyPr>
          <a:lstStyle/>
          <a:p>
            <a:r>
              <a:rPr lang="en-GB" sz="2400" dirty="0" smtClean="0"/>
              <a:t>Regional </a:t>
            </a:r>
            <a:r>
              <a:rPr lang="en-GB" sz="2400" dirty="0"/>
              <a:t>development policy most focused </a:t>
            </a:r>
            <a:r>
              <a:rPr lang="en-GB" sz="2400" dirty="0" smtClean="0"/>
              <a:t>on </a:t>
            </a:r>
            <a:r>
              <a:rPr lang="en-GB" sz="2400" dirty="0"/>
              <a:t>growth and productivity</a:t>
            </a:r>
          </a:p>
          <a:p>
            <a:r>
              <a:rPr lang="en-GB" sz="2400" dirty="0" smtClean="0"/>
              <a:t>Address urban </a:t>
            </a:r>
            <a:r>
              <a:rPr lang="en-GB" sz="2400" dirty="0"/>
              <a:t>policy split between transport, spatial </a:t>
            </a:r>
            <a:r>
              <a:rPr lang="en-GB" sz="2400" dirty="0" smtClean="0"/>
              <a:t>planning, housing </a:t>
            </a:r>
            <a:r>
              <a:rPr lang="en-GB" sz="2400" dirty="0"/>
              <a:t>and social </a:t>
            </a:r>
            <a:r>
              <a:rPr lang="en-GB" sz="2400" dirty="0" smtClean="0"/>
              <a:t>inclusion</a:t>
            </a:r>
          </a:p>
          <a:p>
            <a:r>
              <a:rPr lang="en-GB" sz="2400" dirty="0" smtClean="0"/>
              <a:t>Reform of metropolitan areas can enhance the effect of labour market, product market and innovation policies</a:t>
            </a:r>
            <a:endParaRPr lang="en-GB" sz="2400" dirty="0"/>
          </a:p>
          <a:p>
            <a:r>
              <a:rPr lang="en-GB" sz="2400" dirty="0" smtClean="0"/>
              <a:t>Rural </a:t>
            </a:r>
            <a:r>
              <a:rPr lang="en-GB" sz="2400" dirty="0"/>
              <a:t>policies </a:t>
            </a:r>
            <a:r>
              <a:rPr lang="en-GB" sz="2400" dirty="0" smtClean="0"/>
              <a:t>often remain </a:t>
            </a:r>
            <a:r>
              <a:rPr lang="en-GB" sz="2400" dirty="0"/>
              <a:t>sectoral </a:t>
            </a:r>
            <a:r>
              <a:rPr lang="en-GB" sz="2400" dirty="0" smtClean="0"/>
              <a:t>(e.g. </a:t>
            </a:r>
            <a:r>
              <a:rPr lang="en-GB" sz="2400" dirty="0"/>
              <a:t>agriculture), but efforts to broaden the </a:t>
            </a:r>
            <a:r>
              <a:rPr lang="en-GB" sz="2400" dirty="0" smtClean="0"/>
              <a:t>scope: focus </a:t>
            </a:r>
            <a:r>
              <a:rPr lang="en-GB" sz="2400" dirty="0" smtClean="0"/>
              <a:t>on the economics of low-density areas </a:t>
            </a:r>
            <a:r>
              <a:rPr lang="en-GB" sz="2400" dirty="0" smtClean="0"/>
              <a:t>and rural-urban linkages (forthcoming </a:t>
            </a:r>
            <a:r>
              <a:rPr lang="en-GB" sz="2400" dirty="0" smtClean="0"/>
              <a:t>OECD Regional Outlook 2016</a:t>
            </a:r>
            <a:r>
              <a:rPr lang="en-GB" sz="2400" dirty="0" smtClean="0"/>
              <a:t>)</a:t>
            </a:r>
            <a:endParaRPr lang="en-GB" sz="2400" dirty="0" smtClean="0"/>
          </a:p>
        </p:txBody>
      </p:sp>
      <p:sp>
        <p:nvSpPr>
          <p:cNvPr id="3" name="Title 2"/>
          <p:cNvSpPr>
            <a:spLocks noGrp="1"/>
          </p:cNvSpPr>
          <p:nvPr>
            <p:ph type="title"/>
          </p:nvPr>
        </p:nvSpPr>
        <p:spPr/>
        <p:txBody>
          <a:bodyPr/>
          <a:lstStyle/>
          <a:p>
            <a:r>
              <a:rPr lang="en-GB" sz="3600" dirty="0" smtClean="0"/>
              <a:t>Specific role for regional policies</a:t>
            </a:r>
            <a:endParaRPr lang="en-GB" sz="3600" dirty="0"/>
          </a:p>
        </p:txBody>
      </p:sp>
    </p:spTree>
    <p:extLst>
      <p:ext uri="{BB962C8B-B14F-4D97-AF65-F5344CB8AC3E}">
        <p14:creationId xmlns:p14="http://schemas.microsoft.com/office/powerpoint/2010/main" val="3456471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1028700" y="260350"/>
            <a:ext cx="7416800" cy="864394"/>
          </a:xfrm>
        </p:spPr>
        <p:txBody>
          <a:bodyPr rtlCol="0">
            <a:noAutofit/>
          </a:bodyPr>
          <a:lstStyle/>
          <a:p>
            <a:r>
              <a:rPr lang="en-GB" dirty="0" smtClean="0"/>
              <a:t>The role of subnational governments needs to be more widely recognised</a:t>
            </a:r>
            <a:endParaRPr lang="en-US" b="1"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39552" y="1340768"/>
            <a:ext cx="7704856" cy="5256584"/>
          </a:xfrm>
          <a:prstGeom prst="rect">
            <a:avLst/>
          </a:prstGeom>
          <a:noFill/>
        </p:spPr>
      </p:pic>
      <p:sp>
        <p:nvSpPr>
          <p:cNvPr id="2" name="Rectangle 1"/>
          <p:cNvSpPr/>
          <p:nvPr/>
        </p:nvSpPr>
        <p:spPr>
          <a:xfrm>
            <a:off x="8625865" y="6412686"/>
            <a:ext cx="441146" cy="369332"/>
          </a:xfrm>
          <a:prstGeom prst="rect">
            <a:avLst/>
          </a:prstGeom>
        </p:spPr>
        <p:txBody>
          <a:bodyPr wrap="none">
            <a:spAutoFit/>
          </a:bodyPr>
          <a:lstStyle/>
          <a:p>
            <a:fld id="{88D699AA-6AE1-4E5F-B19E-9632685C359C}" type="slidenum">
              <a:rPr lang="en-US" altLang="en-US">
                <a:solidFill>
                  <a:schemeClr val="bg1"/>
                </a:solidFill>
                <a:latin typeface="Arial" pitchFamily="34" charset="0"/>
              </a:rPr>
              <a:pPr/>
              <a:t>12</a:t>
            </a:fld>
            <a:endParaRPr lang="en-GB" dirty="0"/>
          </a:p>
        </p:txBody>
      </p:sp>
    </p:spTree>
    <p:extLst>
      <p:ext uri="{BB962C8B-B14F-4D97-AF65-F5344CB8AC3E}">
        <p14:creationId xmlns:p14="http://schemas.microsoft.com/office/powerpoint/2010/main" val="1387410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7740472" cy="1022400"/>
          </a:xfrm>
        </p:spPr>
        <p:txBody>
          <a:bodyPr/>
          <a:lstStyle/>
          <a:p>
            <a:r>
              <a:rPr lang="en-GB" dirty="0" smtClean="0"/>
              <a:t>Governments need a better governance of regional, rural and urban policies</a:t>
            </a:r>
            <a:endParaRPr lang="en-GB" dirty="0"/>
          </a:p>
        </p:txBody>
      </p:sp>
      <p:pic>
        <p:nvPicPr>
          <p:cNvPr id="4" name="Content Placeholder 3"/>
          <p:cNvPicPr>
            <a:picLocks noGrp="1"/>
          </p:cNvPicPr>
          <p:nvPr>
            <p:ph idx="1"/>
          </p:nvPr>
        </p:nvPicPr>
        <p:blipFill>
          <a:blip r:embed="rId2"/>
          <a:stretch>
            <a:fillRect/>
          </a:stretch>
        </p:blipFill>
        <p:spPr>
          <a:xfrm>
            <a:off x="1128898" y="1628800"/>
            <a:ext cx="7112115" cy="4995564"/>
          </a:xfrm>
          <a:prstGeom prst="rect">
            <a:avLst/>
          </a:prstGeom>
        </p:spPr>
      </p:pic>
      <p:sp>
        <p:nvSpPr>
          <p:cNvPr id="5" name="Content Placeholder 1"/>
          <p:cNvSpPr txBox="1">
            <a:spLocks/>
          </p:cNvSpPr>
          <p:nvPr/>
        </p:nvSpPr>
        <p:spPr>
          <a:xfrm>
            <a:off x="395536" y="1268760"/>
            <a:ext cx="8578840" cy="4714424"/>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ctr">
              <a:buNone/>
            </a:pPr>
            <a:r>
              <a:rPr lang="en-US" sz="2400" dirty="0"/>
              <a:t>Reported lead ministries or entities across three policy fields </a:t>
            </a:r>
            <a:endParaRPr lang="en-GB" sz="2400" dirty="0" smtClean="0"/>
          </a:p>
        </p:txBody>
      </p:sp>
      <p:sp>
        <p:nvSpPr>
          <p:cNvPr id="2" name="Rectangle 1"/>
          <p:cNvSpPr/>
          <p:nvPr/>
        </p:nvSpPr>
        <p:spPr>
          <a:xfrm>
            <a:off x="8702854" y="6461768"/>
            <a:ext cx="441146" cy="369332"/>
          </a:xfrm>
          <a:prstGeom prst="rect">
            <a:avLst/>
          </a:prstGeom>
        </p:spPr>
        <p:txBody>
          <a:bodyPr wrap="none">
            <a:spAutoFit/>
          </a:bodyPr>
          <a:lstStyle/>
          <a:p>
            <a:fld id="{88D699AA-6AE1-4E5F-B19E-9632685C359C}" type="slidenum">
              <a:rPr lang="en-US" altLang="en-US">
                <a:solidFill>
                  <a:schemeClr val="bg1"/>
                </a:solidFill>
                <a:latin typeface="Arial" pitchFamily="34" charset="0"/>
              </a:rPr>
              <a:pPr/>
              <a:t>13</a:t>
            </a:fld>
            <a:endParaRPr lang="en-GB" dirty="0"/>
          </a:p>
        </p:txBody>
      </p:sp>
    </p:spTree>
    <p:extLst>
      <p:ext uri="{BB962C8B-B14F-4D97-AF65-F5344CB8AC3E}">
        <p14:creationId xmlns:p14="http://schemas.microsoft.com/office/powerpoint/2010/main" val="2421235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18800" cy="5256584"/>
          </a:xfrm>
        </p:spPr>
        <p:txBody>
          <a:bodyPr>
            <a:noAutofit/>
          </a:bodyPr>
          <a:lstStyle/>
          <a:p>
            <a:r>
              <a:rPr lang="en-GB" dirty="0"/>
              <a:t>Regional</a:t>
            </a:r>
            <a:r>
              <a:rPr lang="en-GB" dirty="0">
                <a:sym typeface="Wingdings" panose="05000000000000000000" pitchFamily="2" charset="2"/>
              </a:rPr>
              <a:t> policies are important for national productivity growth</a:t>
            </a:r>
          </a:p>
          <a:p>
            <a:r>
              <a:rPr lang="en-GB" dirty="0">
                <a:sym typeface="Wingdings" panose="05000000000000000000" pitchFamily="2" charset="2"/>
              </a:rPr>
              <a:t>Their contribution is even greater when considering the contribution of environmental and social dimensions of well-being</a:t>
            </a:r>
            <a:endParaRPr lang="en-GB" dirty="0"/>
          </a:p>
          <a:p>
            <a:r>
              <a:rPr lang="en-GB" dirty="0" smtClean="0"/>
              <a:t>Thus, they </a:t>
            </a:r>
            <a:r>
              <a:rPr lang="en-GB" dirty="0" smtClean="0">
                <a:sym typeface="Wingdings" panose="05000000000000000000" pitchFamily="2" charset="2"/>
              </a:rPr>
              <a:t>have </a:t>
            </a:r>
            <a:r>
              <a:rPr lang="en-GB" dirty="0">
                <a:sym typeface="Wingdings" panose="05000000000000000000" pitchFamily="2" charset="2"/>
              </a:rPr>
              <a:t>to be properly integrated in the structural policy package for inclusive </a:t>
            </a:r>
            <a:r>
              <a:rPr lang="en-GB" dirty="0">
                <a:sym typeface="Wingdings" panose="05000000000000000000" pitchFamily="2" charset="2"/>
              </a:rPr>
              <a:t>growth </a:t>
            </a:r>
            <a:endParaRPr lang="en-GB" dirty="0" smtClean="0">
              <a:sym typeface="Wingdings" panose="05000000000000000000" pitchFamily="2" charset="2"/>
            </a:endParaRPr>
          </a:p>
          <a:p>
            <a:pPr marL="0" indent="0">
              <a:buNone/>
            </a:pPr>
            <a:endParaRPr lang="en-GB" sz="100" dirty="0"/>
          </a:p>
        </p:txBody>
      </p:sp>
      <p:sp>
        <p:nvSpPr>
          <p:cNvPr id="3" name="Title 2"/>
          <p:cNvSpPr>
            <a:spLocks noGrp="1"/>
          </p:cNvSpPr>
          <p:nvPr>
            <p:ph type="title"/>
          </p:nvPr>
        </p:nvSpPr>
        <p:spPr/>
        <p:txBody>
          <a:bodyPr/>
          <a:lstStyle/>
          <a:p>
            <a:r>
              <a:rPr lang="en-GB" sz="3600" dirty="0" smtClean="0"/>
              <a:t>Bottom-line</a:t>
            </a:r>
            <a:endParaRPr lang="en-GB" sz="3600" dirty="0"/>
          </a:p>
        </p:txBody>
      </p:sp>
    </p:spTree>
    <p:extLst>
      <p:ext uri="{BB962C8B-B14F-4D97-AF65-F5344CB8AC3E}">
        <p14:creationId xmlns:p14="http://schemas.microsoft.com/office/powerpoint/2010/main" val="4185613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3119626"/>
            <a:ext cx="6048672" cy="669414"/>
          </a:xfrm>
        </p:spPr>
        <p:txBody>
          <a:bodyPr/>
          <a:lstStyle/>
          <a:p>
            <a:pPr algn="ctr"/>
            <a:r>
              <a:rPr lang="en-GB" sz="3600" dirty="0" smtClean="0"/>
              <a:t>Thank you!</a:t>
            </a:r>
            <a:endParaRPr lang="en-US" sz="3600" i="1" cap="none" dirty="0">
              <a:latin typeface="Calibri" panose="020F0502020204030204" pitchFamily="34" charset="0"/>
            </a:endParaRPr>
          </a:p>
        </p:txBody>
      </p:sp>
    </p:spTree>
    <p:extLst>
      <p:ext uri="{BB962C8B-B14F-4D97-AF65-F5344CB8AC3E}">
        <p14:creationId xmlns:p14="http://schemas.microsoft.com/office/powerpoint/2010/main" val="411225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699791"/>
            <a:ext cx="7920880" cy="1823576"/>
          </a:xfrm>
        </p:spPr>
        <p:txBody>
          <a:bodyPr/>
          <a:lstStyle/>
          <a:p>
            <a:pPr algn="ctr"/>
            <a:r>
              <a:rPr lang="en-GB" sz="3600" dirty="0" smtClean="0"/>
              <a:t>The OECD productivity problem is to some extent a regional issue</a:t>
            </a:r>
            <a:endParaRPr lang="en-GB" sz="3600" i="1" cap="none" dirty="0">
              <a:latin typeface="Calibri" panose="020F0502020204030204" pitchFamily="34" charset="0"/>
            </a:endParaRPr>
          </a:p>
        </p:txBody>
      </p:sp>
    </p:spTree>
    <p:extLst>
      <p:ext uri="{BB962C8B-B14F-4D97-AF65-F5344CB8AC3E}">
        <p14:creationId xmlns:p14="http://schemas.microsoft.com/office/powerpoint/2010/main" val="415310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Productivity growth of frontier regions outpaces that of </a:t>
            </a:r>
            <a:r>
              <a:rPr lang="en-US" dirty="0" smtClean="0"/>
              <a:t>most regions</a:t>
            </a:r>
            <a:endParaRPr lang="en-US" dirty="0"/>
          </a:p>
        </p:txBody>
      </p:sp>
      <p:sp>
        <p:nvSpPr>
          <p:cNvPr id="4" name="TextBox 3"/>
          <p:cNvSpPr txBox="1"/>
          <p:nvPr/>
        </p:nvSpPr>
        <p:spPr>
          <a:xfrm>
            <a:off x="0" y="6302996"/>
            <a:ext cx="8335912" cy="430887"/>
          </a:xfrm>
          <a:prstGeom prst="rect">
            <a:avLst/>
          </a:prstGeom>
          <a:noFill/>
        </p:spPr>
        <p:txBody>
          <a:bodyPr wrap="square" rtlCol="0">
            <a:spAutoFit/>
          </a:bodyPr>
          <a:lstStyle/>
          <a:p>
            <a:r>
              <a:rPr lang="en-GB" sz="1100" dirty="0" smtClean="0"/>
              <a:t>Notes: Average </a:t>
            </a:r>
            <a:r>
              <a:rPr lang="en-GB" sz="1100" dirty="0"/>
              <a:t>of top 10% and bottom 10% TL2 regions, selected for each year. Top and bottom regions are the aggregation of regions with the highest and lowest GDP per worker and representing 10% of national employment. </a:t>
            </a:r>
            <a:r>
              <a:rPr lang="en-GB" sz="1100" dirty="0" smtClean="0"/>
              <a:t>19 countries with data included.</a:t>
            </a:r>
            <a:endParaRPr lang="en-GB" sz="1100" dirty="0"/>
          </a:p>
        </p:txBody>
      </p:sp>
      <p:sp>
        <p:nvSpPr>
          <p:cNvPr id="7" name="Rectangle 6"/>
          <p:cNvSpPr/>
          <p:nvPr/>
        </p:nvSpPr>
        <p:spPr>
          <a:xfrm>
            <a:off x="7596336" y="2060848"/>
            <a:ext cx="1224136" cy="3970318"/>
          </a:xfrm>
          <a:prstGeom prst="rect">
            <a:avLst/>
          </a:prstGeom>
        </p:spPr>
        <p:txBody>
          <a:bodyPr wrap="square">
            <a:spAutoFit/>
          </a:bodyPr>
          <a:lstStyle/>
          <a:p>
            <a:pPr algn="ctr"/>
            <a:r>
              <a:rPr lang="en-GB" dirty="0"/>
              <a:t>Averages of top 10% (frontier), bottom 75%, and bottom 10% (lagging) regional GDP per worker, TL2 regions</a:t>
            </a:r>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388348"/>
            <a:ext cx="6984776" cy="4914648"/>
          </a:xfrm>
          <a:prstGeom prst="rect">
            <a:avLst/>
          </a:prstGeom>
          <a:noFill/>
          <a:ln>
            <a:noFill/>
          </a:ln>
        </p:spPr>
      </p:pic>
    </p:spTree>
    <p:extLst>
      <p:ext uri="{BB962C8B-B14F-4D97-AF65-F5344CB8AC3E}">
        <p14:creationId xmlns:p14="http://schemas.microsoft.com/office/powerpoint/2010/main" val="18280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Where are the frontier and the catching-up regions?  </a:t>
            </a:r>
            <a:r>
              <a:rPr lang="en-GB" dirty="0"/>
              <a:t>TL2s, </a:t>
            </a:r>
            <a:r>
              <a:rPr lang="en-GB" dirty="0" smtClean="0"/>
              <a:t>2000-2013</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12776"/>
            <a:ext cx="8352928" cy="5112568"/>
          </a:xfrm>
          <a:prstGeom prst="rect">
            <a:avLst/>
          </a:prstGeom>
          <a:noFill/>
          <a:ln>
            <a:noFill/>
          </a:ln>
        </p:spPr>
      </p:pic>
    </p:spTree>
    <p:extLst>
      <p:ext uri="{BB962C8B-B14F-4D97-AF65-F5344CB8AC3E}">
        <p14:creationId xmlns:p14="http://schemas.microsoft.com/office/powerpoint/2010/main" val="131435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How regional catching-up compounds into national </a:t>
            </a:r>
            <a:r>
              <a:rPr lang="en-GB" dirty="0" smtClean="0"/>
              <a:t>labour productivity </a:t>
            </a:r>
            <a:r>
              <a:rPr lang="en-GB" dirty="0"/>
              <a:t>growth?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808" y="1444138"/>
            <a:ext cx="7992888" cy="4752528"/>
          </a:xfrm>
          <a:prstGeom prst="rect">
            <a:avLst/>
          </a:prstGeom>
          <a:noFill/>
        </p:spPr>
      </p:pic>
      <p:sp>
        <p:nvSpPr>
          <p:cNvPr id="5" name="Rounded Rectangle 4"/>
          <p:cNvSpPr/>
          <p:nvPr/>
        </p:nvSpPr>
        <p:spPr>
          <a:xfrm>
            <a:off x="4427984" y="2933944"/>
            <a:ext cx="576064" cy="186320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1619672" y="3820402"/>
            <a:ext cx="288032" cy="10441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7729971" y="1862826"/>
            <a:ext cx="288032" cy="21422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57808" y="6167045"/>
            <a:ext cx="7686600" cy="646331"/>
          </a:xfrm>
          <a:prstGeom prst="rect">
            <a:avLst/>
          </a:prstGeom>
        </p:spPr>
        <p:txBody>
          <a:bodyPr wrap="square">
            <a:spAutoFit/>
          </a:bodyPr>
          <a:lstStyle/>
          <a:p>
            <a:r>
              <a:rPr lang="en-GB" dirty="0"/>
              <a:t>Annual average growth in real per worker GDP between </a:t>
            </a:r>
            <a:r>
              <a:rPr lang="en-GB" dirty="0" smtClean="0"/>
              <a:t>2000-2013 </a:t>
            </a:r>
            <a:r>
              <a:rPr lang="en-GB" dirty="0"/>
              <a:t>(or closest year available). </a:t>
            </a:r>
          </a:p>
        </p:txBody>
      </p:sp>
      <p:sp>
        <p:nvSpPr>
          <p:cNvPr id="13" name="TextBox 12"/>
          <p:cNvSpPr txBox="1"/>
          <p:nvPr/>
        </p:nvSpPr>
        <p:spPr>
          <a:xfrm>
            <a:off x="4211960" y="4941168"/>
            <a:ext cx="4320480" cy="861774"/>
          </a:xfrm>
          <a:prstGeom prst="rect">
            <a:avLst/>
          </a:prstGeom>
          <a:noFill/>
        </p:spPr>
        <p:txBody>
          <a:bodyPr wrap="square" rtlCol="0">
            <a:spAutoFit/>
          </a:bodyPr>
          <a:lstStyle/>
          <a:p>
            <a:pPr algn="ctr"/>
            <a:r>
              <a:rPr lang="en-GB" dirty="0" smtClean="0">
                <a:sym typeface="Wingdings" panose="05000000000000000000" pitchFamily="2" charset="2"/>
              </a:rPr>
              <a:t> </a:t>
            </a:r>
            <a:r>
              <a:rPr lang="en-GB" sz="1600" b="1" dirty="0" smtClean="0"/>
              <a:t>Regional catching-up can play an important role for national productivity growth</a:t>
            </a:r>
            <a:endParaRPr lang="en-GB" sz="1600" b="1" dirty="0"/>
          </a:p>
        </p:txBody>
      </p:sp>
      <p:sp>
        <p:nvSpPr>
          <p:cNvPr id="16" name="Rounded Rectangle 15"/>
          <p:cNvSpPr/>
          <p:nvPr/>
        </p:nvSpPr>
        <p:spPr>
          <a:xfrm>
            <a:off x="5652120" y="3753036"/>
            <a:ext cx="288032" cy="1044116"/>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1043608" y="4329100"/>
            <a:ext cx="288032" cy="1044116"/>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8100392" y="2168860"/>
            <a:ext cx="288032" cy="1044116"/>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p:cNvSpPr/>
          <p:nvPr/>
        </p:nvSpPr>
        <p:spPr>
          <a:xfrm>
            <a:off x="3779912" y="3905436"/>
            <a:ext cx="288032" cy="1611796"/>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4382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Region’s </a:t>
            </a:r>
            <a:r>
              <a:rPr lang="en-GB" sz="2800" dirty="0"/>
              <a:t>c</a:t>
            </a:r>
            <a:r>
              <a:rPr lang="en-GB" sz="2800" dirty="0" smtClean="0"/>
              <a:t>ontributions to national growth vs. labour productivity growth: </a:t>
            </a:r>
            <a:r>
              <a:rPr lang="en-GB" sz="2800" b="1" dirty="0" smtClean="0"/>
              <a:t>Austria</a:t>
            </a:r>
            <a:endParaRPr lang="en-GB" sz="28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001987"/>
            <a:ext cx="8280920" cy="430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rotWithShape="1">
          <a:blip r:embed="rId3" cstate="print">
            <a:extLst>
              <a:ext uri="{28A0092B-C50C-407E-A947-70E740481C1C}">
                <a14:useLocalDpi xmlns:a14="http://schemas.microsoft.com/office/drawing/2010/main" val="0"/>
              </a:ext>
            </a:extLst>
          </a:blip>
          <a:srcRect r="29513" b="87671"/>
          <a:stretch/>
        </p:blipFill>
        <p:spPr bwMode="auto">
          <a:xfrm>
            <a:off x="1907704" y="1245999"/>
            <a:ext cx="5256584" cy="670833"/>
          </a:xfrm>
          <a:prstGeom prst="rect">
            <a:avLst/>
          </a:prstGeom>
          <a:noFill/>
        </p:spPr>
      </p:pic>
    </p:spTree>
    <p:extLst>
      <p:ext uri="{BB962C8B-B14F-4D97-AF65-F5344CB8AC3E}">
        <p14:creationId xmlns:p14="http://schemas.microsoft.com/office/powerpoint/2010/main" val="505056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Region’s </a:t>
            </a:r>
            <a:r>
              <a:rPr lang="en-GB" sz="2800" dirty="0"/>
              <a:t>c</a:t>
            </a:r>
            <a:r>
              <a:rPr lang="en-GB" sz="2800" dirty="0" smtClean="0"/>
              <a:t>ontributions to national growth vs. labour productivity growth: </a:t>
            </a:r>
            <a:r>
              <a:rPr lang="en-GB" sz="2800" b="1" dirty="0" smtClean="0"/>
              <a:t>UK</a:t>
            </a:r>
            <a:endParaRPr lang="en-GB" sz="2800" b="1" dirty="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r="29513" b="87671"/>
          <a:stretch/>
        </p:blipFill>
        <p:spPr bwMode="auto">
          <a:xfrm>
            <a:off x="1907704" y="1245999"/>
            <a:ext cx="5256584" cy="670833"/>
          </a:xfrm>
          <a:prstGeom prst="rect">
            <a:avLst/>
          </a:prstGeom>
          <a:noFill/>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772817"/>
            <a:ext cx="854652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736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116632"/>
            <a:ext cx="7884488" cy="1143368"/>
          </a:xfrm>
        </p:spPr>
        <p:txBody>
          <a:bodyPr/>
          <a:lstStyle/>
          <a:p>
            <a:r>
              <a:rPr lang="en-GB" sz="2800" dirty="0" smtClean="0"/>
              <a:t>The tradable sector appears to make the difference: due to “unconditional” convergence?</a:t>
            </a:r>
            <a:endParaRPr lang="en-GB" sz="2800" dirty="0"/>
          </a:p>
        </p:txBody>
      </p:sp>
      <p:sp>
        <p:nvSpPr>
          <p:cNvPr id="5" name="Content Placeholder 1"/>
          <p:cNvSpPr txBox="1">
            <a:spLocks/>
          </p:cNvSpPr>
          <p:nvPr/>
        </p:nvSpPr>
        <p:spPr>
          <a:xfrm>
            <a:off x="2339752" y="1340768"/>
            <a:ext cx="4320480" cy="432048"/>
          </a:xfrm>
          <a:prstGeom prst="rect">
            <a:avLst/>
          </a:prstGeom>
        </p:spPr>
        <p:txBody>
          <a:bodyPr vert="horz">
            <a:normAutofit fontScale="92500"/>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ctr">
              <a:buFont typeface="Arial" pitchFamily="34" charset="0"/>
              <a:buNone/>
            </a:pPr>
            <a:r>
              <a:rPr lang="en-GB" sz="2000" b="1" dirty="0" smtClean="0"/>
              <a:t>All tradable sectors, TL2  regions</a:t>
            </a:r>
            <a:endParaRPr lang="en-GB" sz="2000" b="1" dirty="0"/>
          </a:p>
        </p:txBody>
      </p:sp>
      <p:sp>
        <p:nvSpPr>
          <p:cNvPr id="10" name="TextBox 9"/>
          <p:cNvSpPr txBox="1"/>
          <p:nvPr/>
        </p:nvSpPr>
        <p:spPr>
          <a:xfrm>
            <a:off x="268536" y="6021288"/>
            <a:ext cx="8335912" cy="738664"/>
          </a:xfrm>
          <a:prstGeom prst="rect">
            <a:avLst/>
          </a:prstGeom>
          <a:noFill/>
        </p:spPr>
        <p:txBody>
          <a:bodyPr wrap="square" rtlCol="0">
            <a:spAutoFit/>
          </a:bodyPr>
          <a:lstStyle/>
          <a:p>
            <a:r>
              <a:rPr lang="en-GB" sz="1050" dirty="0" smtClean="0"/>
              <a:t>Notes: </a:t>
            </a:r>
            <a:r>
              <a:rPr lang="en-US" sz="1050" dirty="0"/>
              <a:t>Tradable sectors are defined by a selection of the 10 industries defined in the SNA 2008. They include: agriculture (A), industry (BCDE), information and communication (J), financial and insurance activities (K), and other services (R to U). Non tradable sectors are composed of construction, distributive trade, repairs, transport, accommodation, food services activities (GHI), real estate activities (L), business services (MN), and public administration (OPQ).</a:t>
            </a:r>
            <a:endParaRPr lang="en-GB" sz="1050" dirty="0"/>
          </a:p>
        </p:txBody>
      </p:sp>
      <p:pic>
        <p:nvPicPr>
          <p:cNvPr id="11" name="Picture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700808"/>
            <a:ext cx="6912768" cy="4248472"/>
          </a:xfrm>
          <a:prstGeom prst="rect">
            <a:avLst/>
          </a:prstGeom>
          <a:noFill/>
          <a:ln>
            <a:noFill/>
          </a:ln>
        </p:spPr>
      </p:pic>
    </p:spTree>
    <p:extLst>
      <p:ext uri="{BB962C8B-B14F-4D97-AF65-F5344CB8AC3E}">
        <p14:creationId xmlns:p14="http://schemas.microsoft.com/office/powerpoint/2010/main" val="3830384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853953"/>
            <a:ext cx="7920880" cy="669414"/>
          </a:xfrm>
        </p:spPr>
        <p:txBody>
          <a:bodyPr/>
          <a:lstStyle/>
          <a:p>
            <a:pPr algn="ctr"/>
            <a:r>
              <a:rPr lang="en-GB" sz="3600" dirty="0" smtClean="0"/>
              <a:t>A role for policies </a:t>
            </a:r>
            <a:endParaRPr lang="en-GB" sz="3600" i="1" cap="none" dirty="0">
              <a:latin typeface="Calibri" panose="020F0502020204030204" pitchFamily="34" charset="0"/>
            </a:endParaRPr>
          </a:p>
        </p:txBody>
      </p:sp>
    </p:spTree>
    <p:extLst>
      <p:ext uri="{BB962C8B-B14F-4D97-AF65-F5344CB8AC3E}">
        <p14:creationId xmlns:p14="http://schemas.microsoft.com/office/powerpoint/2010/main" val="851041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1896</TotalTime>
  <Words>659</Words>
  <Application>Microsoft Office PowerPoint</Application>
  <PresentationFormat>On-screen Show (4:3)</PresentationFormat>
  <Paragraphs>53</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OECD_English_white</vt:lpstr>
      <vt:lpstr>Productivity, Regional policy and economic governance EU Cohesion Policy Conference bratislava, 15-16 sept 2016</vt:lpstr>
      <vt:lpstr>The OECD productivity problem is to some extent a regional issue</vt:lpstr>
      <vt:lpstr>Productivity growth of frontier regions outpaces that of most regions</vt:lpstr>
      <vt:lpstr>Where are the frontier and the catching-up regions?  TL2s, 2000-2013</vt:lpstr>
      <vt:lpstr>How regional catching-up compounds into national labour productivity growth? </vt:lpstr>
      <vt:lpstr>Region’s contributions to national growth vs. labour productivity growth: Austria</vt:lpstr>
      <vt:lpstr>Region’s contributions to national growth vs. labour productivity growth: UK</vt:lpstr>
      <vt:lpstr>The tradable sector appears to make the difference: due to “unconditional” convergence?</vt:lpstr>
      <vt:lpstr>A role for policies </vt:lpstr>
      <vt:lpstr>Broad policy responses</vt:lpstr>
      <vt:lpstr>Specific role for regional policies</vt:lpstr>
      <vt:lpstr>The role of subnational governments needs to be more widely recognised</vt:lpstr>
      <vt:lpstr>Governments need a better governance of regional, rural and urban policies</vt:lpstr>
      <vt:lpstr>Bottom-line</vt:lpstr>
      <vt:lpstr>Thank you!</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Outlook 2016</dc:title>
  <dc:creator>MAGUIRE Karen</dc:creator>
  <cp:lastModifiedBy>OLIVEIRA MARTINS Joaquim</cp:lastModifiedBy>
  <cp:revision>202</cp:revision>
  <cp:lastPrinted>2016-04-21T07:05:45Z</cp:lastPrinted>
  <dcterms:created xsi:type="dcterms:W3CDTF">2015-05-11T11:38:58Z</dcterms:created>
  <dcterms:modified xsi:type="dcterms:W3CDTF">2016-09-14T21:43:07Z</dcterms:modified>
</cp:coreProperties>
</file>