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3" r:id="rId4"/>
    <p:sldId id="266" r:id="rId5"/>
    <p:sldId id="267" r:id="rId6"/>
    <p:sldId id="264" r:id="rId7"/>
    <p:sldId id="268" r:id="rId8"/>
    <p:sldId id="260" r:id="rId9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A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48" autoAdjust="0"/>
    <p:restoredTop sz="99445" autoAdjust="0"/>
  </p:normalViewPr>
  <p:slideViewPr>
    <p:cSldViewPr>
      <p:cViewPr>
        <p:scale>
          <a:sx n="85" d="100"/>
          <a:sy n="85" d="100"/>
        </p:scale>
        <p:origin x="-3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0F616C-77E3-4F4A-8116-386F580270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842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0881EF-FD39-8C4B-9C8D-D74D8CA764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787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52B4B-FEE7-994F-895F-3A13D03C02A1}" type="slidenum">
              <a:rPr lang="de-DE"/>
              <a:pPr/>
              <a:t>1</a:t>
            </a:fld>
            <a:endParaRPr lang="de-D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 userDrawn="1"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304800" y="1752600"/>
            <a:ext cx="8839200" cy="1143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048000"/>
            <a:ext cx="8839200" cy="25908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pic>
        <p:nvPicPr>
          <p:cNvPr id="3095" name="Picture 23" descr="ÖROK_kop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Text Box 24"/>
          <p:cNvSpPr txBox="1">
            <a:spLocks noChangeArrowheads="1"/>
          </p:cNvSpPr>
          <p:nvPr userDrawn="1"/>
        </p:nvSpPr>
        <p:spPr bwMode="auto">
          <a:xfrm>
            <a:off x="6069013" y="6435725"/>
            <a:ext cx="281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200" b="1">
                <a:latin typeface="Verdana" charset="0"/>
              </a:rPr>
              <a:t>www.oerok.gv.at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4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3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50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2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92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52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02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94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05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809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r>
              <a:rPr lang="en-GB" noProof="0" dirty="0" smtClean="0"/>
              <a:t> 24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20</a:t>
            </a:r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18</a:t>
            </a:r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16</a:t>
            </a:r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14</a:t>
            </a:r>
            <a:endParaRPr lang="en-GB" noProof="0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2" name="Picture 8" descr="ÖROK_schm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36855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6172200" y="6553200"/>
            <a:ext cx="2362200" cy="304800"/>
          </a:xfrm>
          <a:prstGeom prst="rect">
            <a:avLst/>
          </a:prstGeom>
          <a:solidFill>
            <a:srgbClr val="FFF2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553200" y="654526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5CE90FAA-1649-E84A-B5E6-C21AB3A9F133}" type="slidenum">
              <a:rPr lang="de-DE" sz="1200">
                <a:solidFill>
                  <a:schemeClr val="bg2"/>
                </a:solidFill>
                <a:latin typeface="Verdana" charset="0"/>
              </a:rPr>
              <a:pPr algn="r"/>
              <a:t>‹#›</a:t>
            </a:fld>
            <a:endParaRPr lang="de-DE" sz="1200" b="1">
              <a:latin typeface="Eurostile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9155113" y="4389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1722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l.sachsen.de/foerderung/download/ReorientationofEAFRDfundingafter2020_EAFRD-RESET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l.sachsen.de/foerderung/download/ReorientationofEAFRDfundingafter2020_EAFRD-RESET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28800"/>
            <a:ext cx="8839200" cy="4010000"/>
          </a:xfrm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Slovak Presidency – EU </a:t>
            </a:r>
            <a:r>
              <a:rPr lang="en-US" dirty="0">
                <a:solidFill>
                  <a:schemeClr val="tx2"/>
                </a:solidFill>
              </a:rPr>
              <a:t>Cohesion Policy </a:t>
            </a:r>
            <a:r>
              <a:rPr lang="en-US" dirty="0" smtClean="0">
                <a:solidFill>
                  <a:schemeClr val="tx2"/>
                </a:solidFill>
              </a:rPr>
              <a:t>Conference: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„</a:t>
            </a:r>
            <a:r>
              <a:rPr lang="en-US" dirty="0">
                <a:solidFill>
                  <a:schemeClr val="tx2"/>
                </a:solidFill>
              </a:rPr>
              <a:t>Past Evidence, Current Experience and Future Perspectives“ </a:t>
            </a:r>
            <a:endParaRPr lang="en-US" dirty="0" smtClean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___</a:t>
            </a:r>
          </a:p>
          <a:p>
            <a:pPr eaLnBrk="0" hangingPunct="0">
              <a:spcBef>
                <a:spcPct val="50000"/>
              </a:spcBef>
            </a:pPr>
            <a:endParaRPr lang="en-US" dirty="0" smtClean="0">
              <a:solidFill>
                <a:schemeClr val="tx2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 dirty="0" smtClean="0"/>
              <a:t>Panel 3: ‘Further </a:t>
            </a:r>
            <a:r>
              <a:rPr lang="en-US" sz="2800" b="1" dirty="0"/>
              <a:t>simplification of Cohesion policy &amp; the future perspectives’ </a:t>
            </a:r>
          </a:p>
          <a:p>
            <a:pPr eaLnBrk="0" hangingPunct="0">
              <a:spcBef>
                <a:spcPct val="50000"/>
              </a:spcBef>
            </a:pPr>
            <a:endParaRPr lang="de-DE" sz="1600" b="1" dirty="0" smtClean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de-DE" sz="1600" b="1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de-DE" sz="1600" b="1" dirty="0" smtClean="0">
                <a:solidFill>
                  <a:srgbClr val="000000"/>
                </a:solidFill>
              </a:rPr>
              <a:t>15 September 2016, Bratislava</a:t>
            </a:r>
            <a:r>
              <a:rPr lang="de-DE" sz="1600" dirty="0">
                <a:solidFill>
                  <a:srgbClr val="000000"/>
                </a:solidFill>
              </a:rPr>
              <a:t/>
            </a: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Johannes ROSSBACHER</a:t>
            </a:r>
            <a:endParaRPr lang="de-DE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Panellists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267200"/>
          </a:xfrm>
        </p:spPr>
        <p:txBody>
          <a:bodyPr/>
          <a:lstStyle/>
          <a:p>
            <a:r>
              <a:rPr lang="de-AT" b="1" dirty="0"/>
              <a:t>Olga </a:t>
            </a:r>
            <a:r>
              <a:rPr lang="de-AT" b="1" dirty="0" err="1"/>
              <a:t>Letáčková</a:t>
            </a:r>
            <a:r>
              <a:rPr lang="de-AT" dirty="0"/>
              <a:t>, </a:t>
            </a:r>
            <a:r>
              <a:rPr lang="de-AT" dirty="0" err="1"/>
              <a:t>Deputy</a:t>
            </a:r>
            <a:r>
              <a:rPr lang="de-AT" dirty="0"/>
              <a:t> Minister, </a:t>
            </a:r>
            <a:r>
              <a:rPr lang="de-AT" dirty="0" err="1"/>
              <a:t>Ministry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Regional Development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Czech </a:t>
            </a:r>
            <a:r>
              <a:rPr lang="de-AT" dirty="0" err="1" smtClean="0"/>
              <a:t>Republic</a:t>
            </a:r>
            <a:endParaRPr lang="de-AT" dirty="0"/>
          </a:p>
          <a:p>
            <a:r>
              <a:rPr lang="de-AT" b="1" dirty="0"/>
              <a:t>Florence </a:t>
            </a:r>
            <a:r>
              <a:rPr lang="de-AT" b="1" dirty="0" err="1"/>
              <a:t>Clermont-Brouillet</a:t>
            </a:r>
            <a:r>
              <a:rPr lang="de-AT" dirty="0"/>
              <a:t>, </a:t>
            </a:r>
            <a:r>
              <a:rPr lang="de-AT" dirty="0" smtClean="0"/>
              <a:t>Head </a:t>
            </a:r>
            <a:r>
              <a:rPr lang="de-AT" dirty="0" err="1"/>
              <a:t>of</a:t>
            </a:r>
            <a:r>
              <a:rPr lang="de-AT" dirty="0"/>
              <a:t> European </a:t>
            </a:r>
            <a:r>
              <a:rPr lang="de-AT" dirty="0" err="1" smtClean="0"/>
              <a:t>Affairs</a:t>
            </a:r>
            <a:r>
              <a:rPr lang="de-AT" dirty="0"/>
              <a:t> at </a:t>
            </a:r>
            <a:r>
              <a:rPr lang="de-AT" dirty="0" smtClean="0"/>
              <a:t>CGET (France)</a:t>
            </a:r>
            <a:endParaRPr lang="de-AT" dirty="0"/>
          </a:p>
          <a:p>
            <a:r>
              <a:rPr lang="de-AT" b="1" dirty="0" err="1"/>
              <a:t>Preben</a:t>
            </a:r>
            <a:r>
              <a:rPr lang="de-AT" b="1" dirty="0"/>
              <a:t> </a:t>
            </a:r>
            <a:r>
              <a:rPr lang="de-AT" b="1" dirty="0" err="1"/>
              <a:t>Gregersen</a:t>
            </a:r>
            <a:r>
              <a:rPr lang="de-AT" dirty="0"/>
              <a:t>, Regional </a:t>
            </a:r>
            <a:r>
              <a:rPr lang="de-AT" dirty="0" err="1"/>
              <a:t>Policy</a:t>
            </a:r>
            <a:r>
              <a:rPr lang="de-AT" dirty="0"/>
              <a:t> </a:t>
            </a:r>
            <a:r>
              <a:rPr lang="de-AT" dirty="0" err="1"/>
              <a:t>Director</a:t>
            </a:r>
            <a:r>
              <a:rPr lang="de-AT" dirty="0" smtClean="0"/>
              <a:t>/ Head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 smtClean="0"/>
              <a:t>Danish</a:t>
            </a:r>
            <a:r>
              <a:rPr lang="de-AT" dirty="0" smtClean="0"/>
              <a:t> </a:t>
            </a:r>
            <a:r>
              <a:rPr lang="de-AT" dirty="0"/>
              <a:t>MA on EDRF/ESF (</a:t>
            </a:r>
            <a:r>
              <a:rPr lang="de-AT" dirty="0" smtClean="0"/>
              <a:t>DBA</a:t>
            </a:r>
            <a:r>
              <a:rPr lang="de-AT" dirty="0"/>
              <a:t>)</a:t>
            </a:r>
          </a:p>
          <a:p>
            <a:r>
              <a:rPr lang="de-AT" b="1" dirty="0" smtClean="0"/>
              <a:t>Martin </a:t>
            </a:r>
            <a:r>
              <a:rPr lang="sk-SK" b="1" smtClean="0"/>
              <a:t>We</a:t>
            </a:r>
            <a:r>
              <a:rPr lang="de-AT" b="1" smtClean="0"/>
              <a:t>ber</a:t>
            </a:r>
            <a:r>
              <a:rPr lang="de-AT" dirty="0" smtClean="0"/>
              <a:t>, </a:t>
            </a:r>
            <a:r>
              <a:rPr lang="de-AT" dirty="0" err="1" smtClean="0"/>
              <a:t>Director</a:t>
            </a:r>
            <a:r>
              <a:rPr lang="de-AT" dirty="0" smtClean="0"/>
              <a:t> at </a:t>
            </a:r>
            <a:r>
              <a:rPr lang="de-AT" dirty="0" err="1"/>
              <a:t>the</a:t>
            </a:r>
            <a:r>
              <a:rPr lang="de-AT" dirty="0"/>
              <a:t> European Court </a:t>
            </a:r>
            <a:r>
              <a:rPr lang="de-AT" dirty="0" err="1"/>
              <a:t>of</a:t>
            </a:r>
            <a:r>
              <a:rPr lang="de-AT" dirty="0"/>
              <a:t> Auditors</a:t>
            </a:r>
          </a:p>
          <a:p>
            <a:r>
              <a:rPr lang="de-AT" b="1" dirty="0"/>
              <a:t>Andriana Sukova-</a:t>
            </a:r>
            <a:r>
              <a:rPr lang="de-AT" b="1" dirty="0" err="1"/>
              <a:t>Tosheva</a:t>
            </a:r>
            <a:r>
              <a:rPr lang="de-AT" dirty="0"/>
              <a:t>, </a:t>
            </a:r>
            <a:r>
              <a:rPr lang="de-AT" dirty="0" err="1"/>
              <a:t>Director</a:t>
            </a:r>
            <a:r>
              <a:rPr lang="de-AT" dirty="0"/>
              <a:t>,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DG </a:t>
            </a:r>
            <a:r>
              <a:rPr lang="de-AT" dirty="0"/>
              <a:t>EMPL</a:t>
            </a:r>
          </a:p>
          <a:p>
            <a:r>
              <a:rPr lang="de-AT" b="1" dirty="0"/>
              <a:t>Nicholas </a:t>
            </a:r>
            <a:r>
              <a:rPr lang="de-AT" b="1" dirty="0" err="1"/>
              <a:t>Martyn</a:t>
            </a:r>
            <a:r>
              <a:rPr lang="de-AT" dirty="0"/>
              <a:t>, </a:t>
            </a:r>
            <a:r>
              <a:rPr lang="de-AT" dirty="0" err="1"/>
              <a:t>Deputy</a:t>
            </a:r>
            <a:r>
              <a:rPr lang="de-AT" dirty="0"/>
              <a:t> </a:t>
            </a:r>
            <a:r>
              <a:rPr lang="de-AT" dirty="0" err="1"/>
              <a:t>Director</a:t>
            </a:r>
            <a:r>
              <a:rPr lang="de-AT" dirty="0"/>
              <a:t> General, DG REGIO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1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78688" cy="609600"/>
          </a:xfrm>
        </p:spPr>
        <p:txBody>
          <a:bodyPr/>
          <a:lstStyle/>
          <a:p>
            <a:r>
              <a:rPr lang="en-GB" dirty="0" smtClean="0"/>
              <a:t>Simplification – a never ending story…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15.09.2016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35496" y="5508693"/>
            <a:ext cx="9001000" cy="584603"/>
            <a:chOff x="35496" y="5508693"/>
            <a:chExt cx="9001000" cy="584603"/>
          </a:xfrm>
        </p:grpSpPr>
        <p:sp>
          <p:nvSpPr>
            <p:cNvPr id="5" name="Pfeil nach rechts 4"/>
            <p:cNvSpPr/>
            <p:nvPr/>
          </p:nvSpPr>
          <p:spPr bwMode="auto">
            <a:xfrm>
              <a:off x="35496" y="5877272"/>
              <a:ext cx="9001000" cy="21602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Abgerundetes Rechteck 5"/>
            <p:cNvSpPr/>
            <p:nvPr/>
          </p:nvSpPr>
          <p:spPr bwMode="auto">
            <a:xfrm>
              <a:off x="35496" y="5517232"/>
              <a:ext cx="2952328" cy="288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Abgerundetes Rechteck 8"/>
            <p:cNvSpPr/>
            <p:nvPr/>
          </p:nvSpPr>
          <p:spPr bwMode="auto">
            <a:xfrm>
              <a:off x="3059832" y="5517232"/>
              <a:ext cx="2952328" cy="288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Abgerundetes Rechteck 9"/>
            <p:cNvSpPr/>
            <p:nvPr/>
          </p:nvSpPr>
          <p:spPr bwMode="auto">
            <a:xfrm>
              <a:off x="6084168" y="5517232"/>
              <a:ext cx="2952328" cy="288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5496" y="5508693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latin typeface="+mn-lt"/>
                </a:rPr>
                <a:t>2000 - 2006</a:t>
              </a:r>
              <a:endParaRPr lang="de-DE" sz="1600" b="1" dirty="0">
                <a:latin typeface="+mn-lt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059832" y="5508693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latin typeface="+mn-lt"/>
                </a:rPr>
                <a:t>2007 - 2013</a:t>
              </a:r>
              <a:endParaRPr lang="de-DE" sz="1600" b="1" dirty="0">
                <a:latin typeface="+mn-lt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084168" y="5508693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latin typeface="+mn-lt"/>
                </a:rPr>
                <a:t>2014 - 2020</a:t>
              </a:r>
              <a:endParaRPr lang="de-DE" sz="1600" b="1" dirty="0">
                <a:latin typeface="+mn-lt"/>
              </a:endParaRPr>
            </a:p>
          </p:txBody>
        </p:sp>
      </p:grpSp>
      <p:sp>
        <p:nvSpPr>
          <p:cNvPr id="26" name="Pfeil nach oben 25"/>
          <p:cNvSpPr/>
          <p:nvPr/>
        </p:nvSpPr>
        <p:spPr bwMode="auto">
          <a:xfrm>
            <a:off x="611560" y="3068960"/>
            <a:ext cx="144016" cy="2448272"/>
          </a:xfrm>
          <a:prstGeom prst="upArrow">
            <a:avLst/>
          </a:prstGeom>
          <a:solidFill>
            <a:srgbClr val="72BFC5"/>
          </a:solidFill>
          <a:ln w="9525" cap="flat" cmpd="sng" algn="ctr">
            <a:solidFill>
              <a:srgbClr val="72BF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Pfeil nach oben 14"/>
          <p:cNvSpPr/>
          <p:nvPr/>
        </p:nvSpPr>
        <p:spPr bwMode="auto">
          <a:xfrm>
            <a:off x="323528" y="4293096"/>
            <a:ext cx="144016" cy="1224136"/>
          </a:xfrm>
          <a:prstGeom prst="upArrow">
            <a:avLst/>
          </a:prstGeom>
          <a:solidFill>
            <a:srgbClr val="72BFC5"/>
          </a:solidFill>
          <a:ln w="9525" cap="flat" cmpd="sng" algn="ctr">
            <a:solidFill>
              <a:srgbClr val="72BF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79512" y="3429000"/>
            <a:ext cx="2016224" cy="864096"/>
            <a:chOff x="179512" y="3429000"/>
            <a:chExt cx="2016224" cy="864096"/>
          </a:xfrm>
        </p:grpSpPr>
        <p:sp>
          <p:nvSpPr>
            <p:cNvPr id="21" name="Abgerundetes Rechteck 20"/>
            <p:cNvSpPr/>
            <p:nvPr/>
          </p:nvSpPr>
          <p:spPr bwMode="auto">
            <a:xfrm>
              <a:off x="179512" y="3429000"/>
              <a:ext cx="1656184" cy="864096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72BF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79512" y="3482424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+mn-lt"/>
                </a:rPr>
                <a:t>July 2001:</a:t>
              </a:r>
            </a:p>
            <a:p>
              <a:r>
                <a:rPr lang="en-GB" sz="1200" dirty="0" smtClean="0">
                  <a:latin typeface="+mn-lt"/>
                </a:rPr>
                <a:t> Ministerial Meeting (Namur)</a:t>
              </a:r>
              <a:endParaRPr lang="en-GB" sz="1200" dirty="0">
                <a:latin typeface="+mn-lt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95536" y="2204864"/>
            <a:ext cx="2016224" cy="864096"/>
            <a:chOff x="395536" y="2204864"/>
            <a:chExt cx="2016224" cy="864096"/>
          </a:xfrm>
        </p:grpSpPr>
        <p:sp>
          <p:nvSpPr>
            <p:cNvPr id="25" name="Abgerundetes Rechteck 24"/>
            <p:cNvSpPr/>
            <p:nvPr/>
          </p:nvSpPr>
          <p:spPr bwMode="auto">
            <a:xfrm>
              <a:off x="395536" y="2204864"/>
              <a:ext cx="1656184" cy="864096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72BF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95536" y="2258288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+mn-lt"/>
                </a:rPr>
                <a:t>October 2002: </a:t>
              </a:r>
            </a:p>
            <a:p>
              <a:r>
                <a:rPr lang="en-GB" sz="1200" dirty="0" smtClean="0">
                  <a:latin typeface="+mn-lt"/>
                </a:rPr>
                <a:t>Ministerial Meeting</a:t>
              </a:r>
            </a:p>
            <a:p>
              <a:r>
                <a:rPr lang="en-GB" sz="1200" dirty="0" smtClean="0">
                  <a:latin typeface="+mn-lt"/>
                </a:rPr>
                <a:t>(Brussels) </a:t>
              </a:r>
            </a:p>
          </p:txBody>
        </p:sp>
      </p:grpSp>
      <p:sp>
        <p:nvSpPr>
          <p:cNvPr id="29" name="Pfeil nach oben 28"/>
          <p:cNvSpPr/>
          <p:nvPr/>
        </p:nvSpPr>
        <p:spPr bwMode="auto">
          <a:xfrm>
            <a:off x="3563888" y="2904619"/>
            <a:ext cx="144016" cy="2612613"/>
          </a:xfrm>
          <a:prstGeom prst="upArrow">
            <a:avLst/>
          </a:prstGeom>
          <a:solidFill>
            <a:srgbClr val="72BFC5"/>
          </a:solidFill>
          <a:ln w="9525" cap="flat" cmpd="sng" algn="ctr">
            <a:solidFill>
              <a:srgbClr val="72BF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Pfeil nach oben 29"/>
          <p:cNvSpPr/>
          <p:nvPr/>
        </p:nvSpPr>
        <p:spPr bwMode="auto">
          <a:xfrm>
            <a:off x="3275856" y="4293096"/>
            <a:ext cx="144016" cy="1224136"/>
          </a:xfrm>
          <a:prstGeom prst="upArrow">
            <a:avLst/>
          </a:prstGeom>
          <a:solidFill>
            <a:srgbClr val="72BFC5"/>
          </a:solidFill>
          <a:ln w="9525" cap="flat" cmpd="sng" algn="ctr">
            <a:solidFill>
              <a:srgbClr val="72BF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987824" y="3334461"/>
            <a:ext cx="2521230" cy="958635"/>
            <a:chOff x="2987824" y="3334461"/>
            <a:chExt cx="2521230" cy="958635"/>
          </a:xfrm>
        </p:grpSpPr>
        <p:sp>
          <p:nvSpPr>
            <p:cNvPr id="31" name="Abgerundetes Rechteck 30"/>
            <p:cNvSpPr/>
            <p:nvPr/>
          </p:nvSpPr>
          <p:spPr bwMode="auto">
            <a:xfrm>
              <a:off x="2987824" y="3334461"/>
              <a:ext cx="2520280" cy="958635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72BF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988774" y="3390091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+mn-lt"/>
                </a:rPr>
                <a:t>November2008: </a:t>
              </a:r>
              <a:r>
                <a:rPr lang="en-GB" sz="1200" dirty="0" smtClean="0">
                  <a:latin typeface="+mn-lt"/>
                  <a:sym typeface="Wingdings" panose="05000000000000000000" pitchFamily="2" charset="2"/>
                </a:rPr>
                <a:t>EC proposal for </a:t>
              </a:r>
              <a:r>
                <a:rPr lang="en-GB" sz="1200" dirty="0" smtClean="0">
                  <a:latin typeface="+mn-lt"/>
                </a:rPr>
                <a:t>amendments within the “recovery package” (Gen Reg. &amp; ESF / in particular SCOs)</a:t>
              </a:r>
              <a:endParaRPr lang="en-GB" sz="1200" dirty="0">
                <a:latin typeface="+mn-lt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347864" y="2204864"/>
            <a:ext cx="2016224" cy="699755"/>
            <a:chOff x="3347864" y="2204864"/>
            <a:chExt cx="2016224" cy="699755"/>
          </a:xfrm>
        </p:grpSpPr>
        <p:sp>
          <p:nvSpPr>
            <p:cNvPr id="33" name="Abgerundetes Rechteck 32"/>
            <p:cNvSpPr/>
            <p:nvPr/>
          </p:nvSpPr>
          <p:spPr bwMode="auto">
            <a:xfrm>
              <a:off x="3347864" y="2204864"/>
              <a:ext cx="2016224" cy="699755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72BF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347864" y="2206605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+mn-lt"/>
                </a:rPr>
                <a:t>July 2009: </a:t>
              </a:r>
              <a:r>
                <a:rPr lang="en-GB" sz="1200" dirty="0" smtClean="0">
                  <a:latin typeface="+mn-lt"/>
                </a:rPr>
                <a:t>2</a:t>
              </a:r>
              <a:r>
                <a:rPr lang="en-GB" sz="1200" baseline="30000" dirty="0" smtClean="0">
                  <a:latin typeface="+mn-lt"/>
                </a:rPr>
                <a:t>nd</a:t>
              </a:r>
              <a:r>
                <a:rPr lang="en-GB" sz="1200" dirty="0" smtClean="0">
                  <a:latin typeface="+mn-lt"/>
                </a:rPr>
                <a:t> round of </a:t>
              </a:r>
              <a:r>
                <a:rPr lang="en-GB" sz="1200" dirty="0">
                  <a:sym typeface="Wingdings" panose="05000000000000000000" pitchFamily="2" charset="2"/>
                </a:rPr>
                <a:t>EC proposal for </a:t>
              </a:r>
              <a:r>
                <a:rPr lang="en-GB" sz="1200" dirty="0"/>
                <a:t>amendments </a:t>
              </a:r>
              <a:r>
                <a:rPr lang="en-GB" sz="1200" dirty="0" smtClean="0"/>
                <a:t>(</a:t>
              </a:r>
              <a:r>
                <a:rPr lang="en-GB" sz="1200" dirty="0" smtClean="0">
                  <a:latin typeface="+mn-lt"/>
                </a:rPr>
                <a:t>Gen Reg.)</a:t>
              </a:r>
              <a:endParaRPr lang="en-GB" sz="1200" dirty="0">
                <a:latin typeface="+mn-lt"/>
              </a:endParaRPr>
            </a:p>
          </p:txBody>
        </p:sp>
      </p:grpSp>
      <p:sp>
        <p:nvSpPr>
          <p:cNvPr id="35" name="Pfeil nach oben 34"/>
          <p:cNvSpPr/>
          <p:nvPr/>
        </p:nvSpPr>
        <p:spPr bwMode="auto">
          <a:xfrm>
            <a:off x="6956648" y="2515427"/>
            <a:ext cx="144016" cy="3001805"/>
          </a:xfrm>
          <a:prstGeom prst="upArrow">
            <a:avLst/>
          </a:prstGeom>
          <a:solidFill>
            <a:srgbClr val="72BFC5"/>
          </a:solidFill>
          <a:ln w="9525" cap="flat" cmpd="sng" algn="ctr">
            <a:solidFill>
              <a:srgbClr val="72BF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Pfeil nach oben 35"/>
          <p:cNvSpPr/>
          <p:nvPr/>
        </p:nvSpPr>
        <p:spPr bwMode="auto">
          <a:xfrm>
            <a:off x="6660232" y="3356992"/>
            <a:ext cx="144016" cy="2160240"/>
          </a:xfrm>
          <a:prstGeom prst="upArrow">
            <a:avLst/>
          </a:prstGeom>
          <a:solidFill>
            <a:srgbClr val="72BFC5"/>
          </a:solidFill>
          <a:ln w="9525" cap="flat" cmpd="sng" algn="ctr">
            <a:solidFill>
              <a:srgbClr val="72BF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Pfeil nach oben 36"/>
          <p:cNvSpPr/>
          <p:nvPr/>
        </p:nvSpPr>
        <p:spPr bwMode="auto">
          <a:xfrm>
            <a:off x="6444208" y="4682752"/>
            <a:ext cx="144016" cy="834479"/>
          </a:xfrm>
          <a:prstGeom prst="upArrow">
            <a:avLst/>
          </a:prstGeom>
          <a:solidFill>
            <a:srgbClr val="72BFC5"/>
          </a:solidFill>
          <a:ln w="9525" cap="flat" cmpd="sng" algn="ctr">
            <a:solidFill>
              <a:srgbClr val="72BF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6228184" y="3637472"/>
            <a:ext cx="2232248" cy="1015664"/>
            <a:chOff x="6228184" y="3637472"/>
            <a:chExt cx="2232248" cy="1015664"/>
          </a:xfrm>
        </p:grpSpPr>
        <p:sp>
          <p:nvSpPr>
            <p:cNvPr id="38" name="Abgerundetes Rechteck 37"/>
            <p:cNvSpPr/>
            <p:nvPr/>
          </p:nvSpPr>
          <p:spPr bwMode="auto">
            <a:xfrm>
              <a:off x="6228184" y="3637472"/>
              <a:ext cx="2016224" cy="101566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72BF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6228184" y="3637473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+mn-lt"/>
                </a:rPr>
                <a:t>10 July 2015: </a:t>
              </a:r>
            </a:p>
            <a:p>
              <a:r>
                <a:rPr lang="en-GB" sz="1200" i="1" dirty="0" smtClean="0">
                  <a:latin typeface="+mn-lt"/>
                </a:rPr>
                <a:t>“High Level Group on monitoring simplification for beneficiaries of ESI Funds” </a:t>
              </a:r>
              <a:r>
                <a:rPr lang="en-GB" sz="1200" dirty="0" smtClean="0">
                  <a:latin typeface="+mn-lt"/>
                </a:rPr>
                <a:t>(4 meetings)</a:t>
              </a:r>
              <a:r>
                <a:rPr lang="en-GB" sz="1200" i="1" dirty="0" smtClean="0">
                  <a:latin typeface="+mn-lt"/>
                </a:rPr>
                <a:t> </a:t>
              </a:r>
              <a:endParaRPr lang="en-GB" sz="1200" i="1" dirty="0">
                <a:latin typeface="+mn-lt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300192" y="2812284"/>
            <a:ext cx="2016224" cy="522177"/>
            <a:chOff x="6300192" y="2812284"/>
            <a:chExt cx="2016224" cy="522177"/>
          </a:xfrm>
        </p:grpSpPr>
        <p:sp>
          <p:nvSpPr>
            <p:cNvPr id="40" name="Abgerundetes Rechteck 39"/>
            <p:cNvSpPr/>
            <p:nvPr/>
          </p:nvSpPr>
          <p:spPr bwMode="auto">
            <a:xfrm>
              <a:off x="6300192" y="2812284"/>
              <a:ext cx="1764196" cy="522177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72BF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6300192" y="2838127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+mn-lt"/>
                </a:rPr>
                <a:t>18 Nov 2015: </a:t>
              </a:r>
            </a:p>
            <a:p>
              <a:r>
                <a:rPr lang="en-GB" sz="1200" dirty="0" smtClean="0">
                  <a:latin typeface="+mn-lt"/>
                </a:rPr>
                <a:t>Council Conclusions</a:t>
              </a:r>
              <a:endParaRPr lang="en-GB" sz="1200" dirty="0">
                <a:latin typeface="+mn-lt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588463" y="2007423"/>
            <a:ext cx="2087993" cy="485473"/>
            <a:chOff x="6588463" y="1772816"/>
            <a:chExt cx="2087993" cy="485473"/>
          </a:xfrm>
        </p:grpSpPr>
        <p:sp>
          <p:nvSpPr>
            <p:cNvPr id="42" name="Abgerundetes Rechteck 41"/>
            <p:cNvSpPr/>
            <p:nvPr/>
          </p:nvSpPr>
          <p:spPr bwMode="auto">
            <a:xfrm>
              <a:off x="6588463" y="1772817"/>
              <a:ext cx="1764196" cy="485472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72BF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660232" y="1772816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+mn-lt"/>
                </a:rPr>
                <a:t>13 Sept 2016: </a:t>
              </a:r>
            </a:p>
            <a:p>
              <a:r>
                <a:rPr lang="en-GB" sz="1200" dirty="0" smtClean="0">
                  <a:latin typeface="+mn-lt"/>
                </a:rPr>
                <a:t>Omnibus regulation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2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  <p:bldP spid="29" grpId="0" animBg="1"/>
      <p:bldP spid="30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15.09.2016</a:t>
            </a:r>
            <a:endParaRPr lang="de-DE" dirty="0"/>
          </a:p>
        </p:txBody>
      </p:sp>
      <p:pic>
        <p:nvPicPr>
          <p:cNvPr id="2050" name="Picture 2" descr="C:\Users\schober\Desktop\EC d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6686"/>
            <a:ext cx="8479134" cy="5290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" name="Gerade Verbindung 5"/>
          <p:cNvCxnSpPr/>
          <p:nvPr/>
        </p:nvCxnSpPr>
        <p:spPr bwMode="auto">
          <a:xfrm>
            <a:off x="1691276" y="4725144"/>
            <a:ext cx="12245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3068216" y="5013176"/>
            <a:ext cx="53202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1296803" y="5239629"/>
            <a:ext cx="70916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1296803" y="5517232"/>
            <a:ext cx="500338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65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15.09.2016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78688" cy="1944216"/>
          </a:xfrm>
        </p:spPr>
        <p:txBody>
          <a:bodyPr/>
          <a:lstStyle/>
          <a:p>
            <a:pPr algn="ctr"/>
            <a:r>
              <a:rPr lang="en-GB" dirty="0"/>
              <a:t>Simplification – a never ending story</a:t>
            </a:r>
            <a:r>
              <a:rPr lang="en-GB" dirty="0" smtClean="0"/>
              <a:t>…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…and dramatically increasing complexity.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15.09.2016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5496" y="5508693"/>
            <a:ext cx="9001000" cy="338554"/>
            <a:chOff x="35496" y="5508693"/>
            <a:chExt cx="9001000" cy="338554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35496" y="5517232"/>
              <a:ext cx="2952328" cy="288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3059832" y="5517232"/>
              <a:ext cx="2952328" cy="288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Abgerundetes Rechteck 8"/>
            <p:cNvSpPr/>
            <p:nvPr/>
          </p:nvSpPr>
          <p:spPr bwMode="auto">
            <a:xfrm>
              <a:off x="6084168" y="5517232"/>
              <a:ext cx="2952328" cy="288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5496" y="5508693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latin typeface="+mn-lt"/>
                </a:rPr>
                <a:t>2000 - 2006</a:t>
              </a:r>
              <a:endParaRPr lang="de-DE" sz="1600" b="1" dirty="0">
                <a:latin typeface="+mn-lt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059832" y="5508693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latin typeface="+mn-lt"/>
                </a:rPr>
                <a:t>2007 - 2013</a:t>
              </a:r>
              <a:endParaRPr lang="de-DE" sz="1600" b="1" dirty="0">
                <a:latin typeface="+mn-lt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084168" y="5508693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latin typeface="+mn-lt"/>
                </a:rPr>
                <a:t>2014 – 2016 (2020)</a:t>
              </a:r>
              <a:endParaRPr lang="de-DE" sz="1600" b="1" dirty="0">
                <a:latin typeface="+mn-lt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741091" y="4981441"/>
            <a:ext cx="1656184" cy="351501"/>
            <a:chOff x="821429" y="4981441"/>
            <a:chExt cx="1656184" cy="351501"/>
          </a:xfrm>
        </p:grpSpPr>
        <p:sp>
          <p:nvSpPr>
            <p:cNvPr id="13" name="Rechteck 12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 rot="10800000">
            <a:off x="450539" y="4629940"/>
            <a:ext cx="1656184" cy="351501"/>
            <a:chOff x="821429" y="4981441"/>
            <a:chExt cx="1656184" cy="351501"/>
          </a:xfrm>
        </p:grpSpPr>
        <p:sp>
          <p:nvSpPr>
            <p:cNvPr id="25" name="Rechteck 24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3720214" y="4979764"/>
            <a:ext cx="1656184" cy="351501"/>
            <a:chOff x="821429" y="4981441"/>
            <a:chExt cx="1656184" cy="351501"/>
          </a:xfrm>
        </p:grpSpPr>
        <p:sp>
          <p:nvSpPr>
            <p:cNvPr id="37" name="Rechteck 36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Rechteck 39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" name="Ellipse 40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 rot="10800000">
            <a:off x="3429662" y="4628263"/>
            <a:ext cx="1656184" cy="351501"/>
            <a:chOff x="821429" y="4981441"/>
            <a:chExt cx="1656184" cy="351501"/>
          </a:xfrm>
        </p:grpSpPr>
        <p:sp>
          <p:nvSpPr>
            <p:cNvPr id="43" name="Rechteck 42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834381" y="4276762"/>
            <a:ext cx="1656184" cy="351501"/>
            <a:chOff x="821429" y="4981441"/>
            <a:chExt cx="1656184" cy="351501"/>
          </a:xfrm>
        </p:grpSpPr>
        <p:sp>
          <p:nvSpPr>
            <p:cNvPr id="49" name="Rechteck 48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Rechteck 51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>
          <a:xfrm rot="10800000">
            <a:off x="3405410" y="3925261"/>
            <a:ext cx="1656184" cy="351501"/>
            <a:chOff x="821429" y="4981441"/>
            <a:chExt cx="1656184" cy="351501"/>
          </a:xfrm>
        </p:grpSpPr>
        <p:sp>
          <p:nvSpPr>
            <p:cNvPr id="55" name="Rechteck 54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Ellipse 55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Rechteck 57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Ellipse 58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711255" y="4981439"/>
            <a:ext cx="1656184" cy="351501"/>
            <a:chOff x="821429" y="4981441"/>
            <a:chExt cx="1656184" cy="351501"/>
          </a:xfrm>
        </p:grpSpPr>
        <p:sp>
          <p:nvSpPr>
            <p:cNvPr id="61" name="Rechteck 60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Ellipse 61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Ellipse 62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Rechteck 63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Ellipse 64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6" name="Gruppieren 65"/>
          <p:cNvGrpSpPr/>
          <p:nvPr/>
        </p:nvGrpSpPr>
        <p:grpSpPr>
          <a:xfrm rot="10800000">
            <a:off x="6429378" y="4629938"/>
            <a:ext cx="1656184" cy="351501"/>
            <a:chOff x="821429" y="4981441"/>
            <a:chExt cx="1656184" cy="351501"/>
          </a:xfrm>
        </p:grpSpPr>
        <p:sp>
          <p:nvSpPr>
            <p:cNvPr id="67" name="Rechteck 66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Ellipse 67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Ellipse 68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Rechteck 69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Ellipse 70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6711255" y="4278437"/>
            <a:ext cx="1656184" cy="351501"/>
            <a:chOff x="821429" y="4981441"/>
            <a:chExt cx="1656184" cy="351501"/>
          </a:xfrm>
        </p:grpSpPr>
        <p:sp>
          <p:nvSpPr>
            <p:cNvPr id="73" name="Rechteck 72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Ellipse 73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" name="Ellipse 74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" name="Rechteck 75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Ellipse 76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8" name="Gruppieren 77"/>
          <p:cNvGrpSpPr/>
          <p:nvPr/>
        </p:nvGrpSpPr>
        <p:grpSpPr>
          <a:xfrm rot="10800000">
            <a:off x="6282284" y="3926936"/>
            <a:ext cx="1656184" cy="351501"/>
            <a:chOff x="821429" y="4981441"/>
            <a:chExt cx="1656184" cy="351501"/>
          </a:xfrm>
        </p:grpSpPr>
        <p:sp>
          <p:nvSpPr>
            <p:cNvPr id="79" name="Rechteck 78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" name="Ellipse 79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Ellipse 80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Rechteck 81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Ellipse 82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6711255" y="3575435"/>
            <a:ext cx="1656184" cy="351501"/>
            <a:chOff x="821429" y="4981441"/>
            <a:chExt cx="1656184" cy="351501"/>
          </a:xfrm>
        </p:grpSpPr>
        <p:sp>
          <p:nvSpPr>
            <p:cNvPr id="85" name="Rechteck 84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Ellipse 85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Ellipse 86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Rechteck 87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Ellipse 88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0" name="Gruppieren 89"/>
          <p:cNvGrpSpPr/>
          <p:nvPr/>
        </p:nvGrpSpPr>
        <p:grpSpPr>
          <a:xfrm rot="10800000">
            <a:off x="6480465" y="3216393"/>
            <a:ext cx="1656184" cy="351501"/>
            <a:chOff x="821429" y="4981441"/>
            <a:chExt cx="1656184" cy="351501"/>
          </a:xfrm>
        </p:grpSpPr>
        <p:sp>
          <p:nvSpPr>
            <p:cNvPr id="91" name="Rechteck 90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CC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" name="Ellipse 91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" name="Ellipse 92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4" name="Rechteck 93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" name="Ellipse 94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CC0099"/>
            </a:solidFill>
            <a:ln w="9525" cap="flat" cmpd="sng" algn="ctr">
              <a:solidFill>
                <a:srgbClr val="CC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6" name="Gruppieren 95"/>
          <p:cNvGrpSpPr/>
          <p:nvPr/>
        </p:nvGrpSpPr>
        <p:grpSpPr>
          <a:xfrm rot="10800000">
            <a:off x="6944457" y="2864892"/>
            <a:ext cx="1656184" cy="351501"/>
            <a:chOff x="821429" y="4981441"/>
            <a:chExt cx="1656184" cy="351501"/>
          </a:xfrm>
        </p:grpSpPr>
        <p:sp>
          <p:nvSpPr>
            <p:cNvPr id="97" name="Rechteck 96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8" name="Ellipse 97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" name="Ellipse 98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" name="Rechteck 99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" name="Ellipse 100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8" name="Gruppieren 107"/>
          <p:cNvGrpSpPr/>
          <p:nvPr/>
        </p:nvGrpSpPr>
        <p:grpSpPr>
          <a:xfrm>
            <a:off x="6607553" y="2513391"/>
            <a:ext cx="1656184" cy="351501"/>
            <a:chOff x="821429" y="4981441"/>
            <a:chExt cx="1656184" cy="351501"/>
          </a:xfrm>
        </p:grpSpPr>
        <p:sp>
          <p:nvSpPr>
            <p:cNvPr id="109" name="Rechteck 108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" name="Ellipse 109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" name="Ellipse 110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Rechteck 111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" name="Ellipse 112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6" name="Gruppieren 115"/>
          <p:cNvGrpSpPr/>
          <p:nvPr/>
        </p:nvGrpSpPr>
        <p:grpSpPr>
          <a:xfrm>
            <a:off x="6366298" y="2161890"/>
            <a:ext cx="1656184" cy="351501"/>
            <a:chOff x="821429" y="4981441"/>
            <a:chExt cx="1656184" cy="351501"/>
          </a:xfrm>
        </p:grpSpPr>
        <p:sp>
          <p:nvSpPr>
            <p:cNvPr id="117" name="Rechteck 116"/>
            <p:cNvSpPr/>
            <p:nvPr/>
          </p:nvSpPr>
          <p:spPr bwMode="auto">
            <a:xfrm>
              <a:off x="821429" y="4981441"/>
              <a:ext cx="1656184" cy="35150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" name="Ellipse 117"/>
            <p:cNvSpPr/>
            <p:nvPr/>
          </p:nvSpPr>
          <p:spPr bwMode="auto">
            <a:xfrm>
              <a:off x="2123728" y="5049179"/>
              <a:ext cx="222179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" name="Ellipse 118"/>
            <p:cNvSpPr/>
            <p:nvPr/>
          </p:nvSpPr>
          <p:spPr bwMode="auto">
            <a:xfrm>
              <a:off x="2162809" y="508518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0" name="Rechteck 119"/>
            <p:cNvSpPr/>
            <p:nvPr/>
          </p:nvSpPr>
          <p:spPr bwMode="auto">
            <a:xfrm>
              <a:off x="971600" y="5039453"/>
              <a:ext cx="792088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1" name="Ellipse 120"/>
            <p:cNvSpPr/>
            <p:nvPr/>
          </p:nvSpPr>
          <p:spPr bwMode="auto">
            <a:xfrm>
              <a:off x="1727684" y="5075457"/>
              <a:ext cx="72008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6" name="Titel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4230933" cy="609600"/>
          </a:xfrm>
        </p:spPr>
        <p:txBody>
          <a:bodyPr/>
          <a:lstStyle/>
          <a:p>
            <a:r>
              <a:rPr lang="en-GB" dirty="0" smtClean="0"/>
              <a:t>Cohesion Policy – No. of documents &amp; No. of pages</a:t>
            </a:r>
            <a:endParaRPr lang="en-GB" dirty="0"/>
          </a:p>
        </p:txBody>
      </p:sp>
      <p:sp>
        <p:nvSpPr>
          <p:cNvPr id="102" name="Textfeld 101"/>
          <p:cNvSpPr txBox="1"/>
          <p:nvPr/>
        </p:nvSpPr>
        <p:spPr>
          <a:xfrm>
            <a:off x="3108174" y="2450252"/>
            <a:ext cx="254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16 </a:t>
            </a:r>
            <a:r>
              <a:rPr lang="en-GB" sz="1800" b="1" dirty="0" err="1" smtClean="0"/>
              <a:t>regul</a:t>
            </a:r>
            <a:r>
              <a:rPr lang="en-GB" sz="1800" b="1" dirty="0" smtClean="0"/>
              <a:t>. </a:t>
            </a:r>
            <a:r>
              <a:rPr lang="en-GB" sz="1800" b="1" dirty="0"/>
              <a:t>+ decisions</a:t>
            </a:r>
          </a:p>
        </p:txBody>
      </p:sp>
      <p:sp>
        <p:nvSpPr>
          <p:cNvPr id="104" name="Pfeil nach oben 103"/>
          <p:cNvSpPr/>
          <p:nvPr/>
        </p:nvSpPr>
        <p:spPr bwMode="auto">
          <a:xfrm>
            <a:off x="4222547" y="3447266"/>
            <a:ext cx="133429" cy="413782"/>
          </a:xfrm>
          <a:prstGeom prst="up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3059832" y="2980310"/>
            <a:ext cx="254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= ca 1.750 </a:t>
            </a:r>
            <a:r>
              <a:rPr lang="en-GB" sz="1800" b="1" dirty="0">
                <a:solidFill>
                  <a:srgbClr val="FF0000"/>
                </a:solidFill>
              </a:rPr>
              <a:t>pages</a:t>
            </a:r>
          </a:p>
        </p:txBody>
      </p:sp>
      <p:sp>
        <p:nvSpPr>
          <p:cNvPr id="127" name="Textfeld 126"/>
          <p:cNvSpPr txBox="1"/>
          <p:nvPr/>
        </p:nvSpPr>
        <p:spPr>
          <a:xfrm>
            <a:off x="3108174" y="2701570"/>
            <a:ext cx="254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ca 80 </a:t>
            </a:r>
            <a:r>
              <a:rPr lang="en-GB" sz="1800" b="1" dirty="0" err="1"/>
              <a:t>Guidances</a:t>
            </a:r>
            <a:r>
              <a:rPr lang="en-GB" sz="1800" b="1" dirty="0"/>
              <a:t> 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227854" y="3098324"/>
            <a:ext cx="254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17 </a:t>
            </a:r>
            <a:r>
              <a:rPr lang="en-GB" sz="1800" b="1" dirty="0" err="1" smtClean="0"/>
              <a:t>regul</a:t>
            </a:r>
            <a:r>
              <a:rPr lang="en-GB" sz="1800" b="1" dirty="0" smtClean="0"/>
              <a:t>. + decisions</a:t>
            </a:r>
            <a:endParaRPr lang="en-GB" sz="1800" b="1" dirty="0"/>
          </a:p>
        </p:txBody>
      </p:sp>
      <p:sp>
        <p:nvSpPr>
          <p:cNvPr id="139" name="Pfeil nach oben 138"/>
          <p:cNvSpPr/>
          <p:nvPr/>
        </p:nvSpPr>
        <p:spPr bwMode="auto">
          <a:xfrm>
            <a:off x="1187624" y="4095338"/>
            <a:ext cx="133429" cy="413782"/>
          </a:xfrm>
          <a:prstGeom prst="up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179512" y="3628382"/>
            <a:ext cx="254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= ca 1.250 </a:t>
            </a:r>
            <a:r>
              <a:rPr lang="en-GB" sz="1800" b="1" dirty="0">
                <a:solidFill>
                  <a:srgbClr val="FF0000"/>
                </a:solidFill>
              </a:rPr>
              <a:t>pages</a:t>
            </a:r>
          </a:p>
        </p:txBody>
      </p:sp>
      <p:sp>
        <p:nvSpPr>
          <p:cNvPr id="137" name="Textfeld 136"/>
          <p:cNvSpPr txBox="1"/>
          <p:nvPr/>
        </p:nvSpPr>
        <p:spPr>
          <a:xfrm>
            <a:off x="227854" y="3349642"/>
            <a:ext cx="254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ca 100 </a:t>
            </a:r>
            <a:r>
              <a:rPr lang="en-GB" sz="1800" b="1" dirty="0" err="1"/>
              <a:t>Guidances</a:t>
            </a:r>
            <a:r>
              <a:rPr lang="en-GB" sz="1800" b="1" dirty="0"/>
              <a:t> 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5715233" y="692696"/>
            <a:ext cx="33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latin typeface="+mj-lt"/>
              </a:rPr>
              <a:t>30 </a:t>
            </a:r>
            <a:r>
              <a:rPr lang="en-GB" sz="1800" b="1" dirty="0" err="1" smtClean="0">
                <a:latin typeface="+mj-lt"/>
              </a:rPr>
              <a:t>regul</a:t>
            </a:r>
            <a:r>
              <a:rPr lang="en-GB" sz="1800" b="1" dirty="0" smtClean="0">
                <a:latin typeface="+mj-lt"/>
              </a:rPr>
              <a:t>. </a:t>
            </a:r>
            <a:r>
              <a:rPr lang="en-GB" sz="1800" b="1" dirty="0">
                <a:latin typeface="+mj-lt"/>
              </a:rPr>
              <a:t>+ decisions</a:t>
            </a:r>
          </a:p>
        </p:txBody>
      </p:sp>
      <p:sp>
        <p:nvSpPr>
          <p:cNvPr id="145" name="Pfeil nach oben 144"/>
          <p:cNvSpPr/>
          <p:nvPr/>
        </p:nvSpPr>
        <p:spPr bwMode="auto">
          <a:xfrm>
            <a:off x="7179307" y="1617702"/>
            <a:ext cx="174199" cy="413782"/>
          </a:xfrm>
          <a:prstGeom prst="up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5652120" y="1259468"/>
            <a:ext cx="33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  <a:latin typeface="+mj-lt"/>
              </a:rPr>
              <a:t>= ca 4.050 </a:t>
            </a:r>
            <a:r>
              <a:rPr lang="en-GB" sz="1800" b="1" dirty="0">
                <a:solidFill>
                  <a:srgbClr val="FF0000"/>
                </a:solidFill>
                <a:latin typeface="+mj-lt"/>
              </a:rPr>
              <a:t>pages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5715233" y="971436"/>
            <a:ext cx="33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latin typeface="+mj-lt"/>
              </a:rPr>
              <a:t>ca 95 </a:t>
            </a:r>
            <a:r>
              <a:rPr lang="en-GB" sz="1800" b="1" dirty="0" err="1">
                <a:latin typeface="+mj-lt"/>
              </a:rPr>
              <a:t>Guidances</a:t>
            </a:r>
            <a:r>
              <a:rPr lang="en-GB" sz="18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 animBg="1"/>
      <p:bldP spid="122" grpId="0"/>
      <p:bldP spid="127" grpId="0"/>
      <p:bldP spid="138" grpId="0"/>
      <p:bldP spid="139" grpId="0" animBg="1"/>
      <p:bldP spid="136" grpId="0"/>
      <p:bldP spid="137" grpId="0"/>
      <p:bldP spid="144" grpId="0"/>
      <p:bldP spid="145" grpId="0" animBg="1"/>
      <p:bldP spid="142" grpId="0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15.09.2016</a:t>
            </a:r>
            <a:endParaRPr lang="de-DE" dirty="0"/>
          </a:p>
        </p:txBody>
      </p:sp>
      <p:pic>
        <p:nvPicPr>
          <p:cNvPr id="3074" name="Picture 2" descr="C:\Users\schober\Desktop\Sachsen d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1736"/>
            <a:ext cx="3744416" cy="5296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feld 5"/>
          <p:cNvSpPr txBox="1"/>
          <p:nvPr/>
        </p:nvSpPr>
        <p:spPr>
          <a:xfrm>
            <a:off x="4932040" y="871736"/>
            <a:ext cx="3707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Saxon State Ministry of the Environment and Agriculture:</a:t>
            </a:r>
          </a:p>
          <a:p>
            <a:pPr algn="just"/>
            <a:r>
              <a:rPr lang="en-GB" sz="2000" dirty="0" smtClean="0"/>
              <a:t>Reorientation of EAFRD funding after 2020 (</a:t>
            </a:r>
            <a:r>
              <a:rPr lang="en-GB" sz="2000" i="1" dirty="0" smtClean="0"/>
              <a:t>“EAFRD – reset”</a:t>
            </a:r>
            <a:r>
              <a:rPr lang="en-GB" sz="2000" dirty="0" smtClean="0"/>
              <a:t>): </a:t>
            </a:r>
            <a:r>
              <a:rPr lang="de-AT" sz="2000" dirty="0" smtClean="0">
                <a:hlinkClick r:id="rId3"/>
              </a:rPr>
              <a:t>http</a:t>
            </a:r>
            <a:r>
              <a:rPr lang="de-AT" sz="2000" dirty="0">
                <a:hlinkClick r:id="rId3"/>
              </a:rPr>
              <a:t>://www.smul.sachsen.de/foerderung/download/ReorientationofEAFRDfundingafter2020_EAFRD-RESET.pdf</a:t>
            </a:r>
            <a:r>
              <a:rPr lang="de-AT" sz="2000" dirty="0"/>
              <a:t> 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822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15.09.2016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43"/>
            <a:ext cx="9144000" cy="644480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512" y="6525344"/>
            <a:ext cx="896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 smtClean="0"/>
              <a:t>Source: </a:t>
            </a:r>
            <a:r>
              <a:rPr lang="de-AT" sz="900" dirty="0" err="1" smtClean="0"/>
              <a:t>Saxon</a:t>
            </a:r>
            <a:r>
              <a:rPr lang="de-AT" sz="900" dirty="0" smtClean="0"/>
              <a:t> </a:t>
            </a:r>
            <a:r>
              <a:rPr lang="de-AT" sz="900" dirty="0"/>
              <a:t>State </a:t>
            </a:r>
            <a:r>
              <a:rPr lang="de-AT" sz="900" dirty="0" err="1"/>
              <a:t>Ministry</a:t>
            </a:r>
            <a:r>
              <a:rPr lang="de-AT" sz="900" dirty="0"/>
              <a:t> </a:t>
            </a:r>
            <a:r>
              <a:rPr lang="de-AT" sz="900" dirty="0" err="1"/>
              <a:t>of</a:t>
            </a:r>
            <a:r>
              <a:rPr lang="de-AT" sz="900" dirty="0"/>
              <a:t> </a:t>
            </a:r>
            <a:r>
              <a:rPr lang="de-AT" sz="900" dirty="0" err="1"/>
              <a:t>the</a:t>
            </a:r>
            <a:r>
              <a:rPr lang="de-AT" sz="900" dirty="0"/>
              <a:t> Environment </a:t>
            </a:r>
            <a:r>
              <a:rPr lang="de-AT" sz="900" dirty="0" err="1"/>
              <a:t>and</a:t>
            </a:r>
            <a:r>
              <a:rPr lang="de-AT" sz="900" dirty="0"/>
              <a:t> </a:t>
            </a:r>
            <a:r>
              <a:rPr lang="de-AT" sz="900" dirty="0" err="1"/>
              <a:t>Agriculture</a:t>
            </a:r>
            <a:r>
              <a:rPr lang="de-AT" sz="900" dirty="0"/>
              <a:t> (2016). </a:t>
            </a:r>
            <a:r>
              <a:rPr lang="de-AT" sz="900" dirty="0" err="1"/>
              <a:t>Reorientation</a:t>
            </a:r>
            <a:r>
              <a:rPr lang="de-AT" sz="900" dirty="0"/>
              <a:t> </a:t>
            </a:r>
            <a:r>
              <a:rPr lang="de-AT" sz="900" dirty="0" err="1"/>
              <a:t>of</a:t>
            </a:r>
            <a:r>
              <a:rPr lang="de-AT" sz="900" dirty="0"/>
              <a:t> EAFRD </a:t>
            </a:r>
            <a:r>
              <a:rPr lang="de-AT" sz="900" dirty="0" err="1"/>
              <a:t>funding</a:t>
            </a:r>
            <a:r>
              <a:rPr lang="de-AT" sz="900" dirty="0"/>
              <a:t> after 2020 (EAFRD – RESET): </a:t>
            </a:r>
            <a:r>
              <a:rPr lang="de-AT" sz="900" dirty="0">
                <a:hlinkClick r:id="rId3"/>
              </a:rPr>
              <a:t>http://www.smul.sachsen.de/foerderung/download/ReorientationofEAFRDfundingafter2020_EAFRD-RESET.pdf</a:t>
            </a:r>
            <a:r>
              <a:rPr lang="de-AT" sz="900" dirty="0"/>
              <a:t> </a:t>
            </a:r>
          </a:p>
          <a:p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4470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Prezentácia na obrazovke (4:3)</PresentationFormat>
  <Paragraphs>57</Paragraphs>
  <Slides>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Leere Präsentation</vt:lpstr>
      <vt:lpstr>Prezentácia programu PowerPoint</vt:lpstr>
      <vt:lpstr>Panellists:</vt:lpstr>
      <vt:lpstr>Simplification – a never ending story…</vt:lpstr>
      <vt:lpstr>Prezentácia programu PowerPoint</vt:lpstr>
      <vt:lpstr>Simplification – a never ending story…  …and dramatically increasing complexity.</vt:lpstr>
      <vt:lpstr>Cohesion Policy – No. of documents &amp; No. of pages</vt:lpstr>
      <vt:lpstr>Prezentácia programu PowerPoint</vt:lpstr>
      <vt:lpstr>Prezentácia programu PowerPoint</vt:lpstr>
    </vt:vector>
  </TitlesOfParts>
  <Company>... ...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... ...</dc:creator>
  <cp:lastModifiedBy>uzivatel</cp:lastModifiedBy>
  <cp:revision>74</cp:revision>
  <cp:lastPrinted>2016-09-12T19:13:16Z</cp:lastPrinted>
  <dcterms:created xsi:type="dcterms:W3CDTF">2011-09-16T13:29:10Z</dcterms:created>
  <dcterms:modified xsi:type="dcterms:W3CDTF">2016-09-15T12:20:04Z</dcterms:modified>
</cp:coreProperties>
</file>