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7" r:id="rId3"/>
    <p:sldId id="288" r:id="rId4"/>
    <p:sldId id="289" r:id="rId5"/>
    <p:sldId id="276" r:id="rId6"/>
    <p:sldId id="279" r:id="rId7"/>
    <p:sldId id="278" r:id="rId8"/>
    <p:sldId id="263" r:id="rId9"/>
    <p:sldId id="273" r:id="rId10"/>
    <p:sldId id="280" r:id="rId11"/>
    <p:sldId id="282" r:id="rId12"/>
    <p:sldId id="269" r:id="rId13"/>
    <p:sldId id="284" r:id="rId14"/>
    <p:sldId id="283" r:id="rId15"/>
    <p:sldId id="285" r:id="rId16"/>
    <p:sldId id="286" r:id="rId17"/>
    <p:sldId id="287" r:id="rId18"/>
    <p:sldId id="262" r:id="rId19"/>
  </p:sldIdLst>
  <p:sldSz cx="12192000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F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redný štý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Štýl s motívom 1 - zvýrazneni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202B0CA-FC54-4496-8BCA-5EF66A818D29}" styleName="Tmavý štý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Tmavý štýl 2 - zvýraznenie 1/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Svetlý štýl 3 - zvýrazneni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12.6.2020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23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11.5.2020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 sz="1100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endParaRPr lang="sk-SK" sz="1100" dirty="0"/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predkladá na SO OPII ŽoP typu priebežná platba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 sz="1100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sz="1100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189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215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16.6.2020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 pracovné dni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13.7.2020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20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11.5.2020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 sz="1100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endParaRPr lang="sk-SK" sz="1100" dirty="0"/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predložil na SO OPII ŽoP typu poskytnutie predfinancovania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 sz="1100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sz="1100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189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215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16.6.2020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 pracovné dni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25.6.2020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 sz="1100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8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 sz="1100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sz="1100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5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uhradil faktúru dodávateľovi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7.7.2020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5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predkladá na SO OPII ŽoP typu zúčtovanie predfinancovania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20.7.2020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10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ukončil administratívnu finančnú kontrolu ŽoP + predložil ŽoP na Platobnú jednotku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14.8.2020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20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Platobná jednotka „uhradila“ ŽoP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12.6.2020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23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12.6.2020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23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4862" y="0"/>
          <a:ext cx="742831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11.5.2020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019" y="18157"/>
        <a:ext cx="706517" cy="583618"/>
      </dsp:txXfrm>
    </dsp:sp>
    <dsp:sp modelId="{DA8AB126-E27C-48FB-9453-18463AEEA2A4}">
      <dsp:nvSpPr>
        <dsp:cNvPr id="0" name=""/>
        <dsp:cNvSpPr/>
      </dsp:nvSpPr>
      <dsp:spPr>
        <a:xfrm>
          <a:off x="884787" y="0"/>
          <a:ext cx="1123476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100" kern="1200" dirty="0"/>
        </a:p>
      </dsp:txBody>
      <dsp:txXfrm>
        <a:off x="884787" y="123986"/>
        <a:ext cx="937496" cy="371960"/>
      </dsp:txXfrm>
    </dsp:sp>
    <dsp:sp modelId="{047C38EE-9F98-4626-8DF1-7EAAB65F0966}">
      <dsp:nvSpPr>
        <dsp:cNvPr id="0" name=""/>
        <dsp:cNvSpPr/>
      </dsp:nvSpPr>
      <dsp:spPr>
        <a:xfrm>
          <a:off x="2104648" y="6650"/>
          <a:ext cx="3392387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predkladá na SO OPII ŽoP typu priebežná platba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2416" y="24418"/>
        <a:ext cx="3356851" cy="5710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143" y="0"/>
          <a:ext cx="74978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16.6.2020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300" y="18157"/>
        <a:ext cx="713470" cy="583618"/>
      </dsp:txXfrm>
    </dsp:sp>
    <dsp:sp modelId="{DA8AB126-E27C-48FB-9453-18463AEEA2A4}">
      <dsp:nvSpPr>
        <dsp:cNvPr id="0" name=""/>
        <dsp:cNvSpPr/>
      </dsp:nvSpPr>
      <dsp:spPr>
        <a:xfrm>
          <a:off x="889991" y="0"/>
          <a:ext cx="1125325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 pracovné dni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889991" y="123986"/>
        <a:ext cx="939345" cy="371960"/>
      </dsp:txXfrm>
    </dsp:sp>
    <dsp:sp modelId="{047C38EE-9F98-4626-8DF1-7EAAB65F0966}">
      <dsp:nvSpPr>
        <dsp:cNvPr id="0" name=""/>
        <dsp:cNvSpPr/>
      </dsp:nvSpPr>
      <dsp:spPr>
        <a:xfrm>
          <a:off x="2109735" y="6650"/>
          <a:ext cx="3387019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7503" y="24418"/>
        <a:ext cx="3351483" cy="5710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143" y="0"/>
          <a:ext cx="74978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13.7.2020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300" y="18157"/>
        <a:ext cx="713470" cy="583618"/>
      </dsp:txXfrm>
    </dsp:sp>
    <dsp:sp modelId="{DA8AB126-E27C-48FB-9453-18463AEEA2A4}">
      <dsp:nvSpPr>
        <dsp:cNvPr id="0" name=""/>
        <dsp:cNvSpPr/>
      </dsp:nvSpPr>
      <dsp:spPr>
        <a:xfrm>
          <a:off x="889991" y="0"/>
          <a:ext cx="1125325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20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889991" y="123986"/>
        <a:ext cx="939345" cy="371960"/>
      </dsp:txXfrm>
    </dsp:sp>
    <dsp:sp modelId="{047C38EE-9F98-4626-8DF1-7EAAB65F0966}">
      <dsp:nvSpPr>
        <dsp:cNvPr id="0" name=""/>
        <dsp:cNvSpPr/>
      </dsp:nvSpPr>
      <dsp:spPr>
        <a:xfrm>
          <a:off x="2109735" y="6650"/>
          <a:ext cx="3387019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7503" y="24418"/>
        <a:ext cx="3351483" cy="571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376" y="0"/>
          <a:ext cx="82127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11.5.2020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33" y="18157"/>
        <a:ext cx="784960" cy="583618"/>
      </dsp:txXfrm>
    </dsp:sp>
    <dsp:sp modelId="{DA8AB126-E27C-48FB-9453-18463AEEA2A4}">
      <dsp:nvSpPr>
        <dsp:cNvPr id="0" name=""/>
        <dsp:cNvSpPr/>
      </dsp:nvSpPr>
      <dsp:spPr>
        <a:xfrm>
          <a:off x="978221" y="0"/>
          <a:ext cx="1242116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100" kern="1200" dirty="0"/>
        </a:p>
      </dsp:txBody>
      <dsp:txXfrm>
        <a:off x="978221" y="123986"/>
        <a:ext cx="1056136" cy="371960"/>
      </dsp:txXfrm>
    </dsp:sp>
    <dsp:sp modelId="{047C38EE-9F98-4626-8DF1-7EAAB65F0966}">
      <dsp:nvSpPr>
        <dsp:cNvPr id="0" name=""/>
        <dsp:cNvSpPr/>
      </dsp:nvSpPr>
      <dsp:spPr>
        <a:xfrm>
          <a:off x="2326901" y="6650"/>
          <a:ext cx="3750625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predložil na SO OPII ŽoP typu poskytnutie predfinancovania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44669" y="24418"/>
        <a:ext cx="3715089" cy="571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16.6.2020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 pracovné dni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25.6.2020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8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5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uhradil faktúru dodávateľovi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7.7.2020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5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predkladá na SO OPII ŽoP typu zúčtovanie predfinancovania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20.7.2020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10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ukončil administratívnu finančnú kontrolu ŽoP + predložil ŽoP na Platobnú jednotku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14.8.2020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20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Platobná jednotka „uhradila“ ŽoP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143" y="0"/>
          <a:ext cx="74978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12.6.2020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300" y="18157"/>
        <a:ext cx="713470" cy="583618"/>
      </dsp:txXfrm>
    </dsp:sp>
    <dsp:sp modelId="{DA8AB126-E27C-48FB-9453-18463AEEA2A4}">
      <dsp:nvSpPr>
        <dsp:cNvPr id="0" name=""/>
        <dsp:cNvSpPr/>
      </dsp:nvSpPr>
      <dsp:spPr>
        <a:xfrm>
          <a:off x="889991" y="0"/>
          <a:ext cx="1125325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23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889991" y="123986"/>
        <a:ext cx="939345" cy="371960"/>
      </dsp:txXfrm>
    </dsp:sp>
    <dsp:sp modelId="{047C38EE-9F98-4626-8DF1-7EAAB65F0966}">
      <dsp:nvSpPr>
        <dsp:cNvPr id="0" name=""/>
        <dsp:cNvSpPr/>
      </dsp:nvSpPr>
      <dsp:spPr>
        <a:xfrm>
          <a:off x="2109735" y="6650"/>
          <a:ext cx="3387019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7503" y="24418"/>
        <a:ext cx="3351483" cy="571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3F736-4C6A-4736-85D1-901EC30C2145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F1BF-E0FC-4D3C-905F-2D7736A5664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446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786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51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5462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964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409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373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97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13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368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939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798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3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924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044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697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92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diagramData" Target="../diagrams/data9.xml"/><Relationship Id="rId47" Type="http://schemas.openxmlformats.org/officeDocument/2006/relationships/diagramData" Target="../diagrams/data10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9" Type="http://schemas.openxmlformats.org/officeDocument/2006/relationships/diagramQuickStyle" Target="../diagrams/quickStyle6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53" Type="http://schemas.openxmlformats.org/officeDocument/2006/relationships/diagramLayout" Target="../diagrams/layout11.xml"/><Relationship Id="rId58" Type="http://schemas.openxmlformats.org/officeDocument/2006/relationships/diagramLayout" Target="../diagrams/layout12.xml"/><Relationship Id="rId5" Type="http://schemas.openxmlformats.org/officeDocument/2006/relationships/diagramColors" Target="../diagrams/colors1.xml"/><Relationship Id="rId61" Type="http://schemas.microsoft.com/office/2007/relationships/diagramDrawing" Target="../diagrams/drawing12.xml"/><Relationship Id="rId1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diagramLayout" Target="../diagrams/layout9.xml"/><Relationship Id="rId48" Type="http://schemas.openxmlformats.org/officeDocument/2006/relationships/diagramLayout" Target="../diagrams/layout10.xml"/><Relationship Id="rId56" Type="http://schemas.microsoft.com/office/2007/relationships/diagramDrawing" Target="../diagrams/drawing11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59" Type="http://schemas.openxmlformats.org/officeDocument/2006/relationships/diagramQuickStyle" Target="../diagrams/quickStyle12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54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QuickStyle" Target="../diagrams/quickStyle10.xml"/><Relationship Id="rId57" Type="http://schemas.openxmlformats.org/officeDocument/2006/relationships/diagramData" Target="../diagrams/data12.xml"/><Relationship Id="rId10" Type="http://schemas.openxmlformats.org/officeDocument/2006/relationships/diagramColors" Target="../diagrams/colors2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52" Type="http://schemas.openxmlformats.org/officeDocument/2006/relationships/diagramData" Target="../diagrams/data11.xml"/><Relationship Id="rId60" Type="http://schemas.openxmlformats.org/officeDocument/2006/relationships/diagramColors" Target="../diagrams/colors1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917772" y="1399383"/>
            <a:ext cx="10286802" cy="51131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 smtClean="0"/>
          </a:p>
          <a:p>
            <a:pPr algn="ctr"/>
            <a:endParaRPr lang="sk-SK" b="1" dirty="0"/>
          </a:p>
          <a:p>
            <a:pPr algn="ctr"/>
            <a:endParaRPr lang="sk-SK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4063" y="2119255"/>
            <a:ext cx="10268265" cy="1412034"/>
          </a:xfrm>
        </p:spPr>
        <p:txBody>
          <a:bodyPr>
            <a:noAutofit/>
          </a:bodyPr>
          <a:lstStyle/>
          <a:p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4400" b="1" dirty="0" smtClean="0">
                <a:solidFill>
                  <a:srgbClr val="FFFF00"/>
                </a:solidFill>
                <a:latin typeface="+mn-lt"/>
              </a:rPr>
              <a:t>Zoznam podpornej dokumentácie pri predkladaní Žiadostí o platbu</a:t>
            </a:r>
            <a:endParaRPr lang="sk-SK" sz="4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787539" y="5773119"/>
            <a:ext cx="2426304" cy="647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800" b="1" dirty="0" smtClean="0">
                <a:solidFill>
                  <a:srgbClr val="FFFF00"/>
                </a:solidFill>
                <a:latin typeface="+mn-lt"/>
              </a:rPr>
              <a:t>23.03.2021, Bratislava</a:t>
            </a:r>
            <a:endParaRPr lang="sk-SK" sz="1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472220" y="4136538"/>
            <a:ext cx="7291952" cy="13979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 smtClean="0">
                <a:solidFill>
                  <a:schemeClr val="bg1"/>
                </a:solidFill>
                <a:latin typeface="+mn-lt"/>
              </a:rPr>
              <a:t>Národné projekty</a:t>
            </a:r>
          </a:p>
          <a:p>
            <a:r>
              <a:rPr lang="pl-PL" sz="4400" b="1" dirty="0" smtClean="0">
                <a:solidFill>
                  <a:schemeClr val="bg1"/>
                </a:solidFill>
                <a:latin typeface="+mn-lt"/>
              </a:rPr>
              <a:t>Dopytové projekty</a:t>
            </a:r>
            <a:endParaRPr lang="sk-SK" sz="4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39038"/>
              </p:ext>
            </p:extLst>
          </p:nvPr>
        </p:nvGraphicFramePr>
        <p:xfrm>
          <a:off x="917771" y="2000246"/>
          <a:ext cx="10265574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28233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37341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578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Preberací/ akceptačný protokol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vyplývajúci zo zmlúv s dodávateľom a zo zmluvy o partnerstve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musí byť podpísaný oboma stranami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dátumy musia sedieť s faktúrou (dátum dodania a pod.)</a:t>
                      </a:r>
                      <a:endParaRPr lang="pl-PL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2174367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Zápis z RVP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1" dirty="0" smtClean="0"/>
                        <a:t>že bol výstup projektu akceptovaný RV - ak relevantné</a:t>
                      </a:r>
                      <a:endParaRPr lang="pl-PL" sz="12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6597274"/>
                  </a:ext>
                </a:extLst>
              </a:tr>
              <a:tr h="578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/>
                        <a:t>Doklad o zaúčtovaní (likvidačný list k faktúre)</a:t>
                      </a:r>
                      <a:endParaRPr lang="pl-PL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1" dirty="0" smtClean="0"/>
                        <a:t>musí obsahovať poznámku o tom, či je možné finančnú operáciu vykonať a či je možné v nej pokračovať = základná finančná kontrola u prijímateľa</a:t>
                      </a:r>
                      <a:endParaRPr lang="sk-SK" sz="1200" i="1" dirty="0" smtClean="0"/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údaje musia sedieť s faktúrou (číslo faktúry, dátumy, sumy, atď.)</a:t>
                      </a:r>
                      <a:endParaRPr lang="pl-PL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969817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Kópia inzercie v tlači/</a:t>
                      </a:r>
                      <a:r>
                        <a:rPr lang="sk-SK" sz="1200" b="1" kern="1200" baseline="0" dirty="0" smtClean="0"/>
                        <a:t> </a:t>
                      </a:r>
                      <a:r>
                        <a:rPr lang="sk-SK" sz="1200" b="1" kern="1200" dirty="0" smtClean="0"/>
                        <a:t>fotodokumentácia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v prípade výdavkov na propagáciu</a:t>
                      </a:r>
                      <a:endParaRPr lang="sk-SK" sz="1200" b="0" i="1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421625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Prezenčné listiny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v prípade školení</a:t>
                      </a:r>
                      <a:endParaRPr lang="pl-PL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301390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Analýzy/ štúdie/ výstupy...atď.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výstupy z poskytnutých služieb (v prípade špeciálnych služieb)</a:t>
                      </a:r>
                      <a:endParaRPr lang="pl-PL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359291"/>
                  </a:ext>
                </a:extLst>
              </a:tr>
              <a:tr h="1239148">
                <a:tc>
                  <a:txBody>
                    <a:bodyPr/>
                    <a:lstStyle/>
                    <a:p>
                      <a:r>
                        <a:rPr lang="pl-PL" sz="1200" b="1" kern="1200" dirty="0" smtClean="0"/>
                        <a:t>Zaraďovací protokol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v prípade zaradenia do majetku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doklad, z ktorého je zrejmé, ako prijímateľ zaúčtoval dielo (pod akú skupinu výdavkov, pod akú podpoložku ekonomickej klasifikácie)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predkladá sa v prípade kapitálových výdavkov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prijímateľ je povinný dodržať pri</a:t>
                      </a:r>
                      <a:r>
                        <a:rPr lang="sk-SK" sz="1200" i="1" kern="1200" baseline="0" dirty="0" smtClean="0"/>
                        <a:t> účtovaní druh výdavku</a:t>
                      </a:r>
                      <a:r>
                        <a:rPr lang="sk-SK" sz="1200" i="1" kern="1200" dirty="0" smtClean="0"/>
                        <a:t> (bežný/ kapitálový), ktorý je uvedený v zmluve o </a:t>
                      </a:r>
                      <a:r>
                        <a:rPr lang="sk-SK" sz="1200" i="1" kern="1200" dirty="0" err="1" smtClean="0"/>
                        <a:t>NFP</a:t>
                      </a:r>
                      <a:r>
                        <a:rPr lang="sk-SK" sz="1200" i="1" kern="1200" baseline="0" dirty="0" smtClean="0"/>
                        <a:t> -</a:t>
                      </a:r>
                      <a:r>
                        <a:rPr lang="sk-SK" sz="1200" i="1" kern="1200" dirty="0" smtClean="0"/>
                        <a:t> ak je v zmluve uvedené, že sa jedná o bežný výdavok, </a:t>
                      </a:r>
                      <a:r>
                        <a:rPr lang="sk-SK" sz="1200" i="1" u="sng" kern="1200" dirty="0" smtClean="0"/>
                        <a:t>nie je</a:t>
                      </a:r>
                      <a:r>
                        <a:rPr lang="sk-SK" sz="1200" i="1" u="sng" kern="1200" baseline="0" dirty="0" smtClean="0"/>
                        <a:t> povolené</a:t>
                      </a:r>
                      <a:r>
                        <a:rPr lang="sk-SK" sz="1200" i="1" u="none" kern="1200" baseline="0" dirty="0" smtClean="0"/>
                        <a:t> </a:t>
                      </a:r>
                      <a:r>
                        <a:rPr lang="sk-SK" sz="1200" i="1" kern="1200" dirty="0" smtClean="0"/>
                        <a:t>ho neskôr deklarovať ako kapitálový </a:t>
                      </a:r>
                      <a:r>
                        <a:rPr lang="sk-SK" sz="1200" i="1" u="sng" kern="1200" dirty="0" smtClean="0"/>
                        <a:t>a naopak</a:t>
                      </a:r>
                      <a:endParaRPr lang="sk-SK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539829"/>
                  </a:ext>
                </a:extLst>
              </a:tr>
              <a:tr h="413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Pracovné výkazy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v prípade zmluvy s dodávateľom, kde sú v rozpočte merné jednotky človekodeň (ČD)/ človekohodina (ČH)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pracovné výkazy sa predkladajú za zamestnancov dodávateľa</a:t>
                      </a:r>
                      <a:endParaRPr lang="sk-SK" sz="12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0612431"/>
                  </a:ext>
                </a:extLst>
              </a:tr>
              <a:tr h="413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Mediálna kampaň</a:t>
                      </a:r>
                      <a:r>
                        <a:rPr lang="sk-SK" sz="1200" b="1" kern="1200" baseline="0" dirty="0" smtClean="0"/>
                        <a:t> </a:t>
                      </a:r>
                      <a:endParaRPr lang="sk-SK" sz="12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výdavky</a:t>
                      </a:r>
                      <a:r>
                        <a:rPr lang="sk-SK" sz="1200" i="1" kern="1200" baseline="0" dirty="0" smtClean="0"/>
                        <a:t> spojené s odvysielaním mediálnej kampane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musia byť podložené výstupom zo systému </a:t>
                      </a:r>
                      <a:endParaRPr lang="sk-SK" sz="1200" i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2916141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927040" y="1369713"/>
            <a:ext cx="10268265" cy="4209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989903" y="1369713"/>
            <a:ext cx="9823508" cy="4209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3) Zoznam podpornej dokumentácie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priebežná </a:t>
            </a:r>
            <a:r>
              <a:rPr lang="pl-PL" sz="2000" b="1" i="1" dirty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platba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- refundácia</a:t>
            </a:r>
            <a:endParaRPr lang="pl-PL" sz="2000" i="1" dirty="0" smtClean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927040" y="1369713"/>
            <a:ext cx="10268265" cy="4209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89903" y="1369713"/>
            <a:ext cx="9823508" cy="4209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3) Zoznam podpornej dokumentácie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priebežná </a:t>
            </a:r>
            <a:r>
              <a:rPr lang="pl-PL" sz="2000" b="1" i="1" dirty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platba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- refundácia</a:t>
            </a:r>
            <a:endParaRPr lang="pl-PL" sz="2000" i="1" dirty="0" smtClean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80978"/>
              </p:ext>
            </p:extLst>
          </p:nvPr>
        </p:nvGraphicFramePr>
        <p:xfrm>
          <a:off x="917771" y="2000246"/>
          <a:ext cx="10265574" cy="17404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28233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37341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413049">
                <a:tc>
                  <a:txBody>
                    <a:bodyPr/>
                    <a:lstStyle/>
                    <a:p>
                      <a:r>
                        <a:rPr lang="pl-PL" sz="1200" b="1" kern="1200" dirty="0" smtClean="0"/>
                        <a:t>Inventárna karta drobného hmotného majetku/ skladová karta</a:t>
                      </a:r>
                      <a:endParaRPr lang="pl-PL" sz="12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predkladá sa v prípade bežných výdavkov (zásoby)</a:t>
                      </a:r>
                      <a:endParaRPr lang="sk-SK" sz="1200" b="1" i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617670"/>
                  </a:ext>
                </a:extLst>
              </a:tr>
              <a:tr h="413049">
                <a:tc>
                  <a:txBody>
                    <a:bodyPr/>
                    <a:lstStyle/>
                    <a:p>
                      <a:r>
                        <a:rPr lang="sk-SK" sz="1200" b="1" u="none" strike="noStrike" kern="1200" dirty="0" smtClean="0"/>
                        <a:t>Analytické</a:t>
                      </a:r>
                      <a:r>
                        <a:rPr lang="sk-SK" sz="1200" b="1" u="none" strike="noStrike" kern="1200" baseline="0" dirty="0" smtClean="0"/>
                        <a:t> účtovníctvo</a:t>
                      </a:r>
                      <a:endParaRPr lang="sk-SK" sz="1200" b="1" u="none" strike="noStrike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analytická evidencia v zmysle zmluvy o </a:t>
                      </a:r>
                      <a:r>
                        <a:rPr lang="sk-SK" sz="1200" i="1" kern="1200" baseline="0" dirty="0" err="1" smtClean="0"/>
                        <a:t>NFP</a:t>
                      </a:r>
                      <a:r>
                        <a:rPr lang="sk-SK" sz="1200" i="1" kern="1200" baseline="0" dirty="0" smtClean="0"/>
                        <a:t> (článok 11, bod 1)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predkladá sa v rámci záverečnej </a:t>
                      </a:r>
                      <a:r>
                        <a:rPr lang="sk-SK" sz="1200" i="1" kern="1200" baseline="0" dirty="0" err="1" smtClean="0"/>
                        <a:t>ŽoP</a:t>
                      </a:r>
                      <a:endParaRPr lang="sk-SK" sz="1200" b="1" i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853078"/>
                  </a:ext>
                </a:extLst>
              </a:tr>
              <a:tr h="413049">
                <a:tc>
                  <a:txBody>
                    <a:bodyPr/>
                    <a:lstStyle/>
                    <a:p>
                      <a:r>
                        <a:rPr lang="sk-SK" sz="1200" b="1" u="none" strike="noStrike" kern="1200" dirty="0" err="1" smtClean="0"/>
                        <a:t>Mapovacia</a:t>
                      </a:r>
                      <a:r>
                        <a:rPr lang="sk-SK" sz="1200" b="1" u="none" strike="noStrike" kern="1200" dirty="0" smtClean="0"/>
                        <a:t> (</a:t>
                      </a:r>
                      <a:r>
                        <a:rPr lang="sk-SK" sz="1200" b="1" u="none" strike="noStrike" kern="1200" dirty="0" err="1" smtClean="0"/>
                        <a:t>prevodníková</a:t>
                      </a:r>
                      <a:r>
                        <a:rPr lang="sk-SK" sz="1200" b="1" u="none" strike="noStrike" kern="1200" dirty="0" smtClean="0"/>
                        <a:t>) tabuľka</a:t>
                      </a:r>
                      <a:endParaRPr lang="sk-SK" sz="1200" b="1" u="none" strike="noStrike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predkladá sa v prípade, ak nie je možné spárovať výdavky faktúry so schváleným rozpočtom zo zmluvy o </a:t>
                      </a:r>
                      <a:r>
                        <a:rPr lang="sk-SK" sz="1200" i="1" kern="1200" baseline="0" dirty="0" err="1" smtClean="0"/>
                        <a:t>NFP</a:t>
                      </a:r>
                      <a:endParaRPr lang="sk-SK" sz="1200" b="1" i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191594"/>
                  </a:ext>
                </a:extLst>
              </a:tr>
              <a:tr h="413049">
                <a:tc gridSpan="2">
                  <a:txBody>
                    <a:bodyPr/>
                    <a:lstStyle/>
                    <a:p>
                      <a:r>
                        <a:rPr lang="sk-SK" sz="1200" b="1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Všetky účtovné dokumenty sa predkladajú ako rovnopisy alebo ako kópie overené podpisom a pečiatkou</a:t>
                      </a:r>
                      <a:r>
                        <a:rPr lang="sk-SK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sk-SK" sz="1200" b="1" i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3962347"/>
                  </a:ext>
                </a:extLst>
              </a:tr>
            </a:tbl>
          </a:graphicData>
        </a:graphic>
      </p:graphicFrame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31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877268"/>
              </p:ext>
            </p:extLst>
          </p:nvPr>
        </p:nvGraphicFramePr>
        <p:xfrm>
          <a:off x="917771" y="1875781"/>
          <a:ext cx="10326795" cy="4892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45697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81098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585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baseline="0" dirty="0" smtClean="0"/>
                        <a:t>Pred predložením </a:t>
                      </a:r>
                      <a:r>
                        <a:rPr lang="sk-SK" sz="1200" b="1" kern="1200" baseline="0" dirty="0" err="1" smtClean="0"/>
                        <a:t>ŽoP</a:t>
                      </a:r>
                      <a:r>
                        <a:rPr lang="sk-SK" sz="1200" b="1" kern="1200" baseline="0" dirty="0" smtClean="0"/>
                        <a:t> (časť A)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150" i="1" kern="1200" baseline="0" dirty="0" smtClean="0"/>
                        <a:t>je potrebné požiadať RO OPII o vykonanie finančnej kontroly VO - ak relevantné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50" i="1" kern="1200" baseline="0" dirty="0" smtClean="0"/>
                        <a:t>zaevidovať údaje o zrealizovanom VO do </a:t>
                      </a:r>
                      <a:r>
                        <a:rPr lang="sk-SK" sz="1150" i="1" kern="1200" baseline="0" dirty="0" err="1" smtClean="0"/>
                        <a:t>ITMS2014</a:t>
                      </a:r>
                      <a:r>
                        <a:rPr lang="sk-SK" sz="1150" i="1" kern="1200" baseline="0" dirty="0" smtClean="0"/>
                        <a:t>+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50" i="1" kern="1200" baseline="0" dirty="0" smtClean="0"/>
                        <a:t>priradiť VO k účtovnému dokladu a následne k deklarovanému výdavku</a:t>
                      </a:r>
                      <a:endParaRPr lang="sk-SK" sz="115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6127670"/>
                  </a:ext>
                </a:extLst>
              </a:tr>
              <a:tr h="751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dirty="0" smtClean="0"/>
                        <a:t>Typ </a:t>
                      </a:r>
                      <a:r>
                        <a:rPr lang="sk-SK" sz="1200" b="1" dirty="0" err="1" smtClean="0"/>
                        <a:t>ŽoP</a:t>
                      </a:r>
                      <a:r>
                        <a:rPr lang="sk-SK" sz="1200" b="1" dirty="0" smtClean="0"/>
                        <a:t> (časť A)</a:t>
                      </a:r>
                      <a:endParaRPr lang="sk-SK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50" i="1" dirty="0" smtClean="0"/>
                        <a:t>v rámci 1 </a:t>
                      </a:r>
                      <a:r>
                        <a:rPr lang="sk-SK" sz="1150" i="1" dirty="0" err="1" smtClean="0"/>
                        <a:t>ŽoP</a:t>
                      </a:r>
                      <a:r>
                        <a:rPr lang="sk-SK" sz="1150" i="1" dirty="0" smtClean="0"/>
                        <a:t> je</a:t>
                      </a:r>
                      <a:r>
                        <a:rPr lang="sk-SK" sz="1150" i="1" baseline="0" dirty="0" smtClean="0"/>
                        <a:t> možné použiť </a:t>
                      </a:r>
                      <a:r>
                        <a:rPr lang="sk-SK" sz="1150" i="1" dirty="0" smtClean="0"/>
                        <a:t>vždy len 1 systém financovania</a:t>
                      </a:r>
                      <a:endParaRPr lang="pl-PL" sz="1150" i="1" dirty="0" smtClean="0"/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50" i="1" dirty="0" smtClean="0"/>
                        <a:t>poskytnutie</a:t>
                      </a:r>
                      <a:r>
                        <a:rPr lang="sk-SK" sz="1150" i="1" baseline="0" dirty="0" smtClean="0"/>
                        <a:t> </a:t>
                      </a:r>
                      <a:r>
                        <a:rPr lang="sk-SK" sz="1150" i="1" dirty="0" smtClean="0"/>
                        <a:t>predfinancovania (prijímateľ</a:t>
                      </a:r>
                      <a:r>
                        <a:rPr lang="sk-SK" sz="1150" i="1" baseline="0" dirty="0" smtClean="0"/>
                        <a:t> predkladá dosiaľ neuhradené účtovné doklady - faktúry, v lehote splatnosti)</a:t>
                      </a:r>
                      <a:endParaRPr lang="sk-SK" sz="1150" i="1" dirty="0" smtClean="0"/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50" i="1" baseline="0" dirty="0" smtClean="0"/>
                        <a:t>zúčtovanie predfinancovania (prijímateľ predkladá doklady o úhrade poskytnutého predfinancovania dodávateľovi)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50" i="1" baseline="0" dirty="0" smtClean="0"/>
                        <a:t>priebežná platba - refundácia (prijímateľ predkladá na refundáciu už uhradené účtovné doklady - faktúry)</a:t>
                      </a:r>
                      <a:endParaRPr lang="sk-SK" sz="1150" b="0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826512"/>
                  </a:ext>
                </a:extLst>
              </a:tr>
              <a:tr h="917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Štruktúra deklarovaných výdavkov </a:t>
                      </a:r>
                      <a:endParaRPr lang="pl-PL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50" i="1" kern="1200" baseline="0" dirty="0" smtClean="0">
                          <a:solidFill>
                            <a:schemeClr val="tx1"/>
                          </a:solidFill>
                        </a:rPr>
                        <a:t>odporúčame uvádzať v </a:t>
                      </a:r>
                      <a:r>
                        <a:rPr lang="sk-SK" sz="1150" i="1" u="none" kern="1200" baseline="0" dirty="0" smtClean="0">
                          <a:solidFill>
                            <a:schemeClr val="tx1"/>
                          </a:solidFill>
                        </a:rPr>
                        <a:t>rovnakej forme ako sú v rozpočte </a:t>
                      </a:r>
                      <a:r>
                        <a:rPr lang="sk-SK" sz="1150" i="1" u="none" kern="1200" baseline="0" dirty="0" err="1" smtClean="0">
                          <a:solidFill>
                            <a:schemeClr val="tx1"/>
                          </a:solidFill>
                        </a:rPr>
                        <a:t>ZoNFP</a:t>
                      </a:r>
                      <a:r>
                        <a:rPr lang="sk-SK" sz="1150" i="1" u="none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50" i="1" kern="1200" baseline="0" dirty="0" smtClean="0">
                          <a:solidFill>
                            <a:schemeClr val="tx1"/>
                          </a:solidFill>
                        </a:rPr>
                        <a:t>forma, v akej sú uvedené na faktúre, je irelevantná - do ITMS2014+ sa musia nahodiť v zmysle </a:t>
                      </a:r>
                      <a:r>
                        <a:rPr lang="sk-SK" sz="1150" i="1" kern="1200" baseline="0" dirty="0" err="1" smtClean="0">
                          <a:solidFill>
                            <a:schemeClr val="tx1"/>
                          </a:solidFill>
                        </a:rPr>
                        <a:t>ZoNFP</a:t>
                      </a:r>
                      <a:endParaRPr lang="sk-SK" sz="1150" i="1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5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</a:t>
                      </a:r>
                      <a:r>
                        <a:rPr lang="pl-PL" sz="115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mzdách zvlášť za každý mesiac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5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rozčleniť</a:t>
                      </a:r>
                      <a:r>
                        <a:rPr lang="pl-PL" sz="115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podľa ekon. klasifikácie (tarifný plat, odmeny, poistné do VšZP, poistné do ostatných ZP, nemoc. poistenie atď.)</a:t>
                      </a:r>
                      <a:endParaRPr lang="pl-PL" sz="115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969817"/>
                  </a:ext>
                </a:extLst>
              </a:tr>
              <a:tr h="419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Verejné obstarávanie (VO)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50" i="1" dirty="0" smtClean="0">
                          <a:solidFill>
                            <a:schemeClr val="tx1"/>
                          </a:solidFill>
                        </a:rPr>
                        <a:t>v časti A.9 (účtovné doklady) musí byť priradené číslo VO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50" i="1" dirty="0" smtClean="0">
                          <a:solidFill>
                            <a:schemeClr val="tx1"/>
                          </a:solidFill>
                        </a:rPr>
                        <a:t>každý</a:t>
                      </a:r>
                      <a:r>
                        <a:rPr lang="pl-PL" sz="1150" i="1" baseline="0" dirty="0" smtClean="0">
                          <a:solidFill>
                            <a:schemeClr val="tx1"/>
                          </a:solidFill>
                        </a:rPr>
                        <a:t> deklarovaný výdavok v ITMS2014+ musí mať priradený príslušný kód VO</a:t>
                      </a:r>
                      <a:endParaRPr lang="pl-PL" sz="115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421625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Správny druh výdavku </a:t>
                      </a:r>
                      <a:endParaRPr lang="pl-PL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50" i="1" dirty="0" smtClean="0"/>
                        <a:t>kapitálový/ bežný (na základe zvoleného</a:t>
                      </a:r>
                      <a:r>
                        <a:rPr lang="pl-PL" sz="1150" i="1" baseline="0" dirty="0" smtClean="0"/>
                        <a:t> spôsobu účtovania v zmysle Zmluvy o NFP)</a:t>
                      </a:r>
                      <a:endParaRPr lang="pl-PL" sz="115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28538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Správny kód prvku štátneho rozpočtu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5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opdporúčame preveriť u projektového manažéra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982185"/>
                  </a:ext>
                </a:extLst>
              </a:tr>
              <a:tr h="433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Správny kód ekonomickej</a:t>
                      </a:r>
                      <a:r>
                        <a:rPr lang="pl-PL" sz="1200" b="1" baseline="0" dirty="0" smtClean="0"/>
                        <a:t> klasifikácie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Správny kód funkčnej</a:t>
                      </a:r>
                      <a:r>
                        <a:rPr lang="pl-PL" sz="1200" b="1" baseline="0" dirty="0" smtClean="0"/>
                        <a:t> klasifikácie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50" i="1" dirty="0" smtClean="0"/>
                        <a:t>tieto údaje stanovuje</a:t>
                      </a:r>
                      <a:r>
                        <a:rPr lang="pl-PL" sz="1150" i="1" baseline="0" dirty="0" smtClean="0"/>
                        <a:t> ekonomické oddelenie prijímateľa </a:t>
                      </a:r>
                      <a:endParaRPr lang="pl-PL" sz="115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243642"/>
                  </a:ext>
                </a:extLst>
              </a:tr>
              <a:tr h="751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strike="noStrike" dirty="0" smtClean="0"/>
                        <a:t>Doplňujúce</a:t>
                      </a:r>
                      <a:r>
                        <a:rPr lang="pl-PL" sz="1200" b="1" strike="noStrike" baseline="0" dirty="0" smtClean="0"/>
                        <a:t> monitorovacie údaje k ŽoP</a:t>
                      </a:r>
                      <a:endParaRPr lang="pl-PL" sz="1200" b="1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150" i="1" kern="1200" dirty="0" smtClean="0"/>
                        <a:t>predkladajú sa vždy pri priebežnej platbe a pri poskytnutí predfinancovania</a:t>
                      </a:r>
                      <a:endParaRPr lang="pl-PL" sz="1150" i="1" strike="sngStrike" kern="12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150" i="1" kern="1200" dirty="0" smtClean="0"/>
                        <a:t>musia obsahovať informáciu o aktuálnom stave realizácie aktivít projektu, identifikovaných problémoch a rizikách na projekte a ďalších informáciách v súvislosti s realizáciou projektu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150" i="1" kern="1200" dirty="0" smtClean="0"/>
                        <a:t>je potrebné správne vyplniť</a:t>
                      </a:r>
                      <a:r>
                        <a:rPr lang="pl-PL" sz="1150" i="1" kern="1200" baseline="0" dirty="0" smtClean="0"/>
                        <a:t> hodnoty merateľných ukazovateľov (dielo je už vytvorené, preto sú naplnené aj MU)</a:t>
                      </a:r>
                      <a:endParaRPr lang="pl-PL" sz="1150" i="1" kern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9896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r>
                        <a:rPr lang="pl-PL" sz="1200" b="1" kern="1200" dirty="0" smtClean="0"/>
                        <a:t>Zoznam evidencie rizík</a:t>
                      </a:r>
                      <a:endParaRPr lang="pl-PL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50" i="1" kern="1200" dirty="0" smtClean="0"/>
                        <a:t>štruktúrovaná</a:t>
                      </a:r>
                      <a:r>
                        <a:rPr lang="sk-SK" sz="1150" i="1" kern="1200" baseline="0" dirty="0" smtClean="0"/>
                        <a:t> </a:t>
                      </a:r>
                      <a:r>
                        <a:rPr lang="sk-SK" sz="1150" i="1" kern="1200" dirty="0" smtClean="0"/>
                        <a:t>príloha obsahujúca všetky riziká na projekte (ukončené</a:t>
                      </a:r>
                      <a:r>
                        <a:rPr lang="sk-SK" sz="1150" i="1" kern="1200" baseline="0" dirty="0" smtClean="0"/>
                        <a:t> aj prebiehajúce)</a:t>
                      </a:r>
                      <a:endParaRPr lang="sk-SK" sz="115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988229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927040" y="1369713"/>
            <a:ext cx="10268265" cy="4003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989903" y="1369712"/>
            <a:ext cx="9823508" cy="400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)</a:t>
            </a:r>
            <a:r>
              <a:rPr lang="pl-PL" sz="20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Poznámky </a:t>
            </a:r>
            <a:r>
              <a:rPr lang="pl-PL" sz="2000" b="1" dirty="0">
                <a:solidFill>
                  <a:schemeClr val="bg1"/>
                </a:solidFill>
                <a:latin typeface="+mn-lt"/>
              </a:rPr>
              <a:t>k vypĺňaniu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</a:rPr>
              <a:t>ŽoP v ITMS2014+</a:t>
            </a:r>
            <a:endParaRPr lang="pl-PL" sz="2000" b="1" i="1" dirty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927040" y="1369713"/>
            <a:ext cx="10268265" cy="4003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89903" y="1369712"/>
            <a:ext cx="9823508" cy="400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5) Kontrola vyplnenia</a:t>
            </a:r>
            <a:r>
              <a:rPr lang="pl-PL" sz="20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</a:rPr>
              <a:t>formulára ŽoP </a:t>
            </a:r>
            <a:r>
              <a:rPr lang="pl-PL" sz="1400" b="1" i="1" dirty="0" smtClean="0">
                <a:solidFill>
                  <a:srgbClr val="FFFF00"/>
                </a:solidFill>
                <a:latin typeface="+mn-lt"/>
              </a:rPr>
              <a:t>(časti A.1 až A.8)</a:t>
            </a:r>
            <a:endParaRPr lang="pl-PL" sz="1400" b="1" i="1" dirty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71" y="1833641"/>
            <a:ext cx="3443263" cy="4870405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034" y="1833642"/>
            <a:ext cx="3400275" cy="4870404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309" y="1833641"/>
            <a:ext cx="3433996" cy="4878697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1117600" y="3511550"/>
            <a:ext cx="1047750" cy="29845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74534" y="3594556"/>
            <a:ext cx="1711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FF0000"/>
                </a:solidFill>
              </a:rPr>
              <a:t>vybrať správny spôsob financovania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4589490" y="4051300"/>
            <a:ext cx="1415070" cy="12065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5029024" y="4179098"/>
            <a:ext cx="9299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v</a:t>
            </a:r>
            <a:r>
              <a:rPr lang="sk-SK" sz="800" dirty="0" smtClean="0">
                <a:solidFill>
                  <a:srgbClr val="FF0000"/>
                </a:solidFill>
              </a:rPr>
              <a:t> súlade so </a:t>
            </a:r>
            <a:r>
              <a:rPr lang="sk-SK" sz="800" dirty="0" err="1" smtClean="0">
                <a:solidFill>
                  <a:srgbClr val="FF0000"/>
                </a:solidFill>
              </a:rPr>
              <a:t>ZoNFP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4589490" y="4857750"/>
            <a:ext cx="1316010" cy="12065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5859827" y="4810353"/>
            <a:ext cx="13934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v</a:t>
            </a:r>
            <a:r>
              <a:rPr lang="sk-SK" sz="800" dirty="0" smtClean="0">
                <a:solidFill>
                  <a:srgbClr val="FF0000"/>
                </a:solidFill>
              </a:rPr>
              <a:t> súlade s podpisom na </a:t>
            </a:r>
            <a:r>
              <a:rPr lang="sk-SK" sz="800" dirty="0" err="1" smtClean="0">
                <a:solidFill>
                  <a:srgbClr val="FF0000"/>
                </a:solidFill>
              </a:rPr>
              <a:t>ŽoP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508175" y="2030058"/>
            <a:ext cx="13934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s</a:t>
            </a:r>
            <a:r>
              <a:rPr lang="sk-SK" sz="800" dirty="0" smtClean="0">
                <a:solidFill>
                  <a:srgbClr val="FF0000"/>
                </a:solidFill>
              </a:rPr>
              <a:t>právne vyplnené údaje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9385300" y="3187700"/>
            <a:ext cx="1047750" cy="14605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BlokTextu 20"/>
          <p:cNvSpPr txBox="1"/>
          <p:nvPr/>
        </p:nvSpPr>
        <p:spPr>
          <a:xfrm>
            <a:off x="8779068" y="2972255"/>
            <a:ext cx="2355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FF0000"/>
                </a:solidFill>
              </a:rPr>
              <a:t>rozdelenie na bežné a kapitálové v súlade so </a:t>
            </a:r>
            <a:r>
              <a:rPr lang="sk-SK" sz="800" dirty="0" err="1" smtClean="0">
                <a:solidFill>
                  <a:srgbClr val="FF0000"/>
                </a:solidFill>
              </a:rPr>
              <a:t>ZoNFP</a:t>
            </a:r>
            <a:r>
              <a:rPr lang="sk-SK" sz="800" dirty="0" smtClean="0">
                <a:solidFill>
                  <a:srgbClr val="FF0000"/>
                </a:solidFill>
              </a:rPr>
              <a:t> 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6063420" y="2488583"/>
            <a:ext cx="1449899" cy="11745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BlokTextu 22"/>
          <p:cNvSpPr txBox="1"/>
          <p:nvPr/>
        </p:nvSpPr>
        <p:spPr>
          <a:xfrm>
            <a:off x="6483081" y="2205004"/>
            <a:ext cx="1393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v</a:t>
            </a:r>
            <a:r>
              <a:rPr lang="sk-SK" sz="800" dirty="0" smtClean="0">
                <a:solidFill>
                  <a:srgbClr val="FF0000"/>
                </a:solidFill>
              </a:rPr>
              <a:t> prípade záverečnej </a:t>
            </a:r>
            <a:r>
              <a:rPr lang="sk-SK" sz="800" dirty="0" err="1" smtClean="0">
                <a:solidFill>
                  <a:srgbClr val="FF0000"/>
                </a:solidFill>
              </a:rPr>
              <a:t>ŽoP</a:t>
            </a:r>
            <a:r>
              <a:rPr lang="sk-SK" sz="800" dirty="0" smtClean="0">
                <a:solidFill>
                  <a:srgbClr val="FF0000"/>
                </a:solidFill>
              </a:rPr>
              <a:t> treba uviesť „Áno“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6074210" y="4051299"/>
            <a:ext cx="1415070" cy="14287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BlokTextu 24"/>
          <p:cNvSpPr txBox="1"/>
          <p:nvPr/>
        </p:nvSpPr>
        <p:spPr>
          <a:xfrm>
            <a:off x="6197940" y="4171950"/>
            <a:ext cx="10816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FF0000"/>
                </a:solidFill>
              </a:rPr>
              <a:t>správny kód prvku </a:t>
            </a:r>
            <a:r>
              <a:rPr lang="sk-SK" sz="800" dirty="0" err="1" smtClean="0">
                <a:solidFill>
                  <a:srgbClr val="FF0000"/>
                </a:solidFill>
              </a:rPr>
              <a:t>ŠR</a:t>
            </a:r>
            <a:endParaRPr lang="sk-SK" sz="800" dirty="0">
              <a:solidFill>
                <a:srgbClr val="FF0000"/>
              </a:solidFill>
            </a:endParaRPr>
          </a:p>
        </p:txBody>
      </p:sp>
      <p:pic>
        <p:nvPicPr>
          <p:cNvPr id="26" name="Obrázo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27" name="Obrázok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9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927040" y="1369713"/>
            <a:ext cx="10268265" cy="4003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89903" y="1369712"/>
            <a:ext cx="9823508" cy="400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>
                <a:solidFill>
                  <a:schemeClr val="bg1"/>
                </a:solidFill>
                <a:latin typeface="+mn-lt"/>
              </a:rPr>
              <a:t>5) Kontrola vyplnenia</a:t>
            </a:r>
            <a:r>
              <a:rPr lang="pl-PL" sz="2000" b="1" i="1" dirty="0">
                <a:solidFill>
                  <a:srgbClr val="FFFF00"/>
                </a:solidFill>
                <a:latin typeface="+mn-lt"/>
              </a:rPr>
              <a:t> formulára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</a:rPr>
              <a:t>ŽoP </a:t>
            </a:r>
            <a:r>
              <a:rPr lang="pl-PL" sz="1400" b="1" i="1" dirty="0" smtClean="0">
                <a:solidFill>
                  <a:srgbClr val="FFFF00"/>
                </a:solidFill>
                <a:latin typeface="+mn-lt"/>
              </a:rPr>
              <a:t>(časti A.9 až A.11)</a:t>
            </a:r>
            <a:endParaRPr lang="pl-PL" sz="1400" b="1" i="1" dirty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71" y="1833641"/>
            <a:ext cx="3455749" cy="490198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6859" y="1833640"/>
            <a:ext cx="3450392" cy="4901989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2613" y="1833640"/>
            <a:ext cx="3444246" cy="4907289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3695700" y="2495142"/>
            <a:ext cx="431800" cy="109895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122063" y="2279698"/>
            <a:ext cx="11472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j</a:t>
            </a:r>
            <a:r>
              <a:rPr lang="sk-SK" sz="800" dirty="0" smtClean="0">
                <a:solidFill>
                  <a:srgbClr val="FF0000"/>
                </a:solidFill>
              </a:rPr>
              <a:t>e priradené číslo VO?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515356" y="2495142"/>
            <a:ext cx="1307593" cy="2140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4434169" y="4699031"/>
            <a:ext cx="23870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s</a:t>
            </a:r>
            <a:r>
              <a:rPr lang="sk-SK" sz="800" dirty="0" smtClean="0">
                <a:solidFill>
                  <a:srgbClr val="FF0000"/>
                </a:solidFill>
              </a:rPr>
              <a:t>edí zoznam so skutočne predloženými prílohami?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974981" y="3810000"/>
            <a:ext cx="2994148" cy="76794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7921971" y="4629150"/>
            <a:ext cx="3047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m</a:t>
            </a:r>
            <a:r>
              <a:rPr lang="sk-SK" sz="800" dirty="0" smtClean="0">
                <a:solidFill>
                  <a:srgbClr val="FF0000"/>
                </a:solidFill>
              </a:rPr>
              <a:t>usí tu byť uvedené miesto, dátum, podpis a pečiatka štatutárneho orgánu prijímateľa</a:t>
            </a:r>
            <a:endParaRPr lang="sk-SK" sz="800" dirty="0">
              <a:solidFill>
                <a:srgbClr val="FF0000"/>
              </a:solidFill>
            </a:endParaRPr>
          </a:p>
        </p:txBody>
      </p:sp>
      <p:pic>
        <p:nvPicPr>
          <p:cNvPr id="15" name="Obrázo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555" y="1833642"/>
            <a:ext cx="7073704" cy="4939900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3566159" y="4278102"/>
            <a:ext cx="297181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3459478" y="5954502"/>
            <a:ext cx="510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>
                <a:solidFill>
                  <a:srgbClr val="FF0000"/>
                </a:solidFill>
              </a:rPr>
              <a:t>d</a:t>
            </a:r>
            <a:r>
              <a:rPr lang="sk-SK" sz="600" dirty="0" smtClean="0">
                <a:solidFill>
                  <a:srgbClr val="FF0000"/>
                </a:solidFill>
              </a:rPr>
              <a:t>átum úhrady FA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927040" y="1369713"/>
            <a:ext cx="10268265" cy="4003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989903" y="1369712"/>
            <a:ext cx="9823508" cy="400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>
                <a:solidFill>
                  <a:schemeClr val="bg1"/>
                </a:solidFill>
                <a:latin typeface="+mn-lt"/>
              </a:rPr>
              <a:t>5) Kontrola vyplnenia</a:t>
            </a:r>
            <a:r>
              <a:rPr lang="pl-PL" sz="2000" b="1" i="1" dirty="0">
                <a:solidFill>
                  <a:srgbClr val="FFFF00"/>
                </a:solidFill>
                <a:latin typeface="+mn-lt"/>
              </a:rPr>
              <a:t> formulára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</a:rPr>
              <a:t>ŽoP </a:t>
            </a:r>
            <a:r>
              <a:rPr lang="pl-PL" sz="1400" b="1" i="1" dirty="0" smtClean="0">
                <a:solidFill>
                  <a:srgbClr val="FFFF00"/>
                </a:solidFill>
                <a:latin typeface="+mn-lt"/>
              </a:rPr>
              <a:t>(zoznam deklarovaných výdavkov)</a:t>
            </a:r>
            <a:endParaRPr lang="pl-PL" sz="1400" b="1" i="1" dirty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4998719" y="4278102"/>
            <a:ext cx="106680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4796788" y="5966460"/>
            <a:ext cx="510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 err="1" smtClean="0">
                <a:solidFill>
                  <a:srgbClr val="FF0000"/>
                </a:solidFill>
              </a:rPr>
              <a:t>kapitálovýbežný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153024" y="4278102"/>
            <a:ext cx="1167764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6368412" y="4278102"/>
            <a:ext cx="1784988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5303517" y="5966460"/>
            <a:ext cx="9372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>
                <a:solidFill>
                  <a:srgbClr val="FF0000"/>
                </a:solidFill>
              </a:rPr>
              <a:t>p</a:t>
            </a:r>
            <a:r>
              <a:rPr lang="sk-SK" sz="600" dirty="0" smtClean="0">
                <a:solidFill>
                  <a:srgbClr val="FF0000"/>
                </a:solidFill>
              </a:rPr>
              <a:t>riradiť správne kódy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6323646" y="5966460"/>
            <a:ext cx="18297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>
                <a:solidFill>
                  <a:srgbClr val="FF0000"/>
                </a:solidFill>
              </a:rPr>
              <a:t>ú</a:t>
            </a:r>
            <a:r>
              <a:rPr lang="sk-SK" sz="600" dirty="0" smtClean="0">
                <a:solidFill>
                  <a:srgbClr val="FF0000"/>
                </a:solidFill>
              </a:rPr>
              <a:t>daje s účtovných dokladov/ faktúr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8198166" y="4278102"/>
            <a:ext cx="320994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/>
          <p:cNvSpPr/>
          <p:nvPr/>
        </p:nvSpPr>
        <p:spPr>
          <a:xfrm>
            <a:off x="3908106" y="4278102"/>
            <a:ext cx="1007744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BlokTextu 23"/>
          <p:cNvSpPr txBox="1"/>
          <p:nvPr/>
        </p:nvSpPr>
        <p:spPr>
          <a:xfrm>
            <a:off x="3946209" y="5966460"/>
            <a:ext cx="8674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 smtClean="0">
                <a:solidFill>
                  <a:srgbClr val="FF0000"/>
                </a:solidFill>
              </a:rPr>
              <a:t>je v súlade so </a:t>
            </a:r>
            <a:r>
              <a:rPr lang="sk-SK" sz="600" dirty="0" err="1" smtClean="0">
                <a:solidFill>
                  <a:srgbClr val="FF0000"/>
                </a:solidFill>
              </a:rPr>
              <a:t>ZoNFP</a:t>
            </a:r>
            <a:r>
              <a:rPr lang="sk-SK" sz="600" dirty="0" smtClean="0">
                <a:solidFill>
                  <a:srgbClr val="FF0000"/>
                </a:solidFill>
              </a:rPr>
              <a:t>?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2796060" y="4278102"/>
            <a:ext cx="450060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/>
          <p:cNvSpPr/>
          <p:nvPr/>
        </p:nvSpPr>
        <p:spPr>
          <a:xfrm>
            <a:off x="3268975" y="4278102"/>
            <a:ext cx="249560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BlokTextu 28"/>
          <p:cNvSpPr txBox="1"/>
          <p:nvPr/>
        </p:nvSpPr>
        <p:spPr>
          <a:xfrm>
            <a:off x="2632709" y="5958840"/>
            <a:ext cx="665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 smtClean="0">
                <a:solidFill>
                  <a:srgbClr val="FF0000"/>
                </a:solidFill>
              </a:rPr>
              <a:t>odporúčame súlad so </a:t>
            </a:r>
            <a:r>
              <a:rPr lang="sk-SK" sz="600" dirty="0" err="1" smtClean="0">
                <a:solidFill>
                  <a:srgbClr val="FF0000"/>
                </a:solidFill>
              </a:rPr>
              <a:t>ZoNFP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3138721" y="3841927"/>
            <a:ext cx="54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 smtClean="0">
                <a:solidFill>
                  <a:srgbClr val="FF0000"/>
                </a:solidFill>
              </a:rPr>
              <a:t>číslo účtovného dokladu / faktúry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8563926" y="4278102"/>
            <a:ext cx="276228" cy="168835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BlokTextu 31"/>
          <p:cNvSpPr txBox="1"/>
          <p:nvPr/>
        </p:nvSpPr>
        <p:spPr>
          <a:xfrm>
            <a:off x="7861936" y="5966460"/>
            <a:ext cx="588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>
                <a:solidFill>
                  <a:srgbClr val="FF0000"/>
                </a:solidFill>
              </a:rPr>
              <a:t>n</a:t>
            </a:r>
            <a:r>
              <a:rPr lang="sk-SK" sz="600" dirty="0" smtClean="0">
                <a:solidFill>
                  <a:srgbClr val="FF0000"/>
                </a:solidFill>
              </a:rPr>
              <a:t>árokované</a:t>
            </a:r>
            <a:endParaRPr lang="sk-SK" sz="600" dirty="0">
              <a:solidFill>
                <a:srgbClr val="FF0000"/>
              </a:solidFill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8447727" y="5966460"/>
            <a:ext cx="8415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" dirty="0">
                <a:solidFill>
                  <a:srgbClr val="FF0000"/>
                </a:solidFill>
              </a:rPr>
              <a:t>p</a:t>
            </a:r>
            <a:r>
              <a:rPr lang="sk-SK" sz="600" dirty="0" smtClean="0">
                <a:solidFill>
                  <a:srgbClr val="FF0000"/>
                </a:solidFill>
              </a:rPr>
              <a:t>ríp. nenárokované</a:t>
            </a:r>
            <a:endParaRPr lang="sk-SK" sz="600" dirty="0">
              <a:solidFill>
                <a:srgbClr val="FF0000"/>
              </a:solidFill>
            </a:endParaRPr>
          </a:p>
        </p:txBody>
      </p:sp>
      <p:pic>
        <p:nvPicPr>
          <p:cNvPr id="25" name="Obrázo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27" name="Obrázo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160" y="1833642"/>
            <a:ext cx="7191111" cy="4833858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927040" y="1369713"/>
            <a:ext cx="10268265" cy="4003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989903" y="1369712"/>
            <a:ext cx="9823508" cy="400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>
                <a:solidFill>
                  <a:schemeClr val="bg1"/>
                </a:solidFill>
                <a:latin typeface="+mn-lt"/>
              </a:rPr>
              <a:t>5) Kontrola vyplnenia</a:t>
            </a:r>
            <a:r>
              <a:rPr lang="pl-PL" sz="2000" b="1" i="1" dirty="0">
                <a:solidFill>
                  <a:srgbClr val="FFFF00"/>
                </a:solidFill>
                <a:latin typeface="+mn-lt"/>
              </a:rPr>
              <a:t> formulára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</a:rPr>
              <a:t>ŽoP </a:t>
            </a:r>
            <a:r>
              <a:rPr lang="pl-PL" sz="1400" b="1" i="1" dirty="0" smtClean="0">
                <a:solidFill>
                  <a:srgbClr val="FFFF00"/>
                </a:solidFill>
                <a:latin typeface="+mn-lt"/>
              </a:rPr>
              <a:t>(DMÚ - merateľné ukazovatele za aktivity)</a:t>
            </a:r>
            <a:endParaRPr lang="pl-PL" sz="1400" b="1" i="1" dirty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045266" y="3433048"/>
            <a:ext cx="4801554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8846820" y="3479214"/>
            <a:ext cx="2104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FF0000"/>
                </a:solidFill>
              </a:rPr>
              <a:t>v poznámkach je potrebné uvádzať aktuálnu informáciu </a:t>
            </a:r>
            <a:r>
              <a:rPr lang="sk-SK" sz="800" dirty="0">
                <a:solidFill>
                  <a:srgbClr val="FF0000"/>
                </a:solidFill>
              </a:rPr>
              <a:t>o stave realizácie aktivít </a:t>
            </a:r>
            <a:r>
              <a:rPr lang="sk-SK" sz="800" dirty="0" smtClean="0">
                <a:solidFill>
                  <a:srgbClr val="FF0000"/>
                </a:solidFill>
              </a:rPr>
              <a:t>projektu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377940" y="3169920"/>
            <a:ext cx="2468880" cy="26312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8846820" y="3156047"/>
            <a:ext cx="2217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je potrebné správne vyplniť hodnoty merateľných </a:t>
            </a:r>
            <a:r>
              <a:rPr lang="sk-SK" sz="800" dirty="0" smtClean="0">
                <a:solidFill>
                  <a:srgbClr val="FF0000"/>
                </a:solidFill>
              </a:rPr>
              <a:t>ukazovateľov</a:t>
            </a:r>
            <a:endParaRPr lang="sk-SK" sz="800" dirty="0">
              <a:solidFill>
                <a:srgbClr val="FF0000"/>
              </a:solidFill>
            </a:endParaRPr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55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27040" y="1369713"/>
            <a:ext cx="10268265" cy="4003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89903" y="1369712"/>
            <a:ext cx="9823508" cy="400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>
                <a:solidFill>
                  <a:schemeClr val="bg1"/>
                </a:solidFill>
                <a:latin typeface="+mn-lt"/>
              </a:rPr>
              <a:t>5) Kontrola vyplnenia</a:t>
            </a:r>
            <a:r>
              <a:rPr lang="pl-PL" sz="2000" b="1" i="1" dirty="0">
                <a:solidFill>
                  <a:srgbClr val="FFFF00"/>
                </a:solidFill>
                <a:latin typeface="+mn-lt"/>
              </a:rPr>
              <a:t> formulára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</a:rPr>
              <a:t>ŽoP </a:t>
            </a:r>
            <a:r>
              <a:rPr lang="pl-PL" sz="1400" b="1" i="1" dirty="0" smtClean="0">
                <a:solidFill>
                  <a:srgbClr val="FFFF00"/>
                </a:solidFill>
                <a:latin typeface="+mn-lt"/>
              </a:rPr>
              <a:t>(DMÚ - merateľné ukazovatele </a:t>
            </a:r>
            <a:r>
              <a:rPr lang="pl-PL" sz="1400" b="1" i="1" dirty="0">
                <a:solidFill>
                  <a:srgbClr val="FFFF00"/>
                </a:solidFill>
                <a:latin typeface="+mn-lt"/>
              </a:rPr>
              <a:t>za </a:t>
            </a:r>
            <a:r>
              <a:rPr lang="pl-PL" sz="1400" b="1" i="1" dirty="0" smtClean="0">
                <a:solidFill>
                  <a:srgbClr val="FFFF00"/>
                </a:solidFill>
                <a:latin typeface="+mn-lt"/>
              </a:rPr>
              <a:t>projekt, riziká a ďalšie informácie)</a:t>
            </a:r>
            <a:endParaRPr lang="pl-PL" sz="1400" b="1" i="1" dirty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449" y="1770109"/>
            <a:ext cx="7090416" cy="4719558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571750" y="4675518"/>
            <a:ext cx="6619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FF0000"/>
                </a:solidFill>
              </a:rPr>
              <a:t>tu je </a:t>
            </a:r>
            <a:r>
              <a:rPr lang="sk-SK" sz="800" dirty="0">
                <a:solidFill>
                  <a:srgbClr val="FF0000"/>
                </a:solidFill>
              </a:rPr>
              <a:t>potrebné uvádzať všetky riziká na projekte (ukončené aj prebiehajúce). Odporúčame evidovať si všetky riziká v samostatnom </a:t>
            </a:r>
            <a:r>
              <a:rPr lang="sk-SK" sz="800" dirty="0" err="1" smtClean="0">
                <a:solidFill>
                  <a:srgbClr val="FF0000"/>
                </a:solidFill>
              </a:rPr>
              <a:t>excel</a:t>
            </a:r>
            <a:r>
              <a:rPr lang="sk-SK" sz="800" dirty="0" smtClean="0">
                <a:solidFill>
                  <a:srgbClr val="FF0000"/>
                </a:solidFill>
              </a:rPr>
              <a:t> </a:t>
            </a:r>
            <a:r>
              <a:rPr lang="sk-SK" sz="800" dirty="0">
                <a:solidFill>
                  <a:srgbClr val="FF0000"/>
                </a:solidFill>
              </a:rPr>
              <a:t>súbore „Zoznam evidencie rizík“, ktorý sa bude aktualizovaný predkladať ako príloha v rámci Doplňujúcich monitorovacích údajov </a:t>
            </a:r>
            <a:r>
              <a:rPr lang="sk-SK" sz="800" dirty="0" err="1">
                <a:solidFill>
                  <a:srgbClr val="FF0000"/>
                </a:solidFill>
              </a:rPr>
              <a:t>ŽoP</a:t>
            </a:r>
            <a:r>
              <a:rPr lang="sk-SK" sz="800" dirty="0">
                <a:solidFill>
                  <a:srgbClr val="FF0000"/>
                </a:solidFill>
              </a:rPr>
              <a:t>, monitorovacích správ projektu a pod</a:t>
            </a:r>
            <a:r>
              <a:rPr lang="sk-SK" sz="800" dirty="0" smtClean="0">
                <a:solidFill>
                  <a:srgbClr val="FF0000"/>
                </a:solidFill>
              </a:rPr>
              <a:t>.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576059" y="3063240"/>
            <a:ext cx="2502030" cy="20574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4869181" y="3268980"/>
            <a:ext cx="4208908" cy="14105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9049644" y="3267704"/>
            <a:ext cx="2104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FF0000"/>
                </a:solidFill>
              </a:rPr>
              <a:t>v poznámkach je potrebné uvádzať aktuálnu  </a:t>
            </a:r>
            <a:r>
              <a:rPr lang="sk-SK" sz="800" dirty="0">
                <a:solidFill>
                  <a:srgbClr val="FF0000"/>
                </a:solidFill>
              </a:rPr>
              <a:t>informáciu o stave </a:t>
            </a:r>
            <a:r>
              <a:rPr lang="sk-SK" sz="800" dirty="0" smtClean="0">
                <a:solidFill>
                  <a:srgbClr val="FF0000"/>
                </a:solidFill>
              </a:rPr>
              <a:t>realizácie za projekt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9049645" y="2903427"/>
            <a:ext cx="2154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FF0000"/>
                </a:solidFill>
              </a:rPr>
              <a:t>je potrebné správne vyplniť hodnoty merateľných </a:t>
            </a:r>
            <a:r>
              <a:rPr lang="sk-SK" sz="800" dirty="0" smtClean="0">
                <a:solidFill>
                  <a:srgbClr val="FF0000"/>
                </a:solidFill>
              </a:rPr>
              <a:t>ukazovateľov</a:t>
            </a:r>
            <a:endParaRPr lang="sk-SK" sz="800" dirty="0">
              <a:solidFill>
                <a:srgbClr val="FF00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659383" y="4537018"/>
            <a:ext cx="6418706" cy="13605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Obrázo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914400" y="1487334"/>
            <a:ext cx="10290174" cy="43742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8076" y="3148779"/>
            <a:ext cx="10268266" cy="835991"/>
          </a:xfrm>
        </p:spPr>
        <p:txBody>
          <a:bodyPr>
            <a:noAutofit/>
          </a:bodyPr>
          <a:lstStyle/>
          <a:p>
            <a:r>
              <a:rPr lang="sk-SK" sz="4800" b="1" dirty="0" smtClean="0">
                <a:solidFill>
                  <a:srgbClr val="FFFF00"/>
                </a:solidFill>
                <a:latin typeface="+mn-lt"/>
              </a:rPr>
              <a:t>Ďakujeme </a:t>
            </a:r>
            <a:r>
              <a:rPr lang="sk-SK" sz="4800" b="1" dirty="0">
                <a:solidFill>
                  <a:srgbClr val="FFFF00"/>
                </a:solidFill>
                <a:latin typeface="+mn-lt"/>
              </a:rPr>
              <a:t>za pozornosť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897594" y="2183839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sz="3000" dirty="0">
              <a:solidFill>
                <a:schemeClr val="bg1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>
            <a:hlinkClick r:id="rId2" action="ppaction://hlinksldjump"/>
          </p:cNvPr>
          <p:cNvSpPr/>
          <p:nvPr/>
        </p:nvSpPr>
        <p:spPr>
          <a:xfrm>
            <a:off x="917771" y="1879032"/>
            <a:ext cx="10286801" cy="3112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smtClean="0">
                <a:solidFill>
                  <a:schemeClr val="tx1"/>
                </a:solidFill>
              </a:rPr>
              <a:t>1) Zoznam </a:t>
            </a:r>
            <a:r>
              <a:rPr lang="pl-PL" sz="1600" dirty="0">
                <a:solidFill>
                  <a:schemeClr val="tx1"/>
                </a:solidFill>
              </a:rPr>
              <a:t>podpornej dokumentácie - </a:t>
            </a:r>
            <a:r>
              <a:rPr lang="pl-PL" sz="1600" b="1" i="1" dirty="0">
                <a:solidFill>
                  <a:schemeClr val="tx1"/>
                </a:solidFill>
              </a:rPr>
              <a:t>poskytnutie </a:t>
            </a:r>
            <a:r>
              <a:rPr lang="pl-PL" sz="1600" b="1" i="1" dirty="0" smtClean="0">
                <a:solidFill>
                  <a:schemeClr val="tx1"/>
                </a:solidFill>
              </a:rPr>
              <a:t>predfinancovania</a:t>
            </a:r>
          </a:p>
        </p:txBody>
      </p:sp>
      <p:sp>
        <p:nvSpPr>
          <p:cNvPr id="5" name="Obdĺžnik 4"/>
          <p:cNvSpPr/>
          <p:nvPr/>
        </p:nvSpPr>
        <p:spPr>
          <a:xfrm>
            <a:off x="917770" y="3688764"/>
            <a:ext cx="10286801" cy="302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</a:rPr>
              <a:t>3</a:t>
            </a:r>
            <a:r>
              <a:rPr lang="pl-PL" sz="1600" dirty="0" smtClean="0">
                <a:solidFill>
                  <a:schemeClr val="tx1"/>
                </a:solidFill>
              </a:rPr>
              <a:t>) </a:t>
            </a:r>
            <a:r>
              <a:rPr lang="pl-PL" sz="1600" dirty="0">
                <a:solidFill>
                  <a:schemeClr val="tx1"/>
                </a:solidFill>
              </a:rPr>
              <a:t>Zoznam podpornej dokumentácie </a:t>
            </a:r>
            <a:r>
              <a:rPr lang="sk-SK" sz="1600" dirty="0">
                <a:solidFill>
                  <a:schemeClr val="tx1"/>
                </a:solidFill>
              </a:rPr>
              <a:t>- </a:t>
            </a:r>
            <a:r>
              <a:rPr lang="sk-SK" sz="1600" b="1" i="1" dirty="0">
                <a:solidFill>
                  <a:schemeClr val="tx1"/>
                </a:solidFill>
              </a:rPr>
              <a:t>priebežná platba </a:t>
            </a:r>
            <a:r>
              <a:rPr lang="sk-SK" sz="1600" b="1" i="1" dirty="0" smtClean="0">
                <a:solidFill>
                  <a:schemeClr val="tx1"/>
                </a:solidFill>
              </a:rPr>
              <a:t>- refundácia</a:t>
            </a:r>
            <a:endParaRPr lang="sk-SK" sz="1600" i="1" dirty="0">
              <a:solidFill>
                <a:schemeClr val="tx1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917768" y="5038101"/>
            <a:ext cx="10286801" cy="2958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600" dirty="0" smtClean="0">
                <a:solidFill>
                  <a:schemeClr val="tx1"/>
                </a:solidFill>
              </a:rPr>
              <a:t>4) Poznámky </a:t>
            </a:r>
            <a:r>
              <a:rPr lang="sk-SK" sz="1600" dirty="0">
                <a:solidFill>
                  <a:schemeClr val="tx1"/>
                </a:solidFill>
              </a:rPr>
              <a:t>k vypĺňaniu </a:t>
            </a:r>
            <a:r>
              <a:rPr lang="sk-SK" sz="1600" b="1" i="1" dirty="0" err="1" smtClean="0">
                <a:solidFill>
                  <a:schemeClr val="tx1"/>
                </a:solidFill>
              </a:rPr>
              <a:t>ŽoP</a:t>
            </a:r>
            <a:r>
              <a:rPr lang="sk-SK" sz="1600" b="1" i="1" dirty="0" smtClean="0">
                <a:solidFill>
                  <a:schemeClr val="tx1"/>
                </a:solidFill>
              </a:rPr>
              <a:t> </a:t>
            </a:r>
            <a:r>
              <a:rPr lang="sk-SK" sz="1600" b="1" i="1" dirty="0">
                <a:solidFill>
                  <a:schemeClr val="tx1"/>
                </a:solidFill>
              </a:rPr>
              <a:t>v </a:t>
            </a:r>
            <a:r>
              <a:rPr lang="sk-SK" sz="1600" b="1" i="1" dirty="0" err="1" smtClean="0">
                <a:solidFill>
                  <a:schemeClr val="tx1"/>
                </a:solidFill>
              </a:rPr>
              <a:t>ITMS2014</a:t>
            </a:r>
            <a:r>
              <a:rPr lang="sk-SK" sz="1600" b="1" i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9" name="Obdĺžnik 8"/>
          <p:cNvSpPr/>
          <p:nvPr/>
        </p:nvSpPr>
        <p:spPr>
          <a:xfrm>
            <a:off x="917768" y="2309906"/>
            <a:ext cx="10286801" cy="321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600" dirty="0" smtClean="0">
                <a:solidFill>
                  <a:schemeClr val="tx1"/>
                </a:solidFill>
              </a:rPr>
              <a:t>2) </a:t>
            </a:r>
            <a:r>
              <a:rPr lang="sk-SK" sz="1600" dirty="0">
                <a:solidFill>
                  <a:schemeClr val="tx1"/>
                </a:solidFill>
              </a:rPr>
              <a:t>Zoznam podpornej dokumentácie - </a:t>
            </a:r>
            <a:r>
              <a:rPr lang="sk-SK" sz="1600" b="1" i="1" dirty="0">
                <a:solidFill>
                  <a:schemeClr val="tx1"/>
                </a:solidFill>
              </a:rPr>
              <a:t>zúčtovanie </a:t>
            </a:r>
            <a:r>
              <a:rPr lang="sk-SK" sz="1600" b="1" i="1" dirty="0" err="1" smtClean="0">
                <a:solidFill>
                  <a:schemeClr val="tx1"/>
                </a:solidFill>
              </a:rPr>
              <a:t>predfinancovania</a:t>
            </a:r>
            <a:endParaRPr lang="sk-SK" sz="1600" b="1" i="1" dirty="0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917768" y="1369713"/>
            <a:ext cx="10286801" cy="396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FF00"/>
                </a:solidFill>
              </a:rPr>
              <a:t>Obsah prezentácie</a:t>
            </a:r>
            <a:endParaRPr lang="sk-SK" sz="2000" b="1" dirty="0">
              <a:solidFill>
                <a:srgbClr val="FFFF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917768" y="5484676"/>
            <a:ext cx="10286801" cy="3160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600" dirty="0">
                <a:solidFill>
                  <a:schemeClr val="tx1"/>
                </a:solidFill>
              </a:rPr>
              <a:t>5) Kontrola vyplnenia </a:t>
            </a:r>
            <a:r>
              <a:rPr lang="sk-SK" sz="1600" b="1" i="1" dirty="0">
                <a:solidFill>
                  <a:schemeClr val="tx1"/>
                </a:solidFill>
              </a:rPr>
              <a:t>formulára </a:t>
            </a:r>
            <a:r>
              <a:rPr lang="sk-SK" sz="1600" b="1" i="1" dirty="0" err="1">
                <a:solidFill>
                  <a:schemeClr val="tx1"/>
                </a:solidFill>
              </a:rPr>
              <a:t>ŽoP</a:t>
            </a:r>
            <a:endParaRPr lang="sk-SK" sz="1600" b="1" i="1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930079" y="2802890"/>
            <a:ext cx="2051245" cy="70044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tx1"/>
                </a:solidFill>
              </a:rPr>
              <a:t>Systém </a:t>
            </a:r>
            <a:r>
              <a:rPr lang="sk-SK" sz="1400" dirty="0" err="1" smtClean="0">
                <a:solidFill>
                  <a:schemeClr val="tx1"/>
                </a:solidFill>
              </a:rPr>
              <a:t>predfinancovania</a:t>
            </a:r>
            <a:endParaRPr lang="sk-SK" sz="1400" dirty="0">
              <a:solidFill>
                <a:schemeClr val="tx1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297165" y="2802890"/>
            <a:ext cx="1425378" cy="665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1. </a:t>
            </a:r>
            <a:r>
              <a:rPr lang="sk-SK" dirty="0" err="1" smtClean="0">
                <a:solidFill>
                  <a:schemeClr val="tx1"/>
                </a:solidFill>
              </a:rPr>
              <a:t>ŽoP</a:t>
            </a:r>
            <a:endParaRPr lang="sk-SK" dirty="0" smtClean="0">
              <a:solidFill>
                <a:schemeClr val="tx1"/>
              </a:solidFill>
            </a:endParaRPr>
          </a:p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Poskytnutie </a:t>
            </a:r>
            <a:r>
              <a:rPr lang="sk-SK" sz="1200" dirty="0" err="1" smtClean="0">
                <a:solidFill>
                  <a:schemeClr val="tx1"/>
                </a:solidFill>
              </a:rPr>
              <a:t>predfinancovania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14" name="Šípka doprava 13"/>
          <p:cNvSpPr/>
          <p:nvPr/>
        </p:nvSpPr>
        <p:spPr>
          <a:xfrm>
            <a:off x="3183581" y="2875498"/>
            <a:ext cx="2910461" cy="5455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Prijímateľ predkladá postupne 2 ŽoP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9804323" y="2813824"/>
            <a:ext cx="1390982" cy="665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2. ŽoP    </a:t>
            </a:r>
            <a:r>
              <a:rPr lang="sk-SK" sz="1200" dirty="0" smtClean="0">
                <a:solidFill>
                  <a:schemeClr val="tx1"/>
                </a:solidFill>
              </a:rPr>
              <a:t>Zúčtovanie predfinancovania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930079" y="4171661"/>
            <a:ext cx="2051245" cy="70044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tx1"/>
                </a:solidFill>
              </a:rPr>
              <a:t>Systém refundácie</a:t>
            </a:r>
            <a:endParaRPr lang="sk-SK" sz="1400" dirty="0">
              <a:solidFill>
                <a:schemeClr val="tx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6297165" y="4171661"/>
            <a:ext cx="1425378" cy="665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1. </a:t>
            </a:r>
            <a:r>
              <a:rPr lang="sk-SK" dirty="0" err="1" smtClean="0">
                <a:solidFill>
                  <a:schemeClr val="tx1"/>
                </a:solidFill>
              </a:rPr>
              <a:t>ŽoP</a:t>
            </a:r>
            <a:endParaRPr lang="sk-SK" dirty="0" smtClean="0">
              <a:solidFill>
                <a:schemeClr val="tx1"/>
              </a:solidFill>
            </a:endParaRPr>
          </a:p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Priebežná platba</a:t>
            </a:r>
          </a:p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(refundácia)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18" name="Šípka doprava 17"/>
          <p:cNvSpPr/>
          <p:nvPr/>
        </p:nvSpPr>
        <p:spPr>
          <a:xfrm>
            <a:off x="3183581" y="4249123"/>
            <a:ext cx="2910461" cy="5455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Prijímateľ predkladá 1 </a:t>
            </a:r>
            <a:r>
              <a:rPr lang="sk-SK" sz="1200" dirty="0" err="1" smtClean="0">
                <a:solidFill>
                  <a:schemeClr val="tx1"/>
                </a:solidFill>
              </a:rPr>
              <a:t>ŽoP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19" name="Šípka doprava 18"/>
          <p:cNvSpPr/>
          <p:nvPr/>
        </p:nvSpPr>
        <p:spPr>
          <a:xfrm>
            <a:off x="7924800" y="2862680"/>
            <a:ext cx="1676400" cy="5455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Po úhrade z </a:t>
            </a:r>
            <a:r>
              <a:rPr lang="sk-SK" sz="1200" dirty="0" err="1" smtClean="0">
                <a:solidFill>
                  <a:schemeClr val="tx1"/>
                </a:solidFill>
              </a:rPr>
              <a:t>PJ</a:t>
            </a:r>
            <a:r>
              <a:rPr lang="sk-SK" sz="1200" dirty="0" smtClean="0">
                <a:solidFill>
                  <a:schemeClr val="tx1"/>
                </a:solidFill>
              </a:rPr>
              <a:t> </a:t>
            </a:r>
            <a:r>
              <a:rPr lang="sk-SK" sz="1200" dirty="0" err="1" smtClean="0">
                <a:solidFill>
                  <a:schemeClr val="tx1"/>
                </a:solidFill>
              </a:rPr>
              <a:t>OPII</a:t>
            </a:r>
            <a:endParaRPr lang="sk-SK" sz="1200" dirty="0">
              <a:solidFill>
                <a:schemeClr val="tx1"/>
              </a:solidFill>
            </a:endParaRPr>
          </a:p>
        </p:txBody>
      </p:sp>
      <p:pic>
        <p:nvPicPr>
          <p:cNvPr id="20" name="Obrázo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21" name="Obrázo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94969" y="1143941"/>
            <a:ext cx="11019294" cy="68748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1) </a:t>
            </a:r>
            <a:r>
              <a:rPr lang="sk-SK" sz="2400" b="1" dirty="0">
                <a:solidFill>
                  <a:schemeClr val="bg1"/>
                </a:solidFill>
              </a:rPr>
              <a:t>T</a:t>
            </a:r>
            <a:r>
              <a:rPr lang="sk-SK" sz="2400" b="1" dirty="0" smtClean="0">
                <a:solidFill>
                  <a:schemeClr val="bg1"/>
                </a:solidFill>
              </a:rPr>
              <a:t>ypy Žiadostí o platbu – systémy financovania</a:t>
            </a:r>
            <a:endParaRPr lang="sk-SK" sz="2400" b="1" dirty="0">
              <a:solidFill>
                <a:schemeClr val="bg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83347" y="3138407"/>
            <a:ext cx="3227434" cy="18297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Poskytnutie predfinancovania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8375211" y="3138407"/>
            <a:ext cx="3227430" cy="18064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Priebežná platba (refundácia)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583348" y="2076772"/>
            <a:ext cx="3227433" cy="4339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Typ č. 1</a:t>
            </a:r>
            <a:endParaRPr lang="sk-SK" sz="1400" b="1" dirty="0">
              <a:solidFill>
                <a:schemeClr val="tx1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4479280" y="2076772"/>
            <a:ext cx="3227434" cy="4339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Typ č. 2</a:t>
            </a:r>
            <a:endParaRPr lang="sk-SK" sz="1400" b="1" dirty="0">
              <a:solidFill>
                <a:schemeClr val="tx1"/>
              </a:solidFill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8375213" y="2076772"/>
            <a:ext cx="3227430" cy="4339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Typ č. 3</a:t>
            </a:r>
            <a:endParaRPr lang="sk-SK" sz="1400" b="1" dirty="0">
              <a:solidFill>
                <a:schemeClr val="tx1"/>
              </a:solidFill>
            </a:endParaRPr>
          </a:p>
        </p:txBody>
      </p:sp>
      <p:sp>
        <p:nvSpPr>
          <p:cNvPr id="2" name="Šípka nadol 1"/>
          <p:cNvSpPr/>
          <p:nvPr/>
        </p:nvSpPr>
        <p:spPr>
          <a:xfrm>
            <a:off x="2061453" y="2633246"/>
            <a:ext cx="271221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Šípka nadol 23"/>
          <p:cNvSpPr/>
          <p:nvPr/>
        </p:nvSpPr>
        <p:spPr>
          <a:xfrm>
            <a:off x="5957385" y="2634711"/>
            <a:ext cx="271221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Šípka nadol 24"/>
          <p:cNvSpPr/>
          <p:nvPr/>
        </p:nvSpPr>
        <p:spPr>
          <a:xfrm>
            <a:off x="9853317" y="2633246"/>
            <a:ext cx="271221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Obdĺžnik 26"/>
          <p:cNvSpPr/>
          <p:nvPr/>
        </p:nvSpPr>
        <p:spPr>
          <a:xfrm>
            <a:off x="4479279" y="3138407"/>
            <a:ext cx="3227434" cy="17793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Zúčtovanie </a:t>
            </a:r>
            <a:r>
              <a:rPr lang="sk-SK" dirty="0" smtClean="0"/>
              <a:t>predfinancovania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576543" y="5042184"/>
            <a:ext cx="3241040" cy="5390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Faktúra </a:t>
            </a:r>
            <a:r>
              <a:rPr lang="sk-SK" sz="1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NIE JE</a:t>
            </a:r>
            <a:r>
              <a:rPr lang="sk-SK" sz="1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uhradená dodávateľovi!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4478285" y="5042183"/>
            <a:ext cx="3241040" cy="5390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Faktúra </a:t>
            </a:r>
            <a:r>
              <a:rPr lang="sk-SK" sz="1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uhradená dodávateľovi!</a:t>
            </a:r>
          </a:p>
        </p:txBody>
      </p:sp>
      <p:sp>
        <p:nvSpPr>
          <p:cNvPr id="16" name="Obdĺžnik 15"/>
          <p:cNvSpPr/>
          <p:nvPr/>
        </p:nvSpPr>
        <p:spPr>
          <a:xfrm>
            <a:off x="8373223" y="5042182"/>
            <a:ext cx="3241040" cy="5390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Faktúra </a:t>
            </a:r>
            <a:r>
              <a:rPr lang="sk-SK" sz="1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uhradená dodávateľovi!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565821" y="5906371"/>
            <a:ext cx="11054347" cy="5390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rgbClr val="FF0000"/>
                </a:solidFill>
              </a:rPr>
              <a:t>V rámci 1 ŽoP nie je možné kombinovať viacero systémov financovania</a:t>
            </a:r>
            <a:endParaRPr lang="sk-SK" sz="1400" dirty="0">
              <a:solidFill>
                <a:srgbClr val="FF0000"/>
              </a:solidFill>
            </a:endParaRPr>
          </a:p>
        </p:txBody>
      </p:sp>
      <p:pic>
        <p:nvPicPr>
          <p:cNvPr id="18" name="Obrázo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47" y="78566"/>
            <a:ext cx="11030917" cy="93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6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86160" y="137382"/>
            <a:ext cx="11770782" cy="6808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3) Životný cyklus ŽoP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Aké sú lehoty na kontrolu a schválenie ŽoP? </a:t>
            </a:r>
            <a:endParaRPr lang="sk-SK" sz="2400" i="1" dirty="0">
              <a:solidFill>
                <a:schemeClr val="bg1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/>
          </p:nvPr>
        </p:nvGraphicFramePr>
        <p:xfrm>
          <a:off x="186161" y="2176919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>
            <p:extLst/>
          </p:nvPr>
        </p:nvGraphicFramePr>
        <p:xfrm>
          <a:off x="186161" y="1519758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Zaoblený obdĺžnik 4"/>
          <p:cNvSpPr txBox="1"/>
          <p:nvPr/>
        </p:nvSpPr>
        <p:spPr>
          <a:xfrm>
            <a:off x="186162" y="992817"/>
            <a:ext cx="6082902" cy="417529"/>
          </a:xfrm>
          <a:prstGeom prst="rect">
            <a:avLst/>
          </a:prstGeom>
          <a:solidFill>
            <a:schemeClr val="accent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400" b="1" kern="1200" dirty="0" smtClean="0">
                <a:solidFill>
                  <a:schemeClr val="tx1"/>
                </a:solidFill>
              </a:rPr>
              <a:t>PREDFINANCOVANIE</a:t>
            </a:r>
            <a:endParaRPr lang="sk-SK" sz="2400" b="1" kern="1200" dirty="0">
              <a:solidFill>
                <a:schemeClr val="tx1"/>
              </a:solidFill>
            </a:endParaRPr>
          </a:p>
        </p:txBody>
      </p:sp>
      <p:graphicFrame>
        <p:nvGraphicFramePr>
          <p:cNvPr id="23" name="Diagram 22"/>
          <p:cNvGraphicFramePr/>
          <p:nvPr>
            <p:extLst/>
          </p:nvPr>
        </p:nvGraphicFramePr>
        <p:xfrm>
          <a:off x="186161" y="2834832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4" name="Diagram 23"/>
          <p:cNvGraphicFramePr/>
          <p:nvPr>
            <p:extLst/>
          </p:nvPr>
        </p:nvGraphicFramePr>
        <p:xfrm>
          <a:off x="186161" y="3492745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6" name="Diagram 25"/>
          <p:cNvGraphicFramePr/>
          <p:nvPr>
            <p:extLst/>
          </p:nvPr>
        </p:nvGraphicFramePr>
        <p:xfrm>
          <a:off x="186161" y="4150658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0" name="Diagram 29"/>
          <p:cNvGraphicFramePr/>
          <p:nvPr>
            <p:extLst/>
          </p:nvPr>
        </p:nvGraphicFramePr>
        <p:xfrm>
          <a:off x="186161" y="4808571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2" name="Diagram 31"/>
          <p:cNvGraphicFramePr/>
          <p:nvPr>
            <p:extLst/>
          </p:nvPr>
        </p:nvGraphicFramePr>
        <p:xfrm>
          <a:off x="186161" y="5466484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5" name="Diagram 34"/>
          <p:cNvGraphicFramePr/>
          <p:nvPr>
            <p:extLst/>
          </p:nvPr>
        </p:nvGraphicFramePr>
        <p:xfrm>
          <a:off x="186160" y="6124397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36" name="Diagram 35"/>
          <p:cNvGraphicFramePr/>
          <p:nvPr>
            <p:extLst/>
          </p:nvPr>
        </p:nvGraphicFramePr>
        <p:xfrm>
          <a:off x="6455044" y="2176919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37" name="Diagram 36"/>
          <p:cNvGraphicFramePr/>
          <p:nvPr>
            <p:extLst/>
          </p:nvPr>
        </p:nvGraphicFramePr>
        <p:xfrm>
          <a:off x="6455044" y="1519758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sp>
        <p:nvSpPr>
          <p:cNvPr id="38" name="Zaoblený obdĺžnik 4"/>
          <p:cNvSpPr txBox="1"/>
          <p:nvPr/>
        </p:nvSpPr>
        <p:spPr>
          <a:xfrm>
            <a:off x="6455045" y="992817"/>
            <a:ext cx="5501898" cy="417529"/>
          </a:xfrm>
          <a:prstGeom prst="rect">
            <a:avLst/>
          </a:prstGeom>
          <a:solidFill>
            <a:schemeClr val="accent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400" b="1" kern="1200" dirty="0" smtClean="0">
                <a:solidFill>
                  <a:schemeClr val="tx1"/>
                </a:solidFill>
              </a:rPr>
              <a:t>PRIEBEŽNÁ PLATBA (REFUNDÁCIA)</a:t>
            </a:r>
            <a:endParaRPr lang="sk-SK" sz="2400" b="1" kern="1200" dirty="0">
              <a:solidFill>
                <a:schemeClr val="tx1"/>
              </a:solidFill>
            </a:endParaRPr>
          </a:p>
        </p:txBody>
      </p:sp>
      <p:graphicFrame>
        <p:nvGraphicFramePr>
          <p:cNvPr id="39" name="Diagram 38"/>
          <p:cNvGraphicFramePr/>
          <p:nvPr>
            <p:extLst/>
          </p:nvPr>
        </p:nvGraphicFramePr>
        <p:xfrm>
          <a:off x="6455044" y="2834832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40" name="Diagram 39"/>
          <p:cNvGraphicFramePr/>
          <p:nvPr>
            <p:extLst/>
          </p:nvPr>
        </p:nvGraphicFramePr>
        <p:xfrm>
          <a:off x="6455044" y="3492745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</p:spTree>
    <p:extLst>
      <p:ext uri="{BB962C8B-B14F-4D97-AF65-F5344CB8AC3E}">
        <p14:creationId xmlns:p14="http://schemas.microsoft.com/office/powerpoint/2010/main" val="151727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449177"/>
              </p:ext>
            </p:extLst>
          </p:nvPr>
        </p:nvGraphicFramePr>
        <p:xfrm>
          <a:off x="917771" y="1946245"/>
          <a:ext cx="10296071" cy="4297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36932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59139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263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Sprievodný list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dirty="0" smtClean="0"/>
                        <a:t>podpísaný</a:t>
                      </a:r>
                      <a:r>
                        <a:rPr lang="sk-SK" sz="1200" i="1" baseline="0" dirty="0" smtClean="0"/>
                        <a:t> štatutárnym zástupcom</a:t>
                      </a:r>
                      <a:endParaRPr lang="sk-SK" sz="1200" b="0" i="1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494001"/>
                  </a:ext>
                </a:extLst>
              </a:tr>
              <a:tr h="439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Formulár ŽoP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po vytlačení z</a:t>
                      </a:r>
                      <a:r>
                        <a:rPr lang="sk-SK" sz="1200" i="1" kern="1200" baseline="0" dirty="0" smtClean="0"/>
                        <a:t> ITMS2014+</a:t>
                      </a:r>
                      <a:r>
                        <a:rPr lang="sk-SK" sz="1200" i="1" kern="1200" dirty="0" smtClean="0"/>
                        <a:t> je potrebné podpísať štatutárnym zástupcom a opečiatkovať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err="1" smtClean="0"/>
                        <a:t>ŽoP</a:t>
                      </a:r>
                      <a:r>
                        <a:rPr lang="sk-SK" sz="1200" i="1" kern="1200" dirty="0" smtClean="0"/>
                        <a:t> je možné poslať aj kompletne elektronicky do elektronickej schránky ÚPVS</a:t>
                      </a:r>
                      <a:endParaRPr lang="sk-SK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7726410"/>
                  </a:ext>
                </a:extLst>
              </a:tr>
              <a:tr h="263662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Podporná</a:t>
                      </a:r>
                      <a:r>
                        <a:rPr lang="pl-PL" sz="1200" b="1" baseline="0" dirty="0" smtClean="0">
                          <a:solidFill>
                            <a:srgbClr val="FF0000"/>
                          </a:solidFill>
                        </a:rPr>
                        <a:t> dokumentácia</a:t>
                      </a:r>
                      <a:endParaRPr lang="sk-SK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baseline="0" dirty="0" smtClean="0">
                          <a:solidFill>
                            <a:srgbClr val="FF0000"/>
                          </a:solidFill>
                        </a:rPr>
                        <a:t>Nákup SW, HW, licencií, propagácia, reklama, inzercia, školenia, kurzy, semináre, špeciálne služby a pod.</a:t>
                      </a:r>
                      <a:endParaRPr lang="pl-PL" sz="1200" b="1" i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8664140"/>
                  </a:ext>
                </a:extLst>
              </a:tr>
              <a:tr h="439437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Zmluva s dodávateľom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dirty="0" smtClean="0"/>
                        <a:t>v prípade, že zmluva s dodávateľom bola zverejnená v ITMS2014+ aj s odkazom na link v CRZ, prijímateľ ju už nemusí predkladať (platí aj pre dodatky k zmluve s dodávateľom)</a:t>
                      </a:r>
                      <a:endParaRPr lang="pl-PL" sz="1200" i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2981820"/>
                  </a:ext>
                </a:extLst>
              </a:tr>
              <a:tr h="439437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Faktúra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i="1" dirty="0" smtClean="0"/>
                        <a:t>faktúra musí byť v súlade so zmluvou s dodávateľom a musí spĺňať náležitosti podľa § 74 zákona č. 222/2004 Z. z. o dani z pridanej hodnoty</a:t>
                      </a:r>
                      <a:endParaRPr lang="pl-PL" sz="1200" b="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900416"/>
                  </a:ext>
                </a:extLst>
              </a:tr>
              <a:tr h="263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Dodací list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dirty="0" smtClean="0"/>
                        <a:t>s uvedením podrobných položiek</a:t>
                      </a:r>
                      <a:endParaRPr lang="pl-PL" sz="1200" b="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826512"/>
                  </a:ext>
                </a:extLst>
              </a:tr>
              <a:tr h="615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Preberací/ akceptačný protokol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vyplývajúci zo zmlúv s dodávateľom a zo zmluvy o partnerstve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musí byť podpísaný oboma stranami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dátumy musia sedieť s faktúrou (dátum dodania a pod.)</a:t>
                      </a:r>
                      <a:endParaRPr lang="pl-PL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2174367"/>
                  </a:ext>
                </a:extLst>
              </a:tr>
              <a:tr h="263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Zápis z RVP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1" dirty="0" smtClean="0"/>
                        <a:t>že bol výstup projektu akceptovaný RV - ak relevantné</a:t>
                      </a:r>
                      <a:endParaRPr lang="pl-PL" sz="12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6597274"/>
                  </a:ext>
                </a:extLst>
              </a:tr>
              <a:tr h="615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/>
                        <a:t>Doklad o zaúčtovaní (likvidačný list k faktúre)</a:t>
                      </a:r>
                      <a:endParaRPr lang="pl-PL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1" dirty="0" smtClean="0"/>
                        <a:t>musí obsahovať poznámku o tom, či je možné finančnú operáciu vykonať a či je možné v nej pokračovať = základná finančná kontrola u prijímateľa</a:t>
                      </a:r>
                      <a:endParaRPr lang="sk-SK" sz="1200" i="1" dirty="0" smtClean="0"/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údaje musia sedieť s faktúrou (číslo faktúry, dátumy, sumy, atď.)</a:t>
                      </a:r>
                      <a:endParaRPr lang="pl-PL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969817"/>
                  </a:ext>
                </a:extLst>
              </a:tr>
              <a:tr h="263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Kópia inzercie v tlači/</a:t>
                      </a:r>
                      <a:r>
                        <a:rPr lang="sk-SK" sz="1200" b="1" kern="1200" baseline="0" dirty="0" smtClean="0"/>
                        <a:t> </a:t>
                      </a:r>
                      <a:r>
                        <a:rPr lang="sk-SK" sz="1200" b="1" kern="1200" dirty="0" smtClean="0"/>
                        <a:t>fotodokumentácia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v prípade výdavkov na propagáciu</a:t>
                      </a:r>
                      <a:endParaRPr lang="sk-SK" sz="1200" b="0" i="1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421625"/>
                  </a:ext>
                </a:extLst>
              </a:tr>
              <a:tr h="263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Prezenčné listiny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v prípade školení</a:t>
                      </a:r>
                      <a:endParaRPr lang="pl-PL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301390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927040" y="1369713"/>
            <a:ext cx="10268265" cy="396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989903" y="1369712"/>
            <a:ext cx="9823508" cy="396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1) Zoznam podpornej dokumentácie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poskytnutie predfinancovania</a:t>
            </a:r>
            <a:endParaRPr lang="sk-SK" sz="2000" i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927040" y="1369713"/>
            <a:ext cx="10268265" cy="396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89903" y="1369712"/>
            <a:ext cx="9823508" cy="396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1) Zoznam podpornej dokumentácie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poskytnutie predfinancovania</a:t>
            </a:r>
            <a:endParaRPr lang="sk-SK" sz="2000" i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64037"/>
              </p:ext>
            </p:extLst>
          </p:nvPr>
        </p:nvGraphicFramePr>
        <p:xfrm>
          <a:off x="917771" y="1946248"/>
          <a:ext cx="10296071" cy="4297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36932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59139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248462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Analýzy/ štúdie/ výstupy...atď.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výstupy z poskytnutých služieb (v prípade špeciálnych služieb)</a:t>
                      </a:r>
                      <a:endParaRPr lang="pl-PL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359291"/>
                  </a:ext>
                </a:extLst>
              </a:tr>
              <a:tr h="1242312">
                <a:tc>
                  <a:txBody>
                    <a:bodyPr/>
                    <a:lstStyle/>
                    <a:p>
                      <a:r>
                        <a:rPr lang="pl-PL" sz="1200" b="1" kern="1200" dirty="0" smtClean="0"/>
                        <a:t>Zaraďovací protokol</a:t>
                      </a:r>
                      <a:endParaRPr lang="pl-PL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v prípade zaradenia do majetku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doklad, z ktorého je zrejmé, ako prijímateľ zaúčtoval dielo (pod akú skupinu výdavkov, pod akú podpoložku ekonomickej klasifikácie)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predkladá sa v prípade kapitálových výdavkov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prijímateľ je povinný dodržať pri</a:t>
                      </a:r>
                      <a:r>
                        <a:rPr lang="sk-SK" sz="1200" i="1" kern="1200" baseline="0" dirty="0" smtClean="0"/>
                        <a:t> účtovaní druh výdavku</a:t>
                      </a:r>
                      <a:r>
                        <a:rPr lang="sk-SK" sz="1200" i="1" kern="1200" dirty="0" smtClean="0"/>
                        <a:t> (bežný/ kapitálový), ktorý je uvedený v zmluve o </a:t>
                      </a:r>
                      <a:r>
                        <a:rPr lang="sk-SK" sz="1200" i="1" kern="1200" dirty="0" err="1" smtClean="0"/>
                        <a:t>NFP</a:t>
                      </a:r>
                      <a:r>
                        <a:rPr lang="sk-SK" sz="1200" i="1" kern="1200" baseline="0" dirty="0" smtClean="0"/>
                        <a:t> -</a:t>
                      </a:r>
                      <a:r>
                        <a:rPr lang="sk-SK" sz="1200" i="1" kern="1200" dirty="0" smtClean="0"/>
                        <a:t> ak je v zmluve uvedené, že sa jedná o bežný výdavok, </a:t>
                      </a:r>
                      <a:r>
                        <a:rPr lang="sk-SK" sz="1200" i="1" u="sng" kern="1200" dirty="0" smtClean="0"/>
                        <a:t>nie je</a:t>
                      </a:r>
                      <a:r>
                        <a:rPr lang="sk-SK" sz="1200" i="1" u="sng" kern="1200" baseline="0" dirty="0" smtClean="0"/>
                        <a:t> povolené</a:t>
                      </a:r>
                      <a:r>
                        <a:rPr lang="sk-SK" sz="1200" i="1" u="none" kern="1200" baseline="0" dirty="0" smtClean="0"/>
                        <a:t> </a:t>
                      </a:r>
                      <a:r>
                        <a:rPr lang="sk-SK" sz="1200" i="1" kern="1200" dirty="0" smtClean="0"/>
                        <a:t>ho neskôr deklarovať ako kapitálový </a:t>
                      </a:r>
                      <a:r>
                        <a:rPr lang="sk-SK" sz="1200" i="1" u="sng" kern="1200" dirty="0" smtClean="0"/>
                        <a:t>a naopak</a:t>
                      </a:r>
                      <a:endParaRPr lang="sk-SK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453792"/>
                  </a:ext>
                </a:extLst>
              </a:tr>
              <a:tr h="248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Protokolárne prevzatie diela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týka sa iba </a:t>
                      </a:r>
                      <a:r>
                        <a:rPr lang="sk-SK" sz="1200" i="1" kern="1200" dirty="0" err="1" smtClean="0"/>
                        <a:t>ŽoP</a:t>
                      </a:r>
                      <a:r>
                        <a:rPr lang="sk-SK" sz="1200" i="1" kern="1200" dirty="0" smtClean="0"/>
                        <a:t>, ktorou sú ukončené hlavné aktivity projektu (ukončenie diela)</a:t>
                      </a:r>
                      <a:endParaRPr lang="sk-SK" sz="12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98950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Pracovné výkazy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kern="1200" dirty="0" smtClean="0"/>
                        <a:t>v prípade zmluvy s dodávateľom,</a:t>
                      </a:r>
                      <a:r>
                        <a:rPr lang="sk-SK" sz="1200" i="1" kern="1200" dirty="0" smtClean="0"/>
                        <a:t> kde sú v rozpočte merné jednotky človekodeň (</a:t>
                      </a:r>
                      <a:r>
                        <a:rPr lang="sk-SK" sz="1200" i="1" kern="1200" dirty="0" err="1" smtClean="0"/>
                        <a:t>ČD</a:t>
                      </a:r>
                      <a:r>
                        <a:rPr lang="sk-SK" sz="1200" i="1" kern="1200" dirty="0" smtClean="0"/>
                        <a:t>)/ </a:t>
                      </a:r>
                      <a:r>
                        <a:rPr lang="sk-SK" sz="1200" i="1" kern="1200" dirty="0" err="1" smtClean="0"/>
                        <a:t>človekohodina</a:t>
                      </a:r>
                      <a:r>
                        <a:rPr lang="sk-SK" sz="1200" i="1" kern="1200" dirty="0" smtClean="0"/>
                        <a:t> (ČH)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pracovné výkazy sa predkladajú za zamestnancov dodávateľa</a:t>
                      </a:r>
                      <a:endParaRPr lang="sk-SK" sz="12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471173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Mediálna kampaň</a:t>
                      </a:r>
                      <a:r>
                        <a:rPr lang="sk-SK" sz="1200" b="1" kern="1200" baseline="0" dirty="0" smtClean="0"/>
                        <a:t> </a:t>
                      </a:r>
                      <a:endParaRPr lang="sk-SK" sz="12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výdavky</a:t>
                      </a:r>
                      <a:r>
                        <a:rPr lang="sk-SK" sz="1200" i="1" kern="1200" baseline="0" dirty="0" smtClean="0"/>
                        <a:t> spojené s odvysielaním mediálnej kampane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musia byť podložené výstupom zo systému </a:t>
                      </a:r>
                      <a:endParaRPr lang="sk-SK" sz="1200" i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569578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r>
                        <a:rPr lang="pl-PL" sz="1200" b="1" kern="1200" dirty="0" smtClean="0"/>
                        <a:t>Inventárna karta drobného hmotného majetku/ skladová karta</a:t>
                      </a:r>
                      <a:endParaRPr lang="pl-PL" sz="12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predkladá sa v prípade bežných výdavkov (zásoby)</a:t>
                      </a:r>
                      <a:endParaRPr lang="sk-SK" sz="1200" b="1" i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5807965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r>
                        <a:rPr lang="sk-SK" sz="1200" b="1" u="none" strike="noStrike" kern="1200" dirty="0" smtClean="0"/>
                        <a:t>Analytické</a:t>
                      </a:r>
                      <a:r>
                        <a:rPr lang="sk-SK" sz="1200" b="1" u="none" strike="noStrike" kern="1200" baseline="0" dirty="0" smtClean="0"/>
                        <a:t> účtovníctvo</a:t>
                      </a:r>
                      <a:endParaRPr lang="sk-SK" sz="1200" b="1" u="none" strike="noStrike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analytická evidencia v zmysle zmluvy o </a:t>
                      </a:r>
                      <a:r>
                        <a:rPr lang="sk-SK" sz="1200" i="1" kern="1200" baseline="0" dirty="0" err="1" smtClean="0"/>
                        <a:t>NFP</a:t>
                      </a:r>
                      <a:r>
                        <a:rPr lang="sk-SK" sz="1200" i="1" kern="1200" baseline="0" dirty="0" smtClean="0"/>
                        <a:t> (článok 11, bod 1)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predkladá sa v rámci záverečnej </a:t>
                      </a:r>
                      <a:r>
                        <a:rPr lang="sk-SK" sz="1200" i="1" kern="1200" baseline="0" dirty="0" err="1" smtClean="0"/>
                        <a:t>ŽoP</a:t>
                      </a:r>
                      <a:endParaRPr lang="sk-SK" sz="1200" b="1" i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5166614"/>
                  </a:ext>
                </a:extLst>
              </a:tr>
              <a:tr h="248462">
                <a:tc>
                  <a:txBody>
                    <a:bodyPr/>
                    <a:lstStyle/>
                    <a:p>
                      <a:r>
                        <a:rPr lang="sk-SK" sz="1200" b="1" u="none" strike="noStrike" kern="1200" dirty="0" err="1" smtClean="0"/>
                        <a:t>Mapovacia</a:t>
                      </a:r>
                      <a:r>
                        <a:rPr lang="sk-SK" sz="1200" b="1" u="none" strike="noStrike" kern="1200" dirty="0" smtClean="0"/>
                        <a:t> (</a:t>
                      </a:r>
                      <a:r>
                        <a:rPr lang="sk-SK" sz="1200" b="1" u="none" strike="noStrike" kern="1200" dirty="0" err="1" smtClean="0"/>
                        <a:t>prevodníková</a:t>
                      </a:r>
                      <a:r>
                        <a:rPr lang="sk-SK" sz="1200" b="1" u="none" strike="noStrike" kern="1200" dirty="0" smtClean="0"/>
                        <a:t>) tabuľka</a:t>
                      </a:r>
                      <a:endParaRPr lang="sk-SK" sz="1200" b="1" u="none" strike="noStrike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baseline="0" dirty="0" smtClean="0"/>
                        <a:t>predkladá sa v prípade, ak nie je možné spárovať výdavky faktúry so schváleným rozpočtom zo zmluvy o </a:t>
                      </a:r>
                      <a:r>
                        <a:rPr lang="sk-SK" sz="1200" i="1" kern="1200" baseline="0" dirty="0" err="1" smtClean="0"/>
                        <a:t>NFP</a:t>
                      </a:r>
                      <a:endParaRPr lang="sk-SK" sz="1200" b="1" i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156176"/>
                  </a:ext>
                </a:extLst>
              </a:tr>
              <a:tr h="248462">
                <a:tc gridSpan="2">
                  <a:txBody>
                    <a:bodyPr/>
                    <a:lstStyle/>
                    <a:p>
                      <a:r>
                        <a:rPr lang="sk-SK" sz="1200" b="1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Všetky účtovné dokumenty sa predkladajú ako rovnopisy alebo ako kópie overené podpisom a pečiatkou.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sk-SK" sz="1200" b="1" i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714612"/>
                  </a:ext>
                </a:extLst>
              </a:tr>
            </a:tbl>
          </a:graphicData>
        </a:graphic>
      </p:graphicFrame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927040" y="1369713"/>
            <a:ext cx="10268265" cy="396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89903" y="1369712"/>
            <a:ext cx="9823508" cy="396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2) Zoznam podpornej dokumentácie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zúčtovanie predfinancovania</a:t>
            </a:r>
            <a:endParaRPr lang="sk-SK" sz="2000" b="1" i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941305"/>
              </p:ext>
            </p:extLst>
          </p:nvPr>
        </p:nvGraphicFramePr>
        <p:xfrm>
          <a:off x="917771" y="1937855"/>
          <a:ext cx="10296071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36932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59139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233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Sprievodný list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dirty="0" smtClean="0"/>
                        <a:t>podpísaný</a:t>
                      </a:r>
                      <a:r>
                        <a:rPr lang="sk-SK" sz="1200" i="1" baseline="0" dirty="0" smtClean="0"/>
                        <a:t> štatutárnym zástupcom</a:t>
                      </a:r>
                      <a:endParaRPr lang="sk-SK" sz="1200" b="0" i="1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494001"/>
                  </a:ext>
                </a:extLst>
              </a:tr>
              <a:tr h="32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Formulár ŽoP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po vytlačení z </a:t>
                      </a:r>
                      <a:r>
                        <a:rPr lang="sk-SK" sz="1200" i="1" kern="1200" dirty="0" err="1" smtClean="0"/>
                        <a:t>ITMS2014</a:t>
                      </a:r>
                      <a:r>
                        <a:rPr lang="sk-SK" sz="1200" i="1" kern="1200" dirty="0" smtClean="0"/>
                        <a:t>+ je potrebné podpísať štatutárnym zástupcom a opečiatkovať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err="1" smtClean="0"/>
                        <a:t>ŽoP</a:t>
                      </a:r>
                      <a:r>
                        <a:rPr lang="sk-SK" sz="1200" i="1" kern="1200" dirty="0" smtClean="0"/>
                        <a:t> je možné poslať aj kompletne elektronicky do elektronickej schránky </a:t>
                      </a:r>
                      <a:r>
                        <a:rPr lang="sk-SK" sz="1200" i="1" kern="1200" dirty="0" err="1" smtClean="0"/>
                        <a:t>ÚPVS</a:t>
                      </a:r>
                      <a:endParaRPr lang="sk-SK" sz="1200" i="1" kern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7726410"/>
                  </a:ext>
                </a:extLst>
              </a:tr>
              <a:tr h="130975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Podporná</a:t>
                      </a:r>
                      <a:r>
                        <a:rPr lang="pl-PL" sz="1200" b="1" baseline="0" dirty="0" smtClean="0">
                          <a:solidFill>
                            <a:srgbClr val="FF0000"/>
                          </a:solidFill>
                        </a:rPr>
                        <a:t> dokumentácia</a:t>
                      </a:r>
                      <a:endParaRPr lang="sk-SK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baseline="0" dirty="0" smtClean="0">
                          <a:solidFill>
                            <a:srgbClr val="FF0000"/>
                          </a:solidFill>
                        </a:rPr>
                        <a:t>Nákup SW, HW, licencií, propagácia, reklama, inzercia, školenia, kurzy, semináre, špeciálne služby a pod.</a:t>
                      </a:r>
                      <a:endParaRPr lang="pl-PL" sz="1200" b="1" i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8664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Výpis z bankového účtu, prípadne </a:t>
                      </a:r>
                      <a:r>
                        <a:rPr lang="sk-SK" sz="1200" b="1" kern="1200" dirty="0" err="1" smtClean="0"/>
                        <a:t>ELÚR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preukazujúci príjem finančných prostriedkov EÚ a štátneho rozpočtu (týka sa prijímateľa aj partnera)</a:t>
                      </a:r>
                      <a:endParaRPr lang="sk-SK" sz="12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2981820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Výpis z bankového účtu	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preukazujúci úhradu finančných prostriedkov dodávateľovi</a:t>
                      </a:r>
                      <a:endParaRPr lang="sk-SK" sz="12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826512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59243"/>
              </p:ext>
            </p:extLst>
          </p:nvPr>
        </p:nvGraphicFramePr>
        <p:xfrm>
          <a:off x="917771" y="3720759"/>
          <a:ext cx="10296071" cy="119519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0296071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</a:tblGrid>
              <a:tr h="11951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- po poskytnutí predfinancovania (t. j. po pripísaní prostriedkov na účet/ po aktivácii rozpočtového opatrenia) z Platobnej jednotky OPII, je prijímateľ povinný uhradiť nezaplatené účtovné</a:t>
                      </a:r>
                      <a:r>
                        <a:rPr lang="pl-PL" sz="1200" b="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doklady (</a:t>
                      </a:r>
                      <a:r>
                        <a:rPr lang="pl-PL" sz="1200" b="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faktúru) dodávateľovi/ zhotoviteľovi najneskôr do 5 pracovných dní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- prijímateľ je povinný zúčtovať 100% každého poskytnutého predfinancovania najneskôr do 10 pracovných dní odo dňa pripísania prostriedkov na účet/odo dňa aktivácie ELÚR potvrdzujúci úpravu rozpočtu prijímateľa, t. j. predložiť ŽoP - zúčtovanie predfinancovania na SO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- pozn.: na úhradu faktúry je nutné použiť bankový účet uvedený v Zmluve o NFP (účet, na ktorý poskytne prostriedky PJ OPII). Nie je povolené previesť prostriedky na iný účet a z neho realizovať platbu dodávateľovi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494001"/>
                  </a:ext>
                </a:extLst>
              </a:tr>
            </a:tbl>
          </a:graphicData>
        </a:graphic>
      </p:graphicFrame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31312"/>
              </p:ext>
            </p:extLst>
          </p:nvPr>
        </p:nvGraphicFramePr>
        <p:xfrm>
          <a:off x="917771" y="5035912"/>
          <a:ext cx="10296071" cy="2743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0296071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</a:tblGrid>
              <a:tr h="261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Všetky účtovné dokumenty sa predkladajú ako rovnopisy alebo ako kópie overené podpisom a pečiatkou.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494001"/>
                  </a:ext>
                </a:extLst>
              </a:tr>
            </a:tbl>
          </a:graphicData>
        </a:graphic>
      </p:graphicFrame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94012"/>
              </p:ext>
            </p:extLst>
          </p:nvPr>
        </p:nvGraphicFramePr>
        <p:xfrm>
          <a:off x="917771" y="1977704"/>
          <a:ext cx="10296070" cy="45164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36932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59138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269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Sprievodný list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dirty="0" smtClean="0"/>
                        <a:t>podpísaný</a:t>
                      </a:r>
                      <a:r>
                        <a:rPr lang="sk-SK" sz="1200" i="1" baseline="0" dirty="0" smtClean="0"/>
                        <a:t> štatutárnym zástupcom</a:t>
                      </a:r>
                      <a:endParaRPr lang="sk-SK" sz="1200" b="0" i="1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826512"/>
                  </a:ext>
                </a:extLst>
              </a:tr>
              <a:tr h="475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Formulár ŽoP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po vytlačení z </a:t>
                      </a:r>
                      <a:r>
                        <a:rPr lang="sk-SK" sz="1200" i="1" kern="1200" dirty="0" err="1" smtClean="0"/>
                        <a:t>ITMS2014</a:t>
                      </a:r>
                      <a:r>
                        <a:rPr lang="sk-SK" sz="1200" i="1" kern="1200" dirty="0" smtClean="0"/>
                        <a:t>+ je potrebné podpísať štatutárnym zástupcom a opečiatkovať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err="1" smtClean="0"/>
                        <a:t>ŽoP</a:t>
                      </a:r>
                      <a:r>
                        <a:rPr lang="sk-SK" sz="1200" i="1" kern="1200" dirty="0" smtClean="0"/>
                        <a:t> je možné poslať aj kompletne elektronicky do elektronickej schránky </a:t>
                      </a:r>
                      <a:r>
                        <a:rPr lang="sk-SK" sz="1200" i="1" kern="1200" dirty="0" err="1" smtClean="0"/>
                        <a:t>ÚPVS</a:t>
                      </a:r>
                      <a:endParaRPr lang="sk-SK" sz="1200" i="1" kern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2174367"/>
                  </a:ext>
                </a:extLst>
              </a:tr>
              <a:tr h="292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Podporná</a:t>
                      </a:r>
                      <a:r>
                        <a:rPr lang="pl-PL" sz="1200" b="1" baseline="0" dirty="0" smtClean="0">
                          <a:solidFill>
                            <a:srgbClr val="FF0000"/>
                          </a:solidFill>
                        </a:rPr>
                        <a:t> dokumentácia</a:t>
                      </a:r>
                      <a:endParaRPr lang="pl-PL" sz="12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pl-PL" sz="1200" b="1" i="1" baseline="0" dirty="0" smtClean="0">
                          <a:solidFill>
                            <a:srgbClr val="FF0000"/>
                          </a:solidFill>
                        </a:rPr>
                        <a:t>Osobné náklady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409258"/>
                  </a:ext>
                </a:extLst>
              </a:tr>
              <a:tr h="475069">
                <a:tc gridSpan="2"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baseline="0" dirty="0" smtClean="0"/>
                        <a:t>je potrebné postupovať v súlade s usmernením č. 8/2019 (očakávame, že sa usmernenie č. 8/2019 bude meniť z dôvodu zjednoduchšovania vykazovania personálnych výdavkov)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baseline="0" dirty="0" smtClean="0"/>
                        <a:t>pred predložením 1. mzdovej ŽoP odporúčame konzultáciu s projektovým manažérom projektu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l-PL" sz="1200" i="1" baseline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6116587"/>
                  </a:ext>
                </a:extLst>
              </a:tr>
              <a:tr h="339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Zoznam oprávnených zamestnancov</a:t>
                      </a:r>
                      <a:endParaRPr lang="pl-PL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s bankovými účtami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% zastúpenia na</a:t>
                      </a:r>
                      <a:r>
                        <a:rPr lang="sk-SK" sz="1200" i="1" kern="1200" baseline="0" dirty="0" smtClean="0"/>
                        <a:t> projekte podľa pracovnej zmluvy</a:t>
                      </a:r>
                      <a:endParaRPr lang="pl-PL" sz="12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969817"/>
                  </a:ext>
                </a:extLst>
              </a:tr>
              <a:tr h="269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Pracovné výkazy (PV)</a:t>
                      </a:r>
                      <a:endParaRPr lang="sk-SK" sz="12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papierovo </a:t>
                      </a:r>
                      <a:r>
                        <a:rPr lang="sk-SK" sz="1200" i="1" kern="1200" baseline="0" dirty="0" smtClean="0"/>
                        <a:t>(</a:t>
                      </a:r>
                      <a:r>
                        <a:rPr lang="sk-SK" sz="1200" i="1" kern="1200" baseline="0" dirty="0" err="1" smtClean="0"/>
                        <a:t>scan</a:t>
                      </a:r>
                      <a:r>
                        <a:rPr lang="sk-SK" sz="1200" i="1" kern="1200" baseline="0" dirty="0" smtClean="0"/>
                        <a:t>) </a:t>
                      </a:r>
                      <a:r>
                        <a:rPr lang="sk-SK" sz="1200" i="1" baseline="0" dirty="0" smtClean="0"/>
                        <a:t>aj elektronicky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dátumy - vykazujú sa dni, kedy boli činnosti reálne vykonané (nie víkendy alebo sviatky)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popis činnosti - uvádza sa reálne odpracovaná činnosť (jedinečná činnosť, nie kopírovanie toho istého úkonu)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percentuálny podiel odpracovaných hodín - je dôležité toto % zaokrúhliť na dve desatinné miesta smerom dole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odporúčame neuvádzať všeobecné formulácie typu „administratívne práce“ alebo „riadenie projektu“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podpisy zamestnanca a štatutárneho orgánu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421625"/>
                  </a:ext>
                </a:extLst>
              </a:tr>
              <a:tr h="269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Sumarizačný hárok pracovných výkazov (SHPV)	</a:t>
                      </a:r>
                      <a:endParaRPr lang="sk-SK" sz="12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baseline="0" dirty="0" smtClean="0"/>
                        <a:t>papierovo (</a:t>
                      </a:r>
                      <a:r>
                        <a:rPr lang="sk-SK" sz="1200" i="1" kern="1200" baseline="0" dirty="0" err="1" smtClean="0"/>
                        <a:t>scan</a:t>
                      </a:r>
                      <a:r>
                        <a:rPr lang="sk-SK" sz="1200" i="1" kern="1200" baseline="0" dirty="0" smtClean="0"/>
                        <a:t>) aj elektronicky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baseline="0" dirty="0" smtClean="0"/>
                        <a:t>do SHPV sa vpisujú údaje z už vyplnených PV 1:1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baseline="0" dirty="0" smtClean="0"/>
                        <a:t>1 PV = 1 riadok v SHPV</a:t>
                      </a:r>
                      <a:endParaRPr lang="pl-PL" sz="1200" b="0" i="1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301390"/>
                  </a:ext>
                </a:extLst>
              </a:tr>
              <a:tr h="269503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Výplatné pásky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endParaRPr lang="pl-PL" sz="12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359291"/>
                  </a:ext>
                </a:extLst>
              </a:tr>
              <a:tr h="269503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Pracovné/ služobné zmluvy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musí byť zrejmé z popisu činnosti, že daný zamestnanec pracuje na projekte</a:t>
                      </a:r>
                      <a:endParaRPr lang="sk-SK" sz="1200" b="0" i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453792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927040" y="1369713"/>
            <a:ext cx="10268265" cy="4209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989903" y="1369713"/>
            <a:ext cx="9823508" cy="4209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3) Zoznam podpornej dokumentácie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priebežná </a:t>
            </a:r>
            <a:r>
              <a:rPr lang="pl-PL" sz="2000" b="1" i="1" dirty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platba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- refundácia</a:t>
            </a:r>
            <a:endParaRPr lang="pl-PL" sz="2000" i="1" dirty="0" smtClean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1689"/>
              </p:ext>
            </p:extLst>
          </p:nvPr>
        </p:nvGraphicFramePr>
        <p:xfrm>
          <a:off x="927296" y="1996754"/>
          <a:ext cx="10296070" cy="4480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36932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7359138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224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Rozhodnutie o mzde 	</a:t>
                      </a:r>
                      <a:endParaRPr lang="sk-SK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endParaRPr lang="pl-PL" sz="12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98950"/>
                  </a:ext>
                </a:extLst>
              </a:tr>
              <a:tr h="224514">
                <a:tc>
                  <a:txBody>
                    <a:bodyPr/>
                    <a:lstStyle/>
                    <a:p>
                      <a:r>
                        <a:rPr lang="pl-PL" sz="1200" b="1" kern="1200" dirty="0" smtClean="0"/>
                        <a:t>Opisy pracovných miest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1" kern="1200" dirty="0" smtClean="0"/>
                        <a:t>pri štátozamestnaneckom mieste </a:t>
                      </a:r>
                      <a:endParaRPr lang="pl-PL" sz="12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68123"/>
                  </a:ext>
                </a:extLst>
              </a:tr>
              <a:tr h="374191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Doklad o úhrade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bankový výpis preukazujúci vyplatenie mzdy na účet zamestnanca</a:t>
                      </a:r>
                      <a:r>
                        <a:rPr lang="sk-SK" sz="1200" i="1" kern="1200" baseline="0" dirty="0" smtClean="0"/>
                        <a:t> - odporúčame označiť konkrétnych zamestnancov</a:t>
                      </a:r>
                      <a:endParaRPr lang="sk-SK" sz="1200" b="0" i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048256"/>
                  </a:ext>
                </a:extLst>
              </a:tr>
              <a:tr h="823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Rozpis mzdových členov (RMČ)</a:t>
                      </a:r>
                      <a:endParaRPr lang="sk-SK" sz="12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papierovo </a:t>
                      </a:r>
                      <a:r>
                        <a:rPr lang="sk-SK" sz="1200" i="1" kern="1200" baseline="0" dirty="0" smtClean="0"/>
                        <a:t>(</a:t>
                      </a:r>
                      <a:r>
                        <a:rPr lang="sk-SK" sz="1200" i="1" kern="1200" baseline="0" dirty="0" err="1" smtClean="0"/>
                        <a:t>scan</a:t>
                      </a:r>
                      <a:r>
                        <a:rPr lang="sk-SK" sz="1200" i="1" kern="1200" baseline="0" dirty="0" smtClean="0"/>
                        <a:t>) </a:t>
                      </a:r>
                      <a:r>
                        <a:rPr lang="sk-SK" sz="1200" i="1" baseline="0" dirty="0" smtClean="0"/>
                        <a:t>aj elektronicky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%-</a:t>
                      </a:r>
                      <a:r>
                        <a:rPr lang="sk-SK" sz="1200" i="1" baseline="0" dirty="0" err="1" smtClean="0"/>
                        <a:t>ny</a:t>
                      </a:r>
                      <a:r>
                        <a:rPr lang="sk-SK" sz="1200" i="1" baseline="0" dirty="0" smtClean="0"/>
                        <a:t> pomer odpracovaných hodín musí sedieť s tým, čo je uvedené v SHPV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je potrebné uviesť len oprávnené výdavky a k nim prislúchajúce odvody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baseline="0" dirty="0" smtClean="0"/>
                        <a:t>je potrebné dohliadnuť na to, aby nárokovaná čiastka nepresiahla maximálnu možnú </a:t>
                      </a:r>
                      <a:r>
                        <a:rPr lang="sk-SK" sz="1200" i="1" baseline="0" dirty="0" err="1" smtClean="0"/>
                        <a:t>nárokovateľnú</a:t>
                      </a:r>
                      <a:r>
                        <a:rPr lang="sk-SK" sz="1200" i="1" baseline="0" dirty="0" smtClean="0"/>
                        <a:t> čiastku podľa schváleného rozpočtu (hodinová sadzba zo schváleného rozpočtu x počet odpracovaných hodín z PV)</a:t>
                      </a:r>
                      <a:endParaRPr lang="sk-SK" sz="1200" b="0" i="1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6652240"/>
                  </a:ext>
                </a:extLst>
              </a:tr>
              <a:tr h="224514">
                <a:tc>
                  <a:txBody>
                    <a:bodyPr/>
                    <a:lstStyle/>
                    <a:p>
                      <a:r>
                        <a:rPr lang="sk-SK" sz="1200" b="1" kern="1200" dirty="0" smtClean="0"/>
                        <a:t>Účtovný doklad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1" kern="1200" dirty="0" smtClean="0"/>
                        <a:t>zaúčtovanie mzdových nákladov do účtovníctva prijímateľa</a:t>
                      </a:r>
                      <a:endParaRPr lang="pl-PL" sz="12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247763"/>
                  </a:ext>
                </a:extLst>
              </a:tr>
              <a:tr h="374191">
                <a:tc>
                  <a:txBody>
                    <a:bodyPr/>
                    <a:lstStyle/>
                    <a:p>
                      <a:r>
                        <a:rPr lang="pl-PL" sz="1200" b="1" kern="1200" dirty="0" smtClean="0"/>
                        <a:t>Zdôvodnenie odmien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1" kern="1200" dirty="0" smtClean="0"/>
                        <a:t>aby bolo zrejmé, že išlo o prácu na projekté</a:t>
                      </a:r>
                      <a:endParaRPr lang="pl-PL" sz="1200" i="1" kern="1200" baseline="0" dirty="0" smtClean="0"/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1" kern="1200" baseline="0" dirty="0" smtClean="0"/>
                        <a:t>odmeny sú oprávnené len pre 100%-ných zamestnancov v maximálnej výške 20% z funkčného platu </a:t>
                      </a:r>
                      <a:endParaRPr lang="sk-SK" sz="1200" b="0" i="1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9643571"/>
                  </a:ext>
                </a:extLst>
              </a:tr>
              <a:tr h="224514">
                <a:tc>
                  <a:txBody>
                    <a:bodyPr/>
                    <a:lstStyle/>
                    <a:p>
                      <a:r>
                        <a:rPr lang="pl-PL" sz="1200" b="1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Podporná</a:t>
                      </a:r>
                      <a:r>
                        <a:rPr lang="pl-PL" sz="1200" b="1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dokumentácia</a:t>
                      </a:r>
                      <a:endParaRPr lang="sk-SK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Nákup SW, HW, licencií a pod., propagácia, reklama a inzercia, školenia, kurzy, semináre, špeciálne služby a pod.</a:t>
                      </a:r>
                      <a:endParaRPr lang="pl-PL" sz="1200" b="1" i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6102933"/>
                  </a:ext>
                </a:extLst>
              </a:tr>
              <a:tr h="374191">
                <a:tc>
                  <a:txBody>
                    <a:bodyPr/>
                    <a:lstStyle/>
                    <a:p>
                      <a:r>
                        <a:rPr lang="sk-SK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Zmluva s dodávateľom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dirty="0" smtClean="0"/>
                        <a:t>v prípade, že zmluva s dodávateľom bola zverejnená v ITMS2014+ aj s odkazom na link v CRZ, prijímateľ ju už nemusí predkladať  (platí aj pre dodatky k zmluve s dodávateľom)</a:t>
                      </a:r>
                      <a:endParaRPr lang="pl-PL" sz="1200" i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605042"/>
                  </a:ext>
                </a:extLst>
              </a:tr>
              <a:tr h="374191">
                <a:tc>
                  <a:txBody>
                    <a:bodyPr/>
                    <a:lstStyle/>
                    <a:p>
                      <a:r>
                        <a:rPr lang="sk-SK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Faktúra</a:t>
                      </a:r>
                      <a:endParaRPr lang="sk-SK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i="1" dirty="0" smtClean="0"/>
                        <a:t>faktúra musí byť v súlade so zmluvou s dodávateľom a musí spĺňať náležitosti podľa § 74 zákona č. 222/2004 Z. z. o dani z pridanej hodnoty</a:t>
                      </a:r>
                      <a:endParaRPr lang="pl-PL" sz="1200" b="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9174281"/>
                  </a:ext>
                </a:extLst>
              </a:tr>
              <a:tr h="224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/>
                        <a:t>Dodací list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i="1" dirty="0" smtClean="0"/>
                        <a:t>s uvedením podrobných položiek</a:t>
                      </a:r>
                      <a:endParaRPr lang="pl-PL" sz="1200" b="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899625"/>
                  </a:ext>
                </a:extLst>
              </a:tr>
              <a:tr h="224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/>
                        <a:t>Výpisy z účtu</a:t>
                      </a:r>
                      <a:endParaRPr lang="sk-SK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1" kern="1200" dirty="0" smtClean="0"/>
                        <a:t>preukazujúci úhradu finančných prostriedkov dodávateľovi</a:t>
                      </a:r>
                      <a:endParaRPr lang="sk-SK" sz="12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0138435"/>
                  </a:ext>
                </a:extLst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927040" y="1369713"/>
            <a:ext cx="10268265" cy="4209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989903" y="1369713"/>
            <a:ext cx="9823508" cy="4209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3) Zoznam podpornej dokumentácie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pl-PL" sz="20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priebežná </a:t>
            </a:r>
            <a:r>
              <a:rPr lang="pl-PL" sz="2000" b="1" i="1" dirty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platba </a:t>
            </a:r>
            <a:r>
              <a:rPr lang="pl-PL" sz="2000" b="1" i="1" dirty="0" smtClean="0">
                <a:solidFill>
                  <a:srgbClr val="FFFF00"/>
                </a:solidFill>
                <a:latin typeface="+mn-lt"/>
                <a:cs typeface="Calibri" panose="020F0502020204030204" pitchFamily="34" charset="0"/>
              </a:rPr>
              <a:t>- refundácia</a:t>
            </a:r>
            <a:endParaRPr lang="pl-PL" sz="2000" i="1" dirty="0" smtClean="0">
              <a:solidFill>
                <a:srgbClr val="FFFF00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2483</Words>
  <Application>Microsoft Office PowerPoint</Application>
  <PresentationFormat>Širokouhlá</PresentationFormat>
  <Paragraphs>298</Paragraphs>
  <Slides>18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Motív balíka Office</vt:lpstr>
      <vt:lpstr>     Zoznam podpornej dokumentácie pri predkladaní Žiadostí o platbu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Ďakujeme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Riadiaci výbor (jún)</dc:title>
  <dc:creator>Boris Veselič</dc:creator>
  <cp:lastModifiedBy>Miriam Kováčiková</cp:lastModifiedBy>
  <cp:revision>336</cp:revision>
  <cp:lastPrinted>2020-03-10T12:09:07Z</cp:lastPrinted>
  <dcterms:created xsi:type="dcterms:W3CDTF">2019-06-27T06:57:55Z</dcterms:created>
  <dcterms:modified xsi:type="dcterms:W3CDTF">2021-03-25T14:39:29Z</dcterms:modified>
</cp:coreProperties>
</file>