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0" r:id="rId3"/>
    <p:sldId id="273" r:id="rId4"/>
    <p:sldId id="272" r:id="rId5"/>
    <p:sldId id="276" r:id="rId6"/>
    <p:sldId id="274" r:id="rId7"/>
    <p:sldId id="275" r:id="rId8"/>
    <p:sldId id="277" r:id="rId9"/>
    <p:sldId id="279" r:id="rId10"/>
    <p:sldId id="269" r:id="rId11"/>
    <p:sldId id="285" r:id="rId12"/>
    <p:sldId id="284" r:id="rId13"/>
    <p:sldId id="287" r:id="rId14"/>
    <p:sldId id="263" r:id="rId15"/>
    <p:sldId id="265" r:id="rId16"/>
    <p:sldId id="267" r:id="rId17"/>
    <p:sldId id="286" r:id="rId18"/>
    <p:sldId id="289" r:id="rId19"/>
    <p:sldId id="262" r:id="rId20"/>
  </p:sldIdLst>
  <p:sldSz cx="12192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F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12.6.2020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23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11.5.2020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 sz="1100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endParaRPr lang="sk-SK" sz="1100" dirty="0"/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predkladá na SO OPII ŽoP typu priebežná platba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 sz="1100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sz="1100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189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215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16.6.2020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 pracovné dni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13.7.2020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20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11.5.2020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 sz="1100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endParaRPr lang="sk-SK" sz="1100" dirty="0"/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predložil na SO OPII ŽoP typu poskytnutie predfinancovania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 sz="1100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sz="1100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189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215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16.6.2020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 pracovné dni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25.6.2020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 sz="1100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8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 sz="1100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sz="1100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5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uhradil faktúru dodávateľovi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7.7.2020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5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Prijímateľ predkladá na SO OPII ŽoP typu zúčtovanie predfinancovania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20.7.2020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10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ukončil administratívnu finančnú kontrolu ŽoP + predložil ŽoP na Platobnú jednotku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14.8.2020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20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Platobná jednotka „uhradila“ ŽoP 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AF0C0B-3EDA-4E80-8108-601B38849E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3C0D81-6ED6-4308-B63B-22B9ABA42D39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12.6.2020</a:t>
          </a:r>
          <a:endParaRPr lang="sk-SK" sz="1100" dirty="0">
            <a:solidFill>
              <a:schemeClr val="tx1"/>
            </a:solidFill>
          </a:endParaRPr>
        </a:p>
      </dgm:t>
    </dgm:pt>
    <dgm:pt modelId="{289C7E54-6D42-4587-B66E-3033B724AE51}" type="parTrans" cxnId="{1AEC0A36-BE17-42F3-906F-1AB101C3311E}">
      <dgm:prSet/>
      <dgm:spPr/>
      <dgm:t>
        <a:bodyPr/>
        <a:lstStyle/>
        <a:p>
          <a:endParaRPr lang="sk-SK"/>
        </a:p>
      </dgm:t>
    </dgm:pt>
    <dgm:pt modelId="{CA22BD34-8F41-44C5-9234-BD88990823D6}" type="sibTrans" cxnId="{1AEC0A36-BE17-42F3-906F-1AB101C3311E}">
      <dgm:prSet custT="1"/>
      <dgm:spPr/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23 pracovných dní</a:t>
          </a:r>
          <a:endParaRPr lang="sk-SK" sz="1100" dirty="0">
            <a:solidFill>
              <a:schemeClr val="tx1"/>
            </a:solidFill>
          </a:endParaRPr>
        </a:p>
      </dgm:t>
    </dgm:pt>
    <dgm:pt modelId="{1D5D6881-0B57-49AA-82E4-5423D614C50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k-SK" sz="11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dirty="0">
            <a:solidFill>
              <a:schemeClr val="tx1"/>
            </a:solidFill>
          </a:endParaRPr>
        </a:p>
      </dgm:t>
    </dgm:pt>
    <dgm:pt modelId="{83F8460D-0795-4847-B972-33F0C7BAAA2B}" type="parTrans" cxnId="{AD102237-5C8B-4475-AD37-224069CE9AE2}">
      <dgm:prSet/>
      <dgm:spPr/>
      <dgm:t>
        <a:bodyPr/>
        <a:lstStyle/>
        <a:p>
          <a:endParaRPr lang="sk-SK"/>
        </a:p>
      </dgm:t>
    </dgm:pt>
    <dgm:pt modelId="{396F3C31-0EE6-42DF-B700-9719AB794C97}" type="sibTrans" cxnId="{AD102237-5C8B-4475-AD37-224069CE9AE2}">
      <dgm:prSet/>
      <dgm:spPr/>
      <dgm:t>
        <a:bodyPr/>
        <a:lstStyle/>
        <a:p>
          <a:endParaRPr lang="sk-SK" dirty="0"/>
        </a:p>
      </dgm:t>
    </dgm:pt>
    <dgm:pt modelId="{4C75A1C7-9DFD-4784-AA16-AD508953DE3C}" type="pres">
      <dgm:prSet presAssocID="{CEAF0C0B-3EDA-4E80-8108-601B38849E2D}" presName="Name0" presStyleCnt="0">
        <dgm:presLayoutVars>
          <dgm:dir/>
          <dgm:resizeHandles val="exact"/>
        </dgm:presLayoutVars>
      </dgm:prSet>
      <dgm:spPr/>
    </dgm:pt>
    <dgm:pt modelId="{0C965790-9F28-4C19-A266-B45574061782}" type="pres">
      <dgm:prSet presAssocID="{263C0D81-6ED6-4308-B63B-22B9ABA42D39}" presName="node" presStyleLbl="node1" presStyleIdx="0" presStyleCnt="2" custScaleX="22137" custScaleY="439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8AB126-E27C-48FB-9453-18463AEEA2A4}" type="pres">
      <dgm:prSet presAssocID="{CA22BD34-8F41-44C5-9234-BD88990823D6}" presName="sibTrans" presStyleLbl="sibTrans2D1" presStyleIdx="0" presStyleCnt="1" custScaleX="156720"/>
      <dgm:spPr/>
      <dgm:t>
        <a:bodyPr/>
        <a:lstStyle/>
        <a:p>
          <a:endParaRPr lang="sk-SK"/>
        </a:p>
      </dgm:t>
    </dgm:pt>
    <dgm:pt modelId="{D79C58D5-F519-490B-92E2-413B6F39D40A}" type="pres">
      <dgm:prSet presAssocID="{CA22BD34-8F41-44C5-9234-BD88990823D6}" presName="connectorText" presStyleLbl="sibTrans2D1" presStyleIdx="0" presStyleCnt="1"/>
      <dgm:spPr/>
      <dgm:t>
        <a:bodyPr/>
        <a:lstStyle/>
        <a:p>
          <a:endParaRPr lang="sk-SK"/>
        </a:p>
      </dgm:t>
    </dgm:pt>
    <dgm:pt modelId="{047C38EE-9F98-4626-8DF1-7EAAB65F0966}" type="pres">
      <dgm:prSet presAssocID="{1D5D6881-0B57-49AA-82E4-5423D614C50F}" presName="node" presStyleLbl="node1" presStyleIdx="1" presStyleCnt="2" custScaleY="430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1727FC-125C-426C-A234-9126D0B6D128}" type="presOf" srcId="{1D5D6881-0B57-49AA-82E4-5423D614C50F}" destId="{047C38EE-9F98-4626-8DF1-7EAAB65F0966}" srcOrd="0" destOrd="0" presId="urn:microsoft.com/office/officeart/2005/8/layout/process1"/>
    <dgm:cxn modelId="{2EFBCC20-7862-48EE-8D63-54FB10FBFA8F}" type="presOf" srcId="{CA22BD34-8F41-44C5-9234-BD88990823D6}" destId="{DA8AB126-E27C-48FB-9453-18463AEEA2A4}" srcOrd="0" destOrd="0" presId="urn:microsoft.com/office/officeart/2005/8/layout/process1"/>
    <dgm:cxn modelId="{AD102237-5C8B-4475-AD37-224069CE9AE2}" srcId="{CEAF0C0B-3EDA-4E80-8108-601B38849E2D}" destId="{1D5D6881-0B57-49AA-82E4-5423D614C50F}" srcOrd="1" destOrd="0" parTransId="{83F8460D-0795-4847-B972-33F0C7BAAA2B}" sibTransId="{396F3C31-0EE6-42DF-B700-9719AB794C97}"/>
    <dgm:cxn modelId="{1AEC0A36-BE17-42F3-906F-1AB101C3311E}" srcId="{CEAF0C0B-3EDA-4E80-8108-601B38849E2D}" destId="{263C0D81-6ED6-4308-B63B-22B9ABA42D39}" srcOrd="0" destOrd="0" parTransId="{289C7E54-6D42-4587-B66E-3033B724AE51}" sibTransId="{CA22BD34-8F41-44C5-9234-BD88990823D6}"/>
    <dgm:cxn modelId="{E04EE560-E89E-400B-815D-B51480FAEFE9}" type="presOf" srcId="{CEAF0C0B-3EDA-4E80-8108-601B38849E2D}" destId="{4C75A1C7-9DFD-4784-AA16-AD508953DE3C}" srcOrd="0" destOrd="0" presId="urn:microsoft.com/office/officeart/2005/8/layout/process1"/>
    <dgm:cxn modelId="{DBE77203-8ADC-4F59-ABF1-F29F026CBA3F}" type="presOf" srcId="{CA22BD34-8F41-44C5-9234-BD88990823D6}" destId="{D79C58D5-F519-490B-92E2-413B6F39D40A}" srcOrd="1" destOrd="0" presId="urn:microsoft.com/office/officeart/2005/8/layout/process1"/>
    <dgm:cxn modelId="{0863EAF2-7691-43E3-AAD8-71EEA4EC3679}" type="presOf" srcId="{263C0D81-6ED6-4308-B63B-22B9ABA42D39}" destId="{0C965790-9F28-4C19-A266-B45574061782}" srcOrd="0" destOrd="0" presId="urn:microsoft.com/office/officeart/2005/8/layout/process1"/>
    <dgm:cxn modelId="{A83AEC87-A823-4EE5-A687-8A46724C7C56}" type="presParOf" srcId="{4C75A1C7-9DFD-4784-AA16-AD508953DE3C}" destId="{0C965790-9F28-4C19-A266-B45574061782}" srcOrd="0" destOrd="0" presId="urn:microsoft.com/office/officeart/2005/8/layout/process1"/>
    <dgm:cxn modelId="{562628B4-604D-45C7-8115-F18EB62E26EC}" type="presParOf" srcId="{4C75A1C7-9DFD-4784-AA16-AD508953DE3C}" destId="{DA8AB126-E27C-48FB-9453-18463AEEA2A4}" srcOrd="1" destOrd="0" presId="urn:microsoft.com/office/officeart/2005/8/layout/process1"/>
    <dgm:cxn modelId="{936804D6-56A0-48C4-9B16-759CC1BF0447}" type="presParOf" srcId="{DA8AB126-E27C-48FB-9453-18463AEEA2A4}" destId="{D79C58D5-F519-490B-92E2-413B6F39D40A}" srcOrd="0" destOrd="0" presId="urn:microsoft.com/office/officeart/2005/8/layout/process1"/>
    <dgm:cxn modelId="{8E6DF9D1-752A-4E32-B626-A39AA165AD21}" type="presParOf" srcId="{4C75A1C7-9DFD-4784-AA16-AD508953DE3C}" destId="{047C38EE-9F98-4626-8DF1-7EAAB65F096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12.6.2020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23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4862" y="0"/>
          <a:ext cx="742831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11.5.2020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019" y="18157"/>
        <a:ext cx="706517" cy="583618"/>
      </dsp:txXfrm>
    </dsp:sp>
    <dsp:sp modelId="{DA8AB126-E27C-48FB-9453-18463AEEA2A4}">
      <dsp:nvSpPr>
        <dsp:cNvPr id="0" name=""/>
        <dsp:cNvSpPr/>
      </dsp:nvSpPr>
      <dsp:spPr>
        <a:xfrm>
          <a:off x="884787" y="0"/>
          <a:ext cx="1123476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100" kern="1200" dirty="0"/>
        </a:p>
      </dsp:txBody>
      <dsp:txXfrm>
        <a:off x="884787" y="123986"/>
        <a:ext cx="937496" cy="371960"/>
      </dsp:txXfrm>
    </dsp:sp>
    <dsp:sp modelId="{047C38EE-9F98-4626-8DF1-7EAAB65F0966}">
      <dsp:nvSpPr>
        <dsp:cNvPr id="0" name=""/>
        <dsp:cNvSpPr/>
      </dsp:nvSpPr>
      <dsp:spPr>
        <a:xfrm>
          <a:off x="2104648" y="6650"/>
          <a:ext cx="3392387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predkladá na SO OPII ŽoP typu priebežná platba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2416" y="24418"/>
        <a:ext cx="3356851" cy="5710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143" y="0"/>
          <a:ext cx="74978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16.6.2020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300" y="18157"/>
        <a:ext cx="713470" cy="583618"/>
      </dsp:txXfrm>
    </dsp:sp>
    <dsp:sp modelId="{DA8AB126-E27C-48FB-9453-18463AEEA2A4}">
      <dsp:nvSpPr>
        <dsp:cNvPr id="0" name=""/>
        <dsp:cNvSpPr/>
      </dsp:nvSpPr>
      <dsp:spPr>
        <a:xfrm>
          <a:off x="889991" y="0"/>
          <a:ext cx="1125325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 pracovné dni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889991" y="123986"/>
        <a:ext cx="939345" cy="371960"/>
      </dsp:txXfrm>
    </dsp:sp>
    <dsp:sp modelId="{047C38EE-9F98-4626-8DF1-7EAAB65F0966}">
      <dsp:nvSpPr>
        <dsp:cNvPr id="0" name=""/>
        <dsp:cNvSpPr/>
      </dsp:nvSpPr>
      <dsp:spPr>
        <a:xfrm>
          <a:off x="2109735" y="6650"/>
          <a:ext cx="3387019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7503" y="24418"/>
        <a:ext cx="3351483" cy="5710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143" y="0"/>
          <a:ext cx="74978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13.7.2020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300" y="18157"/>
        <a:ext cx="713470" cy="583618"/>
      </dsp:txXfrm>
    </dsp:sp>
    <dsp:sp modelId="{DA8AB126-E27C-48FB-9453-18463AEEA2A4}">
      <dsp:nvSpPr>
        <dsp:cNvPr id="0" name=""/>
        <dsp:cNvSpPr/>
      </dsp:nvSpPr>
      <dsp:spPr>
        <a:xfrm>
          <a:off x="889991" y="0"/>
          <a:ext cx="1125325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20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889991" y="123986"/>
        <a:ext cx="939345" cy="371960"/>
      </dsp:txXfrm>
    </dsp:sp>
    <dsp:sp modelId="{047C38EE-9F98-4626-8DF1-7EAAB65F0966}">
      <dsp:nvSpPr>
        <dsp:cNvPr id="0" name=""/>
        <dsp:cNvSpPr/>
      </dsp:nvSpPr>
      <dsp:spPr>
        <a:xfrm>
          <a:off x="2109735" y="6650"/>
          <a:ext cx="3387019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7503" y="24418"/>
        <a:ext cx="3351483" cy="571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376" y="0"/>
          <a:ext cx="82127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11.5.2020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33" y="18157"/>
        <a:ext cx="784960" cy="583618"/>
      </dsp:txXfrm>
    </dsp:sp>
    <dsp:sp modelId="{DA8AB126-E27C-48FB-9453-18463AEEA2A4}">
      <dsp:nvSpPr>
        <dsp:cNvPr id="0" name=""/>
        <dsp:cNvSpPr/>
      </dsp:nvSpPr>
      <dsp:spPr>
        <a:xfrm>
          <a:off x="978221" y="0"/>
          <a:ext cx="1242116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100" kern="1200" dirty="0"/>
        </a:p>
      </dsp:txBody>
      <dsp:txXfrm>
        <a:off x="978221" y="123986"/>
        <a:ext cx="1056136" cy="371960"/>
      </dsp:txXfrm>
    </dsp:sp>
    <dsp:sp modelId="{047C38EE-9F98-4626-8DF1-7EAAB65F0966}">
      <dsp:nvSpPr>
        <dsp:cNvPr id="0" name=""/>
        <dsp:cNvSpPr/>
      </dsp:nvSpPr>
      <dsp:spPr>
        <a:xfrm>
          <a:off x="2326901" y="6650"/>
          <a:ext cx="3750625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predložil na SO OPII ŽoP typu poskytnutie predfinancovania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44669" y="24418"/>
        <a:ext cx="3715089" cy="571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16.6.2020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 pracovné dni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predložil ŽoP na Platobnú jednotku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25.6.2020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8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Platobná jednotka uhradila NFP prijímateľovi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5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uhradil faktúru dodávateľovi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7.7.2020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5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Prijímateľ predkladá na SO OPII ŽoP typu zúčtovanie predfinancovania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20.7.2020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10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ukončil administratívnu finančnú kontrolu ŽoP + predložil ŽoP na Platobnú jednotku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686" y="0"/>
          <a:ext cx="828962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14.8.2020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843" y="18157"/>
        <a:ext cx="792648" cy="583618"/>
      </dsp:txXfrm>
    </dsp:sp>
    <dsp:sp modelId="{DA8AB126-E27C-48FB-9453-18463AEEA2A4}">
      <dsp:nvSpPr>
        <dsp:cNvPr id="0" name=""/>
        <dsp:cNvSpPr/>
      </dsp:nvSpPr>
      <dsp:spPr>
        <a:xfrm>
          <a:off x="983975" y="0"/>
          <a:ext cx="1244160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20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983975" y="123986"/>
        <a:ext cx="1058180" cy="371960"/>
      </dsp:txXfrm>
    </dsp:sp>
    <dsp:sp modelId="{047C38EE-9F98-4626-8DF1-7EAAB65F0966}">
      <dsp:nvSpPr>
        <dsp:cNvPr id="0" name=""/>
        <dsp:cNvSpPr/>
      </dsp:nvSpPr>
      <dsp:spPr>
        <a:xfrm>
          <a:off x="2332525" y="6650"/>
          <a:ext cx="3744690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Platobná jednotka „uhradila“ ŽoP 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50293" y="24418"/>
        <a:ext cx="3709154" cy="5710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65790-9F28-4C19-A266-B45574061782}">
      <dsp:nvSpPr>
        <dsp:cNvPr id="0" name=""/>
        <dsp:cNvSpPr/>
      </dsp:nvSpPr>
      <dsp:spPr>
        <a:xfrm>
          <a:off x="5143" y="0"/>
          <a:ext cx="749784" cy="61993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12.6.2020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3300" y="18157"/>
        <a:ext cx="713470" cy="583618"/>
      </dsp:txXfrm>
    </dsp:sp>
    <dsp:sp modelId="{DA8AB126-E27C-48FB-9453-18463AEEA2A4}">
      <dsp:nvSpPr>
        <dsp:cNvPr id="0" name=""/>
        <dsp:cNvSpPr/>
      </dsp:nvSpPr>
      <dsp:spPr>
        <a:xfrm>
          <a:off x="889991" y="0"/>
          <a:ext cx="1125325" cy="61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23 pracovných dní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889991" y="123986"/>
        <a:ext cx="939345" cy="371960"/>
      </dsp:txXfrm>
    </dsp:sp>
    <dsp:sp modelId="{047C38EE-9F98-4626-8DF1-7EAAB65F0966}">
      <dsp:nvSpPr>
        <dsp:cNvPr id="0" name=""/>
        <dsp:cNvSpPr/>
      </dsp:nvSpPr>
      <dsp:spPr>
        <a:xfrm>
          <a:off x="2109735" y="6650"/>
          <a:ext cx="3387019" cy="6066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>
              <a:solidFill>
                <a:schemeClr val="tx1"/>
              </a:solidFill>
            </a:rPr>
            <a:t>SO OPII ukončil administratívnu finančnú kontrolu ŽoP</a:t>
          </a:r>
          <a:endParaRPr lang="sk-SK" sz="1100" kern="1200" dirty="0">
            <a:solidFill>
              <a:schemeClr val="tx1"/>
            </a:solidFill>
          </a:endParaRPr>
        </a:p>
      </dsp:txBody>
      <dsp:txXfrm>
        <a:off x="2127503" y="24418"/>
        <a:ext cx="3351483" cy="571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3F736-4C6A-4736-85D1-901EC30C2145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F1BF-E0FC-4D3C-905F-2D7736A5664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446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7860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0834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5866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751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1089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64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399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407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392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5462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9284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9530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5166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Zameranie</a:t>
            </a:r>
            <a:r>
              <a:rPr lang="sk-SK" baseline="0" dirty="0"/>
              <a:t> na detaily.</a:t>
            </a:r>
          </a:p>
          <a:p>
            <a:r>
              <a:rPr lang="sk-SK" baseline="0" dirty="0"/>
              <a:t>Prezentácia p. GRS celkový pohľad</a:t>
            </a:r>
            <a:endParaRPr lang="sk-SK" dirty="0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1C8E2-DB5A-4DEF-BF48-37F6694EA7C2}" type="slidenum">
              <a:rPr lang="sk-SK" smtClean="0"/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51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40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373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97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13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368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939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798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924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4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697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F232-AA99-4B90-818A-E66BC82CFBFD}" type="datetimeFigureOut">
              <a:rPr lang="sk-SK" smtClean="0"/>
              <a:t>25. 3. 2021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141C-AD93-445C-AFC6-8797F1E4F27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92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2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63" Type="http://schemas.openxmlformats.org/officeDocument/2006/relationships/image" Target="../media/image2.png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QuickStyle" Target="../diagrams/quickStyle6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3" Type="http://schemas.openxmlformats.org/officeDocument/2006/relationships/diagramLayout" Target="../diagrams/layout11.xml"/><Relationship Id="rId58" Type="http://schemas.openxmlformats.org/officeDocument/2006/relationships/diagramLayout" Target="../diagrams/layout12.xml"/><Relationship Id="rId5" Type="http://schemas.openxmlformats.org/officeDocument/2006/relationships/diagramColors" Target="../diagrams/colors1.xml"/><Relationship Id="rId61" Type="http://schemas.microsoft.com/office/2007/relationships/diagramDrawing" Target="../diagrams/drawing12.xml"/><Relationship Id="rId1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56" Type="http://schemas.microsoft.com/office/2007/relationships/diagramDrawing" Target="../diagrams/drawing11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59" Type="http://schemas.openxmlformats.org/officeDocument/2006/relationships/diagramQuickStyle" Target="../diagrams/quickStyle12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54" Type="http://schemas.openxmlformats.org/officeDocument/2006/relationships/diagramQuickStyle" Target="../diagrams/quickStyle11.xml"/><Relationship Id="rId6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57" Type="http://schemas.openxmlformats.org/officeDocument/2006/relationships/diagramData" Target="../diagrams/data12.xml"/><Relationship Id="rId10" Type="http://schemas.openxmlformats.org/officeDocument/2006/relationships/diagramColors" Target="../diagrams/colors2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52" Type="http://schemas.openxmlformats.org/officeDocument/2006/relationships/diagramData" Target="../diagrams/data11.xml"/><Relationship Id="rId60" Type="http://schemas.openxmlformats.org/officeDocument/2006/relationships/diagramColors" Target="../diagrams/colors1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984065" y="1514006"/>
            <a:ext cx="10268265" cy="4906217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 smtClean="0"/>
          </a:p>
          <a:p>
            <a:pPr algn="ctr"/>
            <a:endParaRPr lang="sk-SK" b="1" dirty="0"/>
          </a:p>
          <a:p>
            <a:pPr algn="ctr"/>
            <a:endParaRPr lang="sk-SK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5577" y="2616323"/>
            <a:ext cx="10268265" cy="1412034"/>
          </a:xfrm>
        </p:spPr>
        <p:txBody>
          <a:bodyPr>
            <a:no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4800" b="1" dirty="0" smtClean="0">
                <a:solidFill>
                  <a:schemeClr val="bg1"/>
                </a:solidFill>
                <a:latin typeface="+mn-lt"/>
              </a:rPr>
              <a:t>Predkladanie Žiadostí o platbu v rámci dopytovej výzvy</a:t>
            </a:r>
            <a:endParaRPr lang="sk-SK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787539" y="5773119"/>
            <a:ext cx="2426304" cy="64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 smtClean="0">
                <a:solidFill>
                  <a:schemeClr val="bg1"/>
                </a:solidFill>
                <a:latin typeface="+mn-lt"/>
              </a:rPr>
            </a:br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800" b="1" dirty="0" smtClean="0">
                <a:solidFill>
                  <a:schemeClr val="bg1"/>
                </a:solidFill>
                <a:latin typeface="+mn-lt"/>
              </a:rPr>
              <a:t>23.03.2021, Bratislava</a:t>
            </a:r>
            <a:endParaRPr lang="sk-SK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472220" y="4136538"/>
            <a:ext cx="7291952" cy="763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b="1" dirty="0" smtClean="0">
                <a:solidFill>
                  <a:srgbClr val="FF0000"/>
                </a:solidFill>
                <a:latin typeface="+mn-lt"/>
              </a:rPr>
              <a:t>Wifi pre Teba</a:t>
            </a:r>
            <a:endParaRPr lang="sk-SK" sz="4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39861"/>
              </p:ext>
            </p:extLst>
          </p:nvPr>
        </p:nvGraphicFramePr>
        <p:xfrm>
          <a:off x="418455" y="1699242"/>
          <a:ext cx="11360256" cy="50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489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8119767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591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i="0" dirty="0" smtClean="0">
                          <a:solidFill>
                            <a:schemeClr val="tx1"/>
                          </a:solidFill>
                        </a:rPr>
                        <a:t>Správny typ žiadosti o platbu (</a:t>
                      </a:r>
                      <a:r>
                        <a:rPr lang="sk-SK" sz="1100" i="1" dirty="0" smtClean="0">
                          <a:solidFill>
                            <a:schemeClr val="tx1"/>
                          </a:solidFill>
                        </a:rPr>
                        <a:t>spôsob financovania</a:t>
                      </a:r>
                      <a:r>
                        <a:rPr lang="sk-SK" sz="110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l-PL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b="0" dirty="0" smtClean="0">
                          <a:solidFill>
                            <a:srgbClr val="FF0000"/>
                          </a:solidFill>
                        </a:rPr>
                        <a:t>poskytnutie</a:t>
                      </a:r>
                      <a:r>
                        <a:rPr lang="sk-SK" sz="11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k-SK" sz="1100" b="0" dirty="0" smtClean="0">
                          <a:solidFill>
                            <a:srgbClr val="FF0000"/>
                          </a:solidFill>
                        </a:rPr>
                        <a:t>predfinancovania (prijímateľ</a:t>
                      </a:r>
                      <a:r>
                        <a:rPr lang="sk-SK" sz="1100" b="0" baseline="0" dirty="0" smtClean="0">
                          <a:solidFill>
                            <a:srgbClr val="FF0000"/>
                          </a:solidFill>
                        </a:rPr>
                        <a:t> predkladaná na preplatenie ešte neuhradené faktúry)</a:t>
                      </a:r>
                      <a:endParaRPr lang="sk-SK" sz="11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b="0" baseline="0" dirty="0" smtClean="0">
                          <a:solidFill>
                            <a:srgbClr val="FF0000"/>
                          </a:solidFill>
                        </a:rPr>
                        <a:t>zúčtovanie predfinancovania (prijímateľ predkladá doklady o úhrade poskytnutého predfinancovania dodávateľovi)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b="0" baseline="0" dirty="0" smtClean="0">
                          <a:solidFill>
                            <a:srgbClr val="FF0000"/>
                          </a:solidFill>
                        </a:rPr>
                        <a:t>priebežná platba –refundácia (prijímateľ predkladá na refundáciu už uhradené faktúry)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  <a:tr h="257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Záverečná ŽoP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 prípade refundácie a zúčtovania predfinancovania je potrebné klasifikovať ŽoP ako </a:t>
                      </a:r>
                      <a:r>
                        <a:rPr lang="sk-SK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záverečnú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5541"/>
                  </a:ext>
                </a:extLst>
              </a:tr>
              <a:tr h="424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Štruktúra deklarovaných výdavkov </a:t>
                      </a:r>
                      <a:endParaRPr lang="pl-PL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vo formulári ŽoP musia byť uvedené v </a:t>
                      </a:r>
                      <a:r>
                        <a:rPr lang="sk-SK" sz="1100" b="0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rovnakej forme ako v rozpočte NFP </a:t>
                      </a:r>
                      <a:r>
                        <a:rPr lang="sk-SK" sz="11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k-SK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rozdelené na interné a externé</a:t>
                      </a:r>
                      <a:endParaRPr lang="sk-SK" sz="11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1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forma v akej sú uvedené na faktúre je irelevantná – do ITMS2014+ sa musia nahodiť v zmysle Zmluvy o NFP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424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Verejné obstarávanie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 časti A.9 (účtovné doklady) </a:t>
                      </a:r>
                      <a:r>
                        <a:rPr lang="pl-PL" sz="1100" b="1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musí byť priradené číslo verejného obstarávania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každý</a:t>
                      </a:r>
                      <a:r>
                        <a:rPr lang="pl-PL" sz="11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deklarovaný výdavok musí mať priradený príslušný kód verejného obstarávania </a:t>
                      </a:r>
                      <a:endParaRPr lang="pl-PL" sz="110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257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Správny druh výdavku </a:t>
                      </a:r>
                      <a:endParaRPr lang="pl-PL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kapitálový/bežný (na základe zvoleného</a:t>
                      </a:r>
                      <a:r>
                        <a:rPr lang="pl-PL" sz="11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spôsobu účtovania v zmysle Zmluvy o NFP)</a:t>
                      </a:r>
                      <a:endParaRPr lang="pl-PL" sz="110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85382"/>
                  </a:ext>
                </a:extLst>
              </a:tr>
              <a:tr h="400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Kód ekonomickej</a:t>
                      </a:r>
                      <a:r>
                        <a:rPr lang="pl-PL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klasifikácie </a:t>
                      </a:r>
                      <a:endParaRPr lang="pl-PL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721006</a:t>
                      </a:r>
                      <a:r>
                        <a:rPr lang="sk-SK" sz="11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(kapitálový)</a:t>
                      </a: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alebo</a:t>
                      </a:r>
                      <a:r>
                        <a:rPr lang="pl-PL" sz="11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641009 (bežný)</a:t>
                      </a:r>
                      <a:r>
                        <a:rPr lang="pl-PL" sz="11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- </a:t>
                      </a: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na základe zvoleného</a:t>
                      </a:r>
                      <a:r>
                        <a:rPr lang="pl-PL" sz="11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spôsobu účtovania v zmysle Zmluvy o NFP</a:t>
                      </a:r>
                      <a:endParaRPr lang="pl-PL" sz="110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59291"/>
                  </a:ext>
                </a:extLst>
              </a:tr>
              <a:tr h="257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Kód funkčnej</a:t>
                      </a:r>
                      <a:r>
                        <a:rPr lang="pl-PL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klasifikácie</a:t>
                      </a:r>
                      <a:endParaRPr lang="pl-PL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0111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55207"/>
                  </a:ext>
                </a:extLst>
              </a:tr>
              <a:tr h="424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Kód investičnej akcie PJ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33348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1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zadáva sa len v prípade kapitálových výdavkov</a:t>
                      </a:r>
                      <a:r>
                        <a:rPr lang="pl-PL" sz="11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endParaRPr lang="pl-PL" sz="110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336571"/>
                  </a:ext>
                </a:extLst>
              </a:tr>
              <a:tr h="9251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Suma deklarovaných</a:t>
                      </a:r>
                      <a:r>
                        <a:rPr lang="pl-PL" sz="1100" b="1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výdavkov</a:t>
                      </a:r>
                      <a:endParaRPr lang="pl-PL" sz="1100" b="1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ako nárokovanú/deklarovanú sumu je potrebné uvádzať celú výšku výdavku na faktúre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suma </a:t>
                      </a:r>
                      <a:r>
                        <a:rPr lang="sk-SK" sz="11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žiadaná</a:t>
                      </a: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na preplatenie sa uvádza vrátane vlastných zdrojov (100% COV)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suma </a:t>
                      </a:r>
                      <a:r>
                        <a:rPr lang="sk-SK" sz="11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nežiadaná</a:t>
                      </a: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na preplatenie neznamená, že sa jedná o 5% spolufinancovanie, ale slúži pre prípady, kedy</a:t>
                      </a:r>
                      <a:r>
                        <a:rPr lang="sk-SK" sz="11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náklady na dielo presiahli výšku celkových oprávnených nákladov (prijímateľ preto ako sumu nežiadanú na preplatenie uvedie prípadný rozdiel medzi faktúrou a COV v zmysle zmluvy o NFP)</a:t>
                      </a:r>
                      <a:endParaRPr lang="pl-PL" sz="1100" i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42870"/>
                  </a:ext>
                </a:extLst>
              </a:tr>
              <a:tr h="309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Podpis a pečiatka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1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Formulár ŽoP musí byť</a:t>
                      </a:r>
                      <a:r>
                        <a:rPr lang="sk-SK" sz="11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v časti A.11 podpísaný + opečiatkovaný štatutárnym orgánom prijímateľa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108579"/>
                  </a:ext>
                </a:extLst>
              </a:tr>
              <a:tr h="758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Doplňujúce</a:t>
                      </a:r>
                      <a:r>
                        <a:rPr lang="pl-PL" sz="1100" b="1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monitorovacie údaje</a:t>
                      </a:r>
                      <a:endParaRPr lang="pl-PL" sz="1100" b="1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1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je potrebné správne vyplniť</a:t>
                      </a:r>
                      <a:r>
                        <a:rPr lang="pl-PL" sz="1100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hodnoty merateľných ukazovateľov (dielo je už vytvorené, preto sú naplnené aj MU)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1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je potrebné vyjadriť sa</a:t>
                      </a:r>
                      <a:r>
                        <a:rPr lang="pl-PL" sz="1100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ku všetkým rizikám, ktoré boli uvádzané v ŽoNFP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100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Je potrebné vyplniť všetky poznámky a v časti č. 3 uviesť, či boli predložené mapové podklady v zmysle tab. č. 4 a odseku 18 Príručky pre prijímateľa (je potrebné zaznamenať aj v prípade, ak neexistujú prístupové body z iných zdrojov!)</a:t>
                      </a:r>
                      <a:endParaRPr lang="pl-PL" sz="1100" b="0" i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60892"/>
                  </a:ext>
                </a:extLst>
              </a:tr>
            </a:tbl>
          </a:graphicData>
        </a:graphic>
      </p:graphicFrame>
      <p:sp>
        <p:nvSpPr>
          <p:cNvPr id="6" name="Obdĺžnik 5"/>
          <p:cNvSpPr/>
          <p:nvPr/>
        </p:nvSpPr>
        <p:spPr>
          <a:xfrm>
            <a:off x="440066" y="937647"/>
            <a:ext cx="11338646" cy="6807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8) Formulár ŽoP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Ako správne vyplniť formulár ŽoP?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65" y="105895"/>
            <a:ext cx="6605897" cy="74571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337" y="158149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993524" y="2362520"/>
            <a:ext cx="245073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Formulár </a:t>
            </a:r>
            <a:r>
              <a:rPr lang="pl-PL" dirty="0" smtClean="0">
                <a:solidFill>
                  <a:schemeClr val="bg1"/>
                </a:solidFill>
              </a:rPr>
              <a:t>ŽoP – strana 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2" name="Šípka doprava 11"/>
          <p:cNvSpPr/>
          <p:nvPr/>
        </p:nvSpPr>
        <p:spPr>
          <a:xfrm>
            <a:off x="5724548" y="2392158"/>
            <a:ext cx="1423490" cy="25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2993524" y="2958349"/>
            <a:ext cx="245073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Formulár </a:t>
            </a:r>
            <a:r>
              <a:rPr lang="pl-PL" dirty="0" smtClean="0">
                <a:solidFill>
                  <a:schemeClr val="bg1"/>
                </a:solidFill>
              </a:rPr>
              <a:t>ŽoP – strana 2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7" name="Šípka doprava 16"/>
          <p:cNvSpPr/>
          <p:nvPr/>
        </p:nvSpPr>
        <p:spPr>
          <a:xfrm>
            <a:off x="5724548" y="2972894"/>
            <a:ext cx="1423490" cy="25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2993524" y="3554178"/>
            <a:ext cx="245073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Formulár </a:t>
            </a:r>
            <a:r>
              <a:rPr lang="pl-PL" dirty="0" smtClean="0">
                <a:solidFill>
                  <a:schemeClr val="bg1"/>
                </a:solidFill>
              </a:rPr>
              <a:t>ŽoP – strana 3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9" name="Šípka doprava 18"/>
          <p:cNvSpPr/>
          <p:nvPr/>
        </p:nvSpPr>
        <p:spPr>
          <a:xfrm>
            <a:off x="5724548" y="3560061"/>
            <a:ext cx="1423490" cy="25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>
            <a:off x="2993524" y="4150007"/>
            <a:ext cx="245073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Formulár </a:t>
            </a:r>
            <a:r>
              <a:rPr lang="pl-PL" dirty="0" smtClean="0">
                <a:solidFill>
                  <a:schemeClr val="bg1"/>
                </a:solidFill>
              </a:rPr>
              <a:t>ŽoP – strana 4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1" name="Šípka doprava 20"/>
          <p:cNvSpPr/>
          <p:nvPr/>
        </p:nvSpPr>
        <p:spPr>
          <a:xfrm>
            <a:off x="5724548" y="4167140"/>
            <a:ext cx="1423490" cy="25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Obdĺžnik 21"/>
          <p:cNvSpPr/>
          <p:nvPr/>
        </p:nvSpPr>
        <p:spPr>
          <a:xfrm>
            <a:off x="2993524" y="4729958"/>
            <a:ext cx="245073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Formulár </a:t>
            </a:r>
            <a:r>
              <a:rPr lang="pl-PL" dirty="0" smtClean="0">
                <a:solidFill>
                  <a:schemeClr val="bg1"/>
                </a:solidFill>
              </a:rPr>
              <a:t>ŽoP – strana 5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3" name="Šípka doprava 22"/>
          <p:cNvSpPr/>
          <p:nvPr/>
        </p:nvSpPr>
        <p:spPr>
          <a:xfrm>
            <a:off x="5724548" y="4768263"/>
            <a:ext cx="1423490" cy="253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Obdĺžnik 24"/>
          <p:cNvSpPr/>
          <p:nvPr/>
        </p:nvSpPr>
        <p:spPr>
          <a:xfrm>
            <a:off x="263470" y="1132302"/>
            <a:ext cx="11437749" cy="754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8) Formulár ŽoP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Ako správne vyplniť formulár ŽoP?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051728"/>
              </p:ext>
            </p:extLst>
          </p:nvPr>
        </p:nvGraphicFramePr>
        <p:xfrm>
          <a:off x="7148038" y="2288481"/>
          <a:ext cx="17573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Objekt prostredia balíčkovača" showAsIcon="1" r:id="rId4" imgW="1757880" imgH="524880" progId="Package">
                  <p:embed/>
                </p:oleObj>
              </mc:Choice>
              <mc:Fallback>
                <p:oleObj name="Objekt prostredia balíčkovača" showAsIcon="1" r:id="rId4" imgW="1757880" imgH="524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48038" y="2288481"/>
                        <a:ext cx="1757363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545662"/>
              </p:ext>
            </p:extLst>
          </p:nvPr>
        </p:nvGraphicFramePr>
        <p:xfrm>
          <a:off x="7148039" y="2857563"/>
          <a:ext cx="17573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Objekt prostredia balíčkovača" showAsIcon="1" r:id="rId6" imgW="1757880" imgH="524880" progId="Package">
                  <p:embed/>
                </p:oleObj>
              </mc:Choice>
              <mc:Fallback>
                <p:oleObj name="Objekt prostredia balíčkovača" showAsIcon="1" r:id="rId6" imgW="1757880" imgH="524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48039" y="2857563"/>
                        <a:ext cx="175736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044515"/>
              </p:ext>
            </p:extLst>
          </p:nvPr>
        </p:nvGraphicFramePr>
        <p:xfrm>
          <a:off x="7161747" y="3435265"/>
          <a:ext cx="17573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Objekt prostredia balíčkovača" showAsIcon="1" r:id="rId8" imgW="1757880" imgH="524880" progId="Package">
                  <p:embed/>
                </p:oleObj>
              </mc:Choice>
              <mc:Fallback>
                <p:oleObj name="Objekt prostredia balíčkovača" showAsIcon="1" r:id="rId8" imgW="1757880" imgH="524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61747" y="3435265"/>
                        <a:ext cx="175736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61382"/>
              </p:ext>
            </p:extLst>
          </p:nvPr>
        </p:nvGraphicFramePr>
        <p:xfrm>
          <a:off x="7148039" y="4037391"/>
          <a:ext cx="17573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Objekt prostredia balíčkovača" showAsIcon="1" r:id="rId10" imgW="1757880" imgH="524880" progId="Package">
                  <p:embed/>
                </p:oleObj>
              </mc:Choice>
              <mc:Fallback>
                <p:oleObj name="Objekt prostredia balíčkovača" showAsIcon="1" r:id="rId10" imgW="1757880" imgH="524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48039" y="4037391"/>
                        <a:ext cx="175736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13403"/>
              </p:ext>
            </p:extLst>
          </p:nvPr>
        </p:nvGraphicFramePr>
        <p:xfrm>
          <a:off x="7148038" y="4644413"/>
          <a:ext cx="17573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Objekt prostredia balíčkovača" showAsIcon="1" r:id="rId12" imgW="1757880" imgH="524880" progId="Package">
                  <p:embed/>
                </p:oleObj>
              </mc:Choice>
              <mc:Fallback>
                <p:oleObj name="Objekt prostredia balíčkovača" showAsIcon="1" r:id="rId12" imgW="1757880" imgH="524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48038" y="4644413"/>
                        <a:ext cx="175736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Obrázok 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0" y="129943"/>
            <a:ext cx="6580581" cy="745711"/>
          </a:xfrm>
          <a:prstGeom prst="rect">
            <a:avLst/>
          </a:prstGeom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337" y="158149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563532" y="28826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45" y="1177825"/>
            <a:ext cx="11360258" cy="5023859"/>
          </a:xfrm>
          <a:prstGeom prst="rect">
            <a:avLst/>
          </a:prstGeom>
        </p:spPr>
      </p:pic>
      <p:sp>
        <p:nvSpPr>
          <p:cNvPr id="38" name="BlokTextu 37"/>
          <p:cNvSpPr txBox="1"/>
          <p:nvPr/>
        </p:nvSpPr>
        <p:spPr>
          <a:xfrm>
            <a:off x="200100" y="6146514"/>
            <a:ext cx="188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900" dirty="0" smtClean="0">
                <a:solidFill>
                  <a:srgbClr val="FF0000"/>
                </a:solidFill>
              </a:rPr>
              <a:t>Štruktúra výdavkov by sa mala zhodovať s rozpočtom NFP, t. j. mala by byť  v tvare </a:t>
            </a:r>
            <a:r>
              <a:rPr lang="sk-SK" sz="900" b="1" dirty="0" smtClean="0">
                <a:solidFill>
                  <a:srgbClr val="FF0000"/>
                </a:solidFill>
              </a:rPr>
              <a:t>„Interný AP“</a:t>
            </a:r>
            <a:r>
              <a:rPr lang="sk-SK" sz="900" dirty="0" smtClean="0">
                <a:solidFill>
                  <a:srgbClr val="FF0000"/>
                </a:solidFill>
              </a:rPr>
              <a:t>, resp. </a:t>
            </a:r>
            <a:r>
              <a:rPr lang="sk-SK" sz="900" b="1" dirty="0" smtClean="0">
                <a:solidFill>
                  <a:srgbClr val="FF0000"/>
                </a:solidFill>
              </a:rPr>
              <a:t>„Externý AP“</a:t>
            </a:r>
            <a:r>
              <a:rPr lang="sk-SK" sz="900" dirty="0" smtClean="0">
                <a:solidFill>
                  <a:srgbClr val="FF0000"/>
                </a:solidFill>
              </a:rPr>
              <a:t>.</a:t>
            </a:r>
            <a:endParaRPr lang="sk-SK" sz="900" dirty="0">
              <a:solidFill>
                <a:srgbClr val="FF0000"/>
              </a:solidFill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2247254" y="4950008"/>
            <a:ext cx="552784" cy="7324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1940819" y="6165730"/>
            <a:ext cx="1241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00" dirty="0" smtClean="0">
                <a:solidFill>
                  <a:srgbClr val="FF0000"/>
                </a:solidFill>
              </a:rPr>
              <a:t>Dátum úhrady faktúry dodávateľovi</a:t>
            </a:r>
            <a:endParaRPr lang="sk-SK" sz="1000" dirty="0">
              <a:solidFill>
                <a:srgbClr val="FF0000"/>
              </a:solidFill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2786174" y="4950008"/>
            <a:ext cx="2022850" cy="7316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43" name="BlokTextu 42"/>
          <p:cNvSpPr txBox="1"/>
          <p:nvPr/>
        </p:nvSpPr>
        <p:spPr>
          <a:xfrm>
            <a:off x="3661990" y="6281133"/>
            <a:ext cx="1153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 smtClean="0">
                <a:solidFill>
                  <a:srgbClr val="FF0000"/>
                </a:solidFill>
              </a:rPr>
              <a:t>Musí sedieť so Zmluvou NFP</a:t>
            </a:r>
            <a:endParaRPr lang="sk-SK" sz="1100" dirty="0">
              <a:solidFill>
                <a:srgbClr val="FF0000"/>
              </a:solidFill>
            </a:endParaRPr>
          </a:p>
        </p:txBody>
      </p:sp>
      <p:sp>
        <p:nvSpPr>
          <p:cNvPr id="44" name="Šípka nadol 43"/>
          <p:cNvSpPr/>
          <p:nvPr/>
        </p:nvSpPr>
        <p:spPr>
          <a:xfrm>
            <a:off x="4188351" y="5701600"/>
            <a:ext cx="118498" cy="63415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5" name="Šípka nadol 44"/>
          <p:cNvSpPr/>
          <p:nvPr/>
        </p:nvSpPr>
        <p:spPr>
          <a:xfrm>
            <a:off x="2520783" y="5695401"/>
            <a:ext cx="102977" cy="52313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6" name="Obdĺžnik 45"/>
          <p:cNvSpPr/>
          <p:nvPr/>
        </p:nvSpPr>
        <p:spPr>
          <a:xfrm>
            <a:off x="4809024" y="4952776"/>
            <a:ext cx="150435" cy="7294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54" name="BlokTextu 53"/>
          <p:cNvSpPr txBox="1"/>
          <p:nvPr/>
        </p:nvSpPr>
        <p:spPr>
          <a:xfrm>
            <a:off x="4699550" y="6288841"/>
            <a:ext cx="1520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>
                <a:solidFill>
                  <a:srgbClr val="FF0000"/>
                </a:solidFill>
              </a:rPr>
              <a:t>K = kapitálový výdavok</a:t>
            </a:r>
          </a:p>
          <a:p>
            <a:r>
              <a:rPr lang="sk-SK" sz="1100" dirty="0" smtClean="0">
                <a:solidFill>
                  <a:srgbClr val="FF0000"/>
                </a:solidFill>
              </a:rPr>
              <a:t>B = bežný výdavok</a:t>
            </a:r>
            <a:endParaRPr lang="sk-SK" sz="1100" dirty="0">
              <a:solidFill>
                <a:srgbClr val="FF0000"/>
              </a:solidFill>
            </a:endParaRPr>
          </a:p>
        </p:txBody>
      </p:sp>
      <p:sp>
        <p:nvSpPr>
          <p:cNvPr id="56" name="Šípka nadol 55"/>
          <p:cNvSpPr/>
          <p:nvPr/>
        </p:nvSpPr>
        <p:spPr>
          <a:xfrm>
            <a:off x="4843211" y="5695401"/>
            <a:ext cx="118498" cy="63415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0" name="Obdĺžnik 69"/>
          <p:cNvSpPr/>
          <p:nvPr/>
        </p:nvSpPr>
        <p:spPr>
          <a:xfrm>
            <a:off x="4959459" y="4952564"/>
            <a:ext cx="1658317" cy="7290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71" name="Šípka nadol 70"/>
          <p:cNvSpPr/>
          <p:nvPr/>
        </p:nvSpPr>
        <p:spPr>
          <a:xfrm>
            <a:off x="6275171" y="5695401"/>
            <a:ext cx="118498" cy="63415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2" name="BlokTextu 71"/>
          <p:cNvSpPr txBox="1"/>
          <p:nvPr/>
        </p:nvSpPr>
        <p:spPr>
          <a:xfrm>
            <a:off x="6090974" y="6296549"/>
            <a:ext cx="1520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>
                <a:solidFill>
                  <a:srgbClr val="FF0000"/>
                </a:solidFill>
              </a:rPr>
              <a:t>Sú kódy správne?</a:t>
            </a:r>
          </a:p>
          <a:p>
            <a:r>
              <a:rPr lang="sk-SK" sz="1100" dirty="0" smtClean="0">
                <a:solidFill>
                  <a:srgbClr val="FF0000"/>
                </a:solidFill>
              </a:rPr>
              <a:t>Pozri slide č. 11 </a:t>
            </a:r>
            <a:endParaRPr lang="sk-SK" sz="1100" dirty="0">
              <a:solidFill>
                <a:srgbClr val="FF0000"/>
              </a:solidFill>
            </a:endParaRPr>
          </a:p>
        </p:txBody>
      </p:sp>
      <p:sp>
        <p:nvSpPr>
          <p:cNvPr id="73" name="Obdĺžnik 72"/>
          <p:cNvSpPr/>
          <p:nvPr/>
        </p:nvSpPr>
        <p:spPr>
          <a:xfrm>
            <a:off x="8338976" y="5885696"/>
            <a:ext cx="488197" cy="1859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74" name="Šípka nadol 73"/>
          <p:cNvSpPr/>
          <p:nvPr/>
        </p:nvSpPr>
        <p:spPr>
          <a:xfrm>
            <a:off x="8531230" y="6074795"/>
            <a:ext cx="114300" cy="2745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5" name="BlokTextu 74"/>
          <p:cNvSpPr txBox="1"/>
          <p:nvPr/>
        </p:nvSpPr>
        <p:spPr>
          <a:xfrm>
            <a:off x="7921804" y="6321754"/>
            <a:ext cx="132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dirty="0" smtClean="0">
                <a:solidFill>
                  <a:srgbClr val="FF0000"/>
                </a:solidFill>
              </a:rPr>
              <a:t>Celková suma faktúry</a:t>
            </a:r>
            <a:endParaRPr lang="sk-SK" sz="1200" dirty="0">
              <a:solidFill>
                <a:srgbClr val="FF0000"/>
              </a:solidFill>
            </a:endParaRPr>
          </a:p>
        </p:txBody>
      </p:sp>
      <p:sp>
        <p:nvSpPr>
          <p:cNvPr id="76" name="Obdĺžnik 75"/>
          <p:cNvSpPr/>
          <p:nvPr/>
        </p:nvSpPr>
        <p:spPr>
          <a:xfrm>
            <a:off x="10533057" y="5880312"/>
            <a:ext cx="488197" cy="1859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77" name="BlokTextu 76"/>
          <p:cNvSpPr txBox="1"/>
          <p:nvPr/>
        </p:nvSpPr>
        <p:spPr>
          <a:xfrm>
            <a:off x="9654956" y="6033673"/>
            <a:ext cx="899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 smtClean="0">
                <a:solidFill>
                  <a:srgbClr val="FF0000"/>
                </a:solidFill>
              </a:rPr>
              <a:t>Nárokovaná suma - NFP</a:t>
            </a:r>
            <a:endParaRPr lang="sk-SK" sz="1100" dirty="0">
              <a:solidFill>
                <a:srgbClr val="FF0000"/>
              </a:solidFill>
            </a:endParaRPr>
          </a:p>
        </p:txBody>
      </p:sp>
      <p:sp>
        <p:nvSpPr>
          <p:cNvPr id="78" name="Obdĺžnik 77"/>
          <p:cNvSpPr/>
          <p:nvPr/>
        </p:nvSpPr>
        <p:spPr>
          <a:xfrm>
            <a:off x="11109820" y="5888275"/>
            <a:ext cx="488197" cy="1859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79" name="BlokTextu 78"/>
          <p:cNvSpPr txBox="1"/>
          <p:nvPr/>
        </p:nvSpPr>
        <p:spPr>
          <a:xfrm>
            <a:off x="10612849" y="6184412"/>
            <a:ext cx="1511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 smtClean="0">
                <a:solidFill>
                  <a:srgbClr val="FF0000"/>
                </a:solidFill>
              </a:rPr>
              <a:t>Nenárokovaná suma – rozdiel medzi faktúrou a nárokovanou sumou</a:t>
            </a:r>
            <a:endParaRPr lang="sk-SK" sz="1100" dirty="0">
              <a:solidFill>
                <a:srgbClr val="FF0000"/>
              </a:solidFill>
            </a:endParaRPr>
          </a:p>
        </p:txBody>
      </p:sp>
      <p:sp>
        <p:nvSpPr>
          <p:cNvPr id="80" name="Šípka nadol 79"/>
          <p:cNvSpPr/>
          <p:nvPr/>
        </p:nvSpPr>
        <p:spPr>
          <a:xfrm>
            <a:off x="11299492" y="6068121"/>
            <a:ext cx="108851" cy="21301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1" name="Obdĺžnik 80"/>
          <p:cNvSpPr/>
          <p:nvPr/>
        </p:nvSpPr>
        <p:spPr>
          <a:xfrm>
            <a:off x="867196" y="4952776"/>
            <a:ext cx="854989" cy="792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pic>
        <p:nvPicPr>
          <p:cNvPr id="29" name="Obrázok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5" y="168341"/>
            <a:ext cx="6580581" cy="745711"/>
          </a:xfrm>
          <a:prstGeom prst="rect">
            <a:avLst/>
          </a:prstGeom>
        </p:spPr>
      </p:pic>
      <p:pic>
        <p:nvPicPr>
          <p:cNvPr id="30" name="Obrázok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296" y="170382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563532" y="28826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83" y="1084880"/>
            <a:ext cx="11473789" cy="5541815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471390" y="6449467"/>
            <a:ext cx="11220774" cy="336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dirty="0" smtClean="0">
                <a:solidFill>
                  <a:srgbClr val="FF0000"/>
                </a:solidFill>
              </a:rPr>
              <a:t>Uviesť riziká na základe ŽoNFP + uviesť, či prijímateľ disponuje v mieste realizácie projektu aj prístupovými bodmi z iných zdrojov (napr. WIFI4EU)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8266208" y="2114164"/>
            <a:ext cx="800300" cy="1281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8118809" y="4131754"/>
            <a:ext cx="800300" cy="12077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noFill/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4" y="129943"/>
            <a:ext cx="6425597" cy="745711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358" y="236159"/>
            <a:ext cx="3025807" cy="664832"/>
          </a:xfrm>
          <a:prstGeom prst="rect">
            <a:avLst/>
          </a:prstGeom>
        </p:spPr>
      </p:pic>
      <p:sp>
        <p:nvSpPr>
          <p:cNvPr id="6" name="Šípka nadol 5"/>
          <p:cNvSpPr/>
          <p:nvPr/>
        </p:nvSpPr>
        <p:spPr>
          <a:xfrm>
            <a:off x="1239864" y="6075336"/>
            <a:ext cx="263472" cy="392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5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984063" y="1364926"/>
            <a:ext cx="9262898" cy="6874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b="1" dirty="0" smtClean="0">
                <a:solidFill>
                  <a:schemeClr val="bg1"/>
                </a:solidFill>
                <a:latin typeface="+mn-lt"/>
              </a:rPr>
              <a:t>9) Zoznam podpornej dokumentácie</a:t>
            </a:r>
            <a:endParaRPr lang="sk-SK" sz="20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69892"/>
              </p:ext>
            </p:extLst>
          </p:nvPr>
        </p:nvGraphicFramePr>
        <p:xfrm>
          <a:off x="418454" y="1937288"/>
          <a:ext cx="11360257" cy="474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489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8119768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335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Sprievodný list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podpísaný</a:t>
                      </a:r>
                      <a:r>
                        <a:rPr lang="sk-SK" sz="12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štatutárnym zástupcom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  <a:tr h="66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Formulár ŽoP z ITMS2014+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formulár ŽoP zo systému</a:t>
                      </a: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ITMS2014+</a:t>
                      </a: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je po vytlačení potrebné podpísať štatutárnym zástupcom, opečiatkovať a spolu so Sprievodným listom zaslať na SO OPII (</a:t>
                      </a:r>
                      <a:r>
                        <a:rPr lang="sk-SK" sz="12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ŽoP je však možné poslať aj kompletne elektronicky do elektronickej schránky ÚPVS</a:t>
                      </a: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74367"/>
                  </a:ext>
                </a:extLst>
              </a:tr>
              <a:tr h="501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n-lt"/>
                        </a:rPr>
                        <a:t>Zmluva s dodávateľom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 prípade, že zmluva s dodávateľom bola zverejnená v ITMS2014+ aj s odkazom na link v CRZ, prijímateľ ju už nemusí predkladať - platí aj pre dodatky k zmluve s dodávateľom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5541"/>
                  </a:ext>
                </a:extLst>
              </a:tr>
              <a:tr h="856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n-lt"/>
                        </a:rPr>
                        <a:t>Faktúra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faktúra </a:t>
                      </a:r>
                      <a:r>
                        <a:rPr lang="sk-SK" sz="1200" b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musí byť v súlade s dodávateľskou zmluvou a musí spĺňať náležitosti podľa </a:t>
                      </a:r>
                      <a:r>
                        <a:rPr lang="pl-PL" sz="1200" b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§ 74 zákona č. 222/2004 Z. z. o dani z pridanej hodnoty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faktúra slúži zároveň ako dodací list, ak je vystavená v súlade s rozpočtom NFP (t.j. sú na nej uvedené samostatné položky </a:t>
                      </a:r>
                      <a:r>
                        <a:rPr lang="pl-PL" sz="1200" b="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Externý prístupový bod </a:t>
                      </a:r>
                      <a:r>
                        <a:rPr lang="pl-PL" sz="1200" b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 </a:t>
                      </a:r>
                      <a:r>
                        <a:rPr lang="pl-PL" sz="1200" b="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Interný prístupový bod</a:t>
                      </a:r>
                      <a:r>
                        <a:rPr lang="pl-PL" sz="1200" b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)</a:t>
                      </a:r>
                      <a:endParaRPr lang="sk-SK" sz="1200" b="0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66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n-lt"/>
                        </a:rPr>
                        <a:t>Likvidačný/kryci list k faktúre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musí obsahovať poznámku o tom, či je možné finančnú operáciu vykonať a či je možné v nej pokračovať = </a:t>
                      </a:r>
                      <a:r>
                        <a:rPr lang="pl-PL" sz="1200" b="1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základná finančná kontrola u prijímateľa</a:t>
                      </a:r>
                      <a:endParaRPr lang="sk-SK" sz="12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údaje musia sedieť s faktúrou (číslo faktúry, dátumy, sumy, atď.)</a:t>
                      </a:r>
                      <a:endParaRPr lang="pl-PL" sz="1200" i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476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Preberací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protokol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musí</a:t>
                      </a:r>
                      <a:r>
                        <a:rPr lang="pl-PL" sz="12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byť podpísaný oboma stanami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2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dátumy musia sedieť s faktúrou (dátum dodania a pod.)</a:t>
                      </a:r>
                      <a:endParaRPr lang="pl-PL" sz="120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01390"/>
                  </a:ext>
                </a:extLst>
              </a:tr>
              <a:tr h="1237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Podrobný popis prístupového bodu (AP) s väzbou na finančné limity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1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podrobné rozpísané náklady na dielo </a:t>
                      </a:r>
                      <a:r>
                        <a:rPr lang="pl-PL" sz="12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– zoznam všetkých položiek, ktoré boli nevyhnutné k obstaraniu HW, SW, licencií, inštalácií a konfigurácie pre AP a vstupovali do obstarávacej ceny AP,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1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predkladá sa len v prípade, ak dodávateľ riešenia </a:t>
                      </a:r>
                      <a:r>
                        <a:rPr lang="pl-PL" sz="1200" b="1" i="0" u="sng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nevystaví faktúru v súlade s rozpočtom </a:t>
                      </a:r>
                      <a:r>
                        <a:rPr lang="pl-PL" sz="120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uvedeným v zmluve o poskytnutí NFP, t.j. faktúra neobsahuje samostatné položky „Externý prístupový bod“ a „Interný prístupový bod“ (z faktúry tým pádom nie je možné overiť splnenie finančných limitov na jeden prístupový bod)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Príručka pre prijímateľa Wifi pre Teba obsahuje dva hárky s príkladmi vzorovo vyplnenej prílohy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59291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418454" y="944330"/>
            <a:ext cx="11360257" cy="8411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9) Zoznam podpornej dokumentácie v ŽoP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poskytnutie </a:t>
            </a:r>
            <a:r>
              <a:rPr lang="pl-PL" sz="2400" b="1" dirty="0" smtClean="0">
                <a:solidFill>
                  <a:srgbClr val="FF0000"/>
                </a:solidFill>
              </a:rPr>
              <a:t>predfinancovania + priebežná </a:t>
            </a:r>
            <a:r>
              <a:rPr lang="pl-PL" sz="2400" b="1" dirty="0">
                <a:solidFill>
                  <a:srgbClr val="FF0000"/>
                </a:solidFill>
              </a:rPr>
              <a:t>platba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4" y="129943"/>
            <a:ext cx="6425597" cy="745711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57" y="157380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4064" y="2614863"/>
            <a:ext cx="10268265" cy="1412034"/>
          </a:xfrm>
        </p:spPr>
        <p:txBody>
          <a:bodyPr>
            <a:no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k-SK" sz="4800" b="1" dirty="0">
                <a:solidFill>
                  <a:schemeClr val="bg1"/>
                </a:solidFill>
                <a:latin typeface="+mn-lt"/>
              </a:rPr>
            </a:br>
            <a:r>
              <a:rPr lang="sk-SK" sz="4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4800" b="1" dirty="0" smtClean="0">
                <a:solidFill>
                  <a:schemeClr val="bg1"/>
                </a:solidFill>
                <a:latin typeface="+mn-lt"/>
              </a:rPr>
              <a:t>Stav PO7 OPII</a:t>
            </a:r>
            <a:endParaRPr lang="sk-SK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945579" y="1663749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dirty="0">
                <a:solidFill>
                  <a:schemeClr val="bg1"/>
                </a:solidFill>
              </a:rPr>
              <a:t>Operačný program Integrovaná infraštruktúra 2014 – 2020 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19585"/>
              </p:ext>
            </p:extLst>
          </p:nvPr>
        </p:nvGraphicFramePr>
        <p:xfrm>
          <a:off x="185981" y="1714802"/>
          <a:ext cx="11809708" cy="506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861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8391847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1386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Zaraďovací protokol do majetku alebo Inventárna karta drobného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hmotného majtku/skladová karta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Zaraďovací protokol</a:t>
                      </a:r>
                      <a:r>
                        <a:rPr lang="sk-SK" sz="12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200" b="0" dirty="0" smtClean="0">
                          <a:solidFill>
                            <a:srgbClr val="FF0000"/>
                          </a:solidFill>
                        </a:rPr>
                        <a:t>- jedná sa o doklad, z ktorého je zrejmé,</a:t>
                      </a:r>
                      <a:r>
                        <a:rPr lang="sk-SK" sz="1200" b="0" baseline="0" dirty="0" smtClean="0">
                          <a:solidFill>
                            <a:srgbClr val="FF0000"/>
                          </a:solidFill>
                        </a:rPr>
                        <a:t> ako prijímateľ zaúčtoval vybudované dielo (pod </a:t>
                      </a:r>
                      <a:r>
                        <a:rPr lang="sk-SK" sz="1200" b="0" i="0" baseline="0" dirty="0" smtClean="0">
                          <a:solidFill>
                            <a:srgbClr val="FF0000"/>
                          </a:solidFill>
                        </a:rPr>
                        <a:t>akú skupinu výdavkov, pod akú podpoložku ekonomickej klasifikácie</a:t>
                      </a:r>
                      <a:r>
                        <a:rPr lang="sk-SK" sz="1200" b="0" baseline="0" dirty="0" smtClean="0">
                          <a:solidFill>
                            <a:srgbClr val="FF0000"/>
                          </a:solidFill>
                        </a:rPr>
                        <a:t>). P</a:t>
                      </a:r>
                      <a:r>
                        <a:rPr lang="sk-SK" sz="1200" b="0" dirty="0" smtClean="0">
                          <a:solidFill>
                            <a:srgbClr val="FF0000"/>
                          </a:solidFill>
                        </a:rPr>
                        <a:t>redkladá sa v prípade </a:t>
                      </a:r>
                      <a:r>
                        <a:rPr lang="sk-SK" sz="1200" b="0" u="sng" dirty="0" smtClean="0">
                          <a:solidFill>
                            <a:srgbClr val="FF0000"/>
                          </a:solidFill>
                        </a:rPr>
                        <a:t>kapitálových výdavkov</a:t>
                      </a:r>
                      <a:r>
                        <a:rPr lang="sk-SK" sz="1200" b="1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k-SK" sz="1200" b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sk-SK" sz="1200" b="0" i="1" dirty="0" smtClean="0">
                          <a:solidFill>
                            <a:srgbClr val="FF0000"/>
                          </a:solidFill>
                        </a:rPr>
                        <a:t>skupina</a:t>
                      </a:r>
                      <a:r>
                        <a:rPr lang="sk-SK" sz="1200" b="0" i="1" baseline="0" dirty="0" smtClean="0">
                          <a:solidFill>
                            <a:srgbClr val="FF0000"/>
                          </a:solidFill>
                        </a:rPr>
                        <a:t> výdavkov 022 – samostatné hnuteľné veci</a:t>
                      </a:r>
                      <a:r>
                        <a:rPr lang="sk-SK" sz="1200" b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sk-SK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Inventárna karta drobného hmotného majetku/skladová karta</a:t>
                      </a:r>
                      <a:r>
                        <a:rPr lang="pl-PL" sz="12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predkladá sa v prípade </a:t>
                      </a:r>
                      <a:r>
                        <a:rPr lang="pl-PL" sz="1200" i="0" u="sng" dirty="0" smtClean="0">
                          <a:solidFill>
                            <a:srgbClr val="FF0000"/>
                          </a:solidFill>
                          <a:latin typeface="+mn-lt"/>
                        </a:rPr>
                        <a:t>bežných výdavkov </a:t>
                      </a:r>
                      <a:r>
                        <a:rPr lang="pl-PL" sz="1200" b="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(</a:t>
                      </a:r>
                      <a:r>
                        <a:rPr lang="pl-PL" sz="1200" b="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skupina</a:t>
                      </a:r>
                      <a:r>
                        <a:rPr lang="pl-PL" sz="1200" b="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výdavkov 112 – Zásoby</a:t>
                      </a: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prijímateľ je povinný dodržať pri</a:t>
                      </a: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účtovaní druh výdavku</a:t>
                      </a:r>
                      <a:r>
                        <a:rPr lang="sk-SK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(bežný/kapitálový), ktorý je uvedený v Zmluve o NFP</a:t>
                      </a: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ak je v zmluve uvedené, že sa jedná o bežný výdavok (</a:t>
                      </a:r>
                      <a:r>
                        <a:rPr lang="sk-SK" sz="12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112 - Zásoby</a:t>
                      </a: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sk-SK" sz="12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nie je</a:t>
                      </a:r>
                      <a:r>
                        <a:rPr lang="sk-SK" sz="1200" b="1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povolené</a:t>
                      </a:r>
                      <a:r>
                        <a:rPr lang="sk-SK" sz="1200" b="1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 neskôr deklarovať ako kapitálový (</a:t>
                      </a:r>
                      <a:r>
                        <a:rPr lang="sk-SK" sz="12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skupina výdavkov 022 - Samostatné hnuteľné veci a súbory hnuteľných vecí</a:t>
                      </a: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sk-SK" sz="12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 naopak</a:t>
                      </a:r>
                      <a:r>
                        <a:rPr lang="sk-SK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26512"/>
                  </a:ext>
                </a:extLst>
              </a:tr>
              <a:tr h="570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Projektová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dokumentácia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Simulácia pokrytia</a:t>
                      </a: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priestoru platná </a:t>
                      </a:r>
                      <a:r>
                        <a:rPr lang="sk-SK" sz="1200" b="1" i="0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 čase </a:t>
                      </a:r>
                      <a:r>
                        <a:rPr lang="pl-PL" sz="1200" b="1" i="0" u="sng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predloženia ŽoNFP</a:t>
                      </a:r>
                      <a:r>
                        <a:rPr lang="sk-SK" sz="1200" b="1" i="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200" b="0" i="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ak nebola v ŽoNFP, spätne sa predloží v ŽoP)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Meranie skutočného pokrytia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Funkčný popis a vyobrazenie obsahu hotspot portálu s logom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21625"/>
                  </a:ext>
                </a:extLst>
              </a:tr>
              <a:tr h="1060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Listy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vlastníctva/nájomné zmluvy/iný relevantný právny dokument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 prípade, ak boli listy</a:t>
                      </a: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vlastníctva predložené v rámci ŽoNFP, </a:t>
                      </a:r>
                      <a:r>
                        <a:rPr lang="pl-PL" sz="1200" b="0" i="0" u="sng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nie je potrebné predkladať </a:t>
                      </a: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ich v rámci ŽoP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 prípade, ak listy vlastníctva neboli predložené v rámci ŽoNFP, </a:t>
                      </a:r>
                      <a:r>
                        <a:rPr lang="pl-PL" sz="1200" b="0" i="0" u="sng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stačí predložiť číslo listu vlastníctva/parcely</a:t>
                      </a: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na ktorých sú lokalizované jednotlivé prístupové body</a:t>
                      </a:r>
                      <a:endParaRPr lang="pl-PL" sz="1200" b="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 prípade, ak sú prístupové body umiestnené na objekte, ktorý nie je vo vlastníctve obce, je potrebné predložiť súhlasné stanovisko od vlastníka (na celú dobu realizácie projektu a päť ročnej udržateľnosti projektu), ktoré oprávňuje prijímateľa umiestniť prístupový bod na daný objekt </a:t>
                      </a:r>
                      <a:endParaRPr lang="pl-PL" sz="1200" b="0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700054"/>
                  </a:ext>
                </a:extLst>
              </a:tr>
              <a:tr h="45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Fotodokumentácia AP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fotografie jednotlivých</a:t>
                      </a: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prístupových bodov (v dostatočnom rozlíšení, jednoznačne identifikovateľné, s názvom umiestnenia AP, prípadne aj GPS súradnicami)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96859"/>
                  </a:ext>
                </a:extLst>
              </a:tr>
              <a:tr h="122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Mapový podklad 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200" b="0" i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mapové podklady zobrazujúce reálne priestorové zakreslenie prístupových bodov (prostredníctvom voľne dostupných nástrojov pre určenie GPS súradníc napr. Google maps) - týka sa aj zakreslenia prístupových bodov z iných zdrojov, napr. WiFI4EU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b="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 prípade, ak z mapových podkladov predkladaných prijímateľom v rámci ŽoP vyplynie, že sú na jednom mieste umiestnené viaceré prístupové body financované nielen z výzvy WiFi pre Teba, ale aj z iniciatívy „Wifi4EU“ ako aj z iných verejných zdrojov a zdrojov EÚ a dochádza k prekryvom WiFi pokrytia z prístupových bodov, je prijímateľ povinný predložiť </a:t>
                      </a:r>
                      <a:r>
                        <a:rPr lang="sk-SK" sz="1200" b="1" i="0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zdôvodnenie tohto umiestnenia a hospodárnosti týchto výdavkov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806864"/>
                  </a:ext>
                </a:extLst>
              </a:tr>
            </a:tbl>
          </a:graphicData>
        </a:graphic>
      </p:graphicFrame>
      <p:sp>
        <p:nvSpPr>
          <p:cNvPr id="9" name="Obdĺžnik 8"/>
          <p:cNvSpPr/>
          <p:nvPr/>
        </p:nvSpPr>
        <p:spPr>
          <a:xfrm>
            <a:off x="185981" y="923607"/>
            <a:ext cx="11809708" cy="73775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9) Zoznam podpornej dokumentácie v ŽoP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poskytnutie </a:t>
            </a:r>
            <a:r>
              <a:rPr lang="pl-PL" sz="2400" b="1" dirty="0" smtClean="0">
                <a:solidFill>
                  <a:srgbClr val="FF0000"/>
                </a:solidFill>
              </a:rPr>
              <a:t>predfinancovania + priebežná </a:t>
            </a:r>
            <a:r>
              <a:rPr lang="pl-PL" sz="2400" b="1" dirty="0">
                <a:solidFill>
                  <a:srgbClr val="FF0000"/>
                </a:solidFill>
              </a:rPr>
              <a:t>platba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81" y="110226"/>
            <a:ext cx="6405984" cy="745711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57" y="157380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>
          <a:xfrm>
            <a:off x="945579" y="1663749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dirty="0">
                <a:solidFill>
                  <a:schemeClr val="bg1"/>
                </a:solidFill>
              </a:rPr>
              <a:t>Operačný program Integrovaná infraštruktúra 2014 – 2020 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016879"/>
              </p:ext>
            </p:extLst>
          </p:nvPr>
        </p:nvGraphicFramePr>
        <p:xfrm>
          <a:off x="399607" y="1955927"/>
          <a:ext cx="11360257" cy="227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784">
                  <a:extLst>
                    <a:ext uri="{9D8B030D-6E8A-4147-A177-3AD203B41FA5}">
                      <a16:colId xmlns:a16="http://schemas.microsoft.com/office/drawing/2014/main" val="4010105129"/>
                    </a:ext>
                  </a:extLst>
                </a:gridCol>
                <a:gridCol w="8072473">
                  <a:extLst>
                    <a:ext uri="{9D8B030D-6E8A-4147-A177-3AD203B41FA5}">
                      <a16:colId xmlns:a16="http://schemas.microsoft.com/office/drawing/2014/main" val="3522638541"/>
                    </a:ext>
                  </a:extLst>
                </a:gridCol>
              </a:tblGrid>
              <a:tr h="523485">
                <a:tc>
                  <a:txBody>
                    <a:bodyPr/>
                    <a:lstStyle/>
                    <a:p>
                      <a:r>
                        <a:rPr lang="sk-SK" sz="12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Analytické</a:t>
                      </a:r>
                      <a:r>
                        <a:rPr lang="sk-SK" sz="1200" b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účtovníctvo</a:t>
                      </a:r>
                      <a:endParaRPr lang="sk-SK" sz="1200" b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analytická evidencia v zmysle zmluvy o poskytnutí NFP, článok 11, bod 1 (stačí napr. printscreen z účtovného systému) 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43511"/>
                  </a:ext>
                </a:extLst>
              </a:tr>
              <a:tr h="523485">
                <a:tc>
                  <a:txBody>
                    <a:bodyPr/>
                    <a:lstStyle/>
                    <a:p>
                      <a:r>
                        <a:rPr lang="sk-SK" sz="12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Archivácia dokumentov a podkladov súvisiacich s projektom 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fotodokumentácia písomností, ktoré si prijímateľ vedie (archivuje) ohľadom projektu (napr. fotografia skrinky, v ktorej uložené spisy s dokumentami) 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69817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Publicita projektu 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printscreen webovej stránky obce (prijímateľ je povinný umiestniť na stránku logo a informácie o projekte)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fotografia plagátu v Zmysle zmluvy o NFP v súlade s Manuálom pre informovanie a komunikáciu OPII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50251"/>
                  </a:ext>
                </a:extLst>
              </a:tr>
              <a:tr h="3079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Zoznam evidencie rizík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predkladá sa len v prípade, ak nie je súčasťou Záverečnej monitorovacej správy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00407"/>
                  </a:ext>
                </a:extLst>
              </a:tr>
              <a:tr h="3079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Bankový výpis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výpis z bankového účtu potvrdzujúci úhradu faktúry dodávateľovi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nepredkladá sa pri ŽoP typu poskytnutie predfinancovania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88062"/>
                  </a:ext>
                </a:extLst>
              </a:tr>
            </a:tbl>
          </a:graphicData>
        </a:graphic>
      </p:graphicFrame>
      <p:sp>
        <p:nvSpPr>
          <p:cNvPr id="6" name="Podnadpis 2"/>
          <p:cNvSpPr txBox="1">
            <a:spLocks/>
          </p:cNvSpPr>
          <p:nvPr/>
        </p:nvSpPr>
        <p:spPr>
          <a:xfrm>
            <a:off x="945579" y="4499366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dirty="0">
                <a:solidFill>
                  <a:schemeClr val="bg1"/>
                </a:solidFill>
              </a:rPr>
              <a:t>Operačný program Integrovaná infraštruktúra 2014 – 2020 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418455" y="964035"/>
            <a:ext cx="11341409" cy="90351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9) Zoznam podpornej dokumentácie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poskytnutie </a:t>
            </a:r>
            <a:r>
              <a:rPr lang="pl-PL" sz="2400" b="1" dirty="0" smtClean="0">
                <a:solidFill>
                  <a:srgbClr val="FF0000"/>
                </a:solidFill>
              </a:rPr>
              <a:t>predfinancovania + priebežná </a:t>
            </a:r>
            <a:r>
              <a:rPr lang="pl-PL" sz="2400" b="1" dirty="0">
                <a:solidFill>
                  <a:srgbClr val="FF0000"/>
                </a:solidFill>
              </a:rPr>
              <a:t>platba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4" y="129943"/>
            <a:ext cx="6425597" cy="745711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57" y="157380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>
          <a:xfrm>
            <a:off x="922332" y="2554901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dirty="0">
                <a:solidFill>
                  <a:schemeClr val="bg1"/>
                </a:solidFill>
              </a:rPr>
              <a:t>Operačný program Integrovaná infraštruktúra 2014 – 2020 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124087" y="1008743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922332" y="5390518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dirty="0">
                <a:solidFill>
                  <a:schemeClr val="bg1"/>
                </a:solidFill>
              </a:rPr>
              <a:t>Operačný program Integrovaná infraštruktúra 2014 – 2020 </a:t>
            </a:r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331"/>
              </p:ext>
            </p:extLst>
          </p:nvPr>
        </p:nvGraphicFramePr>
        <p:xfrm>
          <a:off x="376334" y="5076874"/>
          <a:ext cx="1136025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0258">
                  <a:extLst>
                    <a:ext uri="{9D8B030D-6E8A-4147-A177-3AD203B41FA5}">
                      <a16:colId xmlns:a16="http://schemas.microsoft.com/office/drawing/2014/main" val="2919714059"/>
                    </a:ext>
                  </a:extLst>
                </a:gridCol>
              </a:tblGrid>
              <a:tr h="4287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 poskytnutí predfinancovania, t. j. po prijatí finančných prostriedkov z Platobnej jednotky MF SR, je prijímateľ povinný uhradiť faktúru dodávateľovi najneskôr do 5 pracovných dní. Najneskôr do 10 pracovných dní odo dňa pripísania prostriedkov na účte, je prijímateľ povinný zúčtovať 100% každého poskytnutého predfinancovania, t. j. predložiť na SO OPII žiadosť o platbu - typ </a:t>
                      </a:r>
                      <a:r>
                        <a:rPr lang="sk-SK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zúčtovanie predfinancovania</a:t>
                      </a:r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Pozn.: na úhradu faktúry je nutné použiť </a:t>
                      </a:r>
                      <a:r>
                        <a:rPr lang="sk-SK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bankový účet uvedený v Zmluve o NFP </a:t>
                      </a:r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(účet, na ktorý poskytne prostriedky PJ MF SR). Nie je povolené previesť prostriedky na iný účet a z neho realizovať platbu dodávateľovi. 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26406"/>
                  </a:ext>
                </a:extLst>
              </a:tr>
            </a:tbl>
          </a:graphicData>
        </a:graphic>
      </p:graphicFrame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60760"/>
              </p:ext>
            </p:extLst>
          </p:nvPr>
        </p:nvGraphicFramePr>
        <p:xfrm>
          <a:off x="376334" y="6037484"/>
          <a:ext cx="11360258" cy="35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0258">
                  <a:extLst>
                    <a:ext uri="{9D8B030D-6E8A-4147-A177-3AD203B41FA5}">
                      <a16:colId xmlns:a16="http://schemas.microsoft.com/office/drawing/2014/main" val="2919714059"/>
                    </a:ext>
                  </a:extLst>
                </a:gridCol>
              </a:tblGrid>
              <a:tr h="35198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Všetky dokumenty vo všetkých typoch ŽoP sa predkladajú ako rovnopisy (podpis, pečiatka) alebo ako kópie originálov (súhlasí s originálom + podpis). 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26406"/>
                  </a:ext>
                </a:extLst>
              </a:tr>
            </a:tbl>
          </a:graphicData>
        </a:graphic>
      </p:graphicFrame>
      <p:sp>
        <p:nvSpPr>
          <p:cNvPr id="14" name="Obdĺžnik 13"/>
          <p:cNvSpPr/>
          <p:nvPr/>
        </p:nvSpPr>
        <p:spPr>
          <a:xfrm>
            <a:off x="376335" y="1058335"/>
            <a:ext cx="11360257" cy="8634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10) Zoznam podpornej dokumentácie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zúčtovanie predfinancovania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862024"/>
              </p:ext>
            </p:extLst>
          </p:nvPr>
        </p:nvGraphicFramePr>
        <p:xfrm>
          <a:off x="376334" y="2059440"/>
          <a:ext cx="11360258" cy="294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489">
                  <a:extLst>
                    <a:ext uri="{9D8B030D-6E8A-4147-A177-3AD203B41FA5}">
                      <a16:colId xmlns:a16="http://schemas.microsoft.com/office/drawing/2014/main" val="612921315"/>
                    </a:ext>
                  </a:extLst>
                </a:gridCol>
                <a:gridCol w="8119769">
                  <a:extLst>
                    <a:ext uri="{9D8B030D-6E8A-4147-A177-3AD203B41FA5}">
                      <a16:colId xmlns:a16="http://schemas.microsoft.com/office/drawing/2014/main" val="2067490"/>
                    </a:ext>
                  </a:extLst>
                </a:gridCol>
              </a:tblGrid>
              <a:tr h="5878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Sprievodný list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podpísaný</a:t>
                      </a:r>
                      <a:r>
                        <a:rPr lang="sk-SK" sz="12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štatutárnym zástupcom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305501"/>
                  </a:ext>
                </a:extLst>
              </a:tr>
              <a:tr h="785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Formulár ŽoP z ITMS2014+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formulár ŽoP zo systému</a:t>
                      </a:r>
                      <a:r>
                        <a:rPr lang="sk-SK" sz="1200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ITMS2014+</a:t>
                      </a: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je po vytlačení potrebné podpísať štatutárnym zástupcom, opečiatkovať a spolu so Sprievodným listom zaslať na SO OPII (</a:t>
                      </a:r>
                      <a:r>
                        <a:rPr lang="sk-SK" sz="12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ŽoP je však možné poslať aj kompletne elektronicky do elektronickej schránky ÚPVS</a:t>
                      </a:r>
                      <a:r>
                        <a:rPr lang="sk-SK" sz="12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268995"/>
                  </a:ext>
                </a:extLst>
              </a:tr>
              <a:tr h="785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Bankový</a:t>
                      </a:r>
                      <a:r>
                        <a:rPr lang="pl-PL" sz="1200" b="1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výpis – príjem </a:t>
                      </a:r>
                      <a:endParaRPr lang="pl-PL" sz="1200" b="1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výpis z bankového účtu potvrdzujúci príjem prostriedkov EÚ a štátneho rozpočtu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91985"/>
                  </a:ext>
                </a:extLst>
              </a:tr>
              <a:tr h="785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Bankový</a:t>
                      </a:r>
                      <a:r>
                        <a:rPr lang="pl-PL" sz="1200" b="1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výpis – úhrada</a:t>
                      </a:r>
                      <a:endParaRPr lang="pl-PL" sz="1200" b="1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k-SK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výpis z bankového účtu potvrdzujúci úhradu faktúry dodávateľovi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640092"/>
                  </a:ext>
                </a:extLst>
              </a:tr>
            </a:tbl>
          </a:graphicData>
        </a:graphic>
      </p:graphicFrame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4" y="129943"/>
            <a:ext cx="6425597" cy="745711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57" y="157380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945579" y="4499366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dirty="0">
                <a:solidFill>
                  <a:schemeClr val="bg1"/>
                </a:solidFill>
              </a:rPr>
              <a:t>Operačný program Integrovaná infraštruktúra 2014 – 2020 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399582" y="1011841"/>
            <a:ext cx="11360257" cy="8944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11) Najčastejšie nedostatky v ŽoP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Aké sú najčastejšie nedostatky, vďaka ktorým sa vracajú ŽoP na doplnenie?</a:t>
            </a:r>
          </a:p>
        </p:txBody>
      </p:sp>
      <p:sp>
        <p:nvSpPr>
          <p:cNvPr id="9" name="Obdĺžnik 8"/>
          <p:cNvSpPr/>
          <p:nvPr/>
        </p:nvSpPr>
        <p:spPr>
          <a:xfrm>
            <a:off x="399582" y="2022529"/>
            <a:ext cx="11360257" cy="46959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endParaRPr lang="sk-SK" sz="24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dirty="0" smtClean="0">
                <a:solidFill>
                  <a:schemeClr val="bg1"/>
                </a:solidFill>
              </a:rPr>
              <a:t>Nie sú predložené všetky </a:t>
            </a:r>
            <a:r>
              <a:rPr lang="sk-SK" b="1" dirty="0" smtClean="0">
                <a:solidFill>
                  <a:schemeClr val="bg1"/>
                </a:solidFill>
              </a:rPr>
              <a:t>povinné prílohy </a:t>
            </a:r>
            <a:r>
              <a:rPr lang="sk-SK" dirty="0" smtClean="0">
                <a:solidFill>
                  <a:schemeClr val="bg1"/>
                </a:solidFill>
              </a:rPr>
              <a:t>(napr. likvidačný list, protokol zaradenia do majetku, fotodokumentácia, mapa pokrytia signálu a pod.).</a:t>
            </a:r>
          </a:p>
          <a:p>
            <a:pPr marL="342900" indent="-342900">
              <a:buFont typeface="+mj-lt"/>
              <a:buAutoNum type="arabicParenR"/>
            </a:pPr>
            <a:endParaRPr lang="sk-SK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dirty="0" smtClean="0">
                <a:solidFill>
                  <a:schemeClr val="bg1"/>
                </a:solidFill>
              </a:rPr>
              <a:t>Prijímateľ </a:t>
            </a:r>
            <a:r>
              <a:rPr lang="sk-SK" b="1" dirty="0" smtClean="0">
                <a:solidFill>
                  <a:schemeClr val="bg1"/>
                </a:solidFill>
              </a:rPr>
              <a:t>zaúčtoval výdavky </a:t>
            </a:r>
            <a:r>
              <a:rPr lang="sk-SK" dirty="0" smtClean="0">
                <a:solidFill>
                  <a:schemeClr val="bg1"/>
                </a:solidFill>
              </a:rPr>
              <a:t>v rozpore so Zmluvou o NFP (kapitálové = 022, bežné = 112).</a:t>
            </a:r>
          </a:p>
          <a:p>
            <a:pPr marL="342900" indent="-342900">
              <a:buFont typeface="+mj-lt"/>
              <a:buAutoNum type="arabicParenR"/>
            </a:pPr>
            <a:endParaRPr lang="sk-SK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b="1" dirty="0" smtClean="0">
                <a:solidFill>
                  <a:schemeClr val="bg1"/>
                </a:solidFill>
              </a:rPr>
              <a:t>Štruktúra deklarovaných výdavkov </a:t>
            </a:r>
            <a:r>
              <a:rPr lang="sk-SK" dirty="0" smtClean="0">
                <a:solidFill>
                  <a:schemeClr val="bg1"/>
                </a:solidFill>
              </a:rPr>
              <a:t>v ŽoP nezodpovedá rozpočtu v Zmluve o NFP (externé/interné).</a:t>
            </a:r>
          </a:p>
          <a:p>
            <a:pPr marL="342900" indent="-342900">
              <a:buFont typeface="+mj-lt"/>
              <a:buAutoNum type="arabicParenR"/>
            </a:pPr>
            <a:endParaRPr lang="sk-SK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dirty="0" smtClean="0">
                <a:solidFill>
                  <a:schemeClr val="bg1"/>
                </a:solidFill>
              </a:rPr>
              <a:t>Nesedia </a:t>
            </a:r>
            <a:r>
              <a:rPr lang="sk-SK" b="1" dirty="0" smtClean="0">
                <a:solidFill>
                  <a:schemeClr val="bg1"/>
                </a:solidFill>
              </a:rPr>
              <a:t>dátumy</a:t>
            </a:r>
            <a:r>
              <a:rPr lang="sk-SK" dirty="0" smtClean="0">
                <a:solidFill>
                  <a:schemeClr val="bg1"/>
                </a:solidFill>
              </a:rPr>
              <a:t> medzi faktúrou a preberacím protokolom. </a:t>
            </a:r>
          </a:p>
          <a:p>
            <a:pPr marL="342900" indent="-342900">
              <a:buFont typeface="+mj-lt"/>
              <a:buAutoNum type="arabicParenR"/>
            </a:pPr>
            <a:endParaRPr lang="sk-SK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dirty="0" smtClean="0">
                <a:solidFill>
                  <a:schemeClr val="bg1"/>
                </a:solidFill>
              </a:rPr>
              <a:t>Na likvidačnom (krycom) liste k faktúre nie je vyplnená </a:t>
            </a:r>
            <a:r>
              <a:rPr lang="sk-SK" b="1" dirty="0" smtClean="0">
                <a:solidFill>
                  <a:schemeClr val="bg1"/>
                </a:solidFill>
              </a:rPr>
              <a:t>základná finančná kontrola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+mj-lt"/>
              <a:buAutoNum type="arabicParenR"/>
            </a:pPr>
            <a:endParaRPr lang="sk-SK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b="1" dirty="0" smtClean="0">
                <a:solidFill>
                  <a:schemeClr val="bg1"/>
                </a:solidFill>
              </a:rPr>
              <a:t>Mapa pokrytia signálu </a:t>
            </a:r>
            <a:r>
              <a:rPr lang="sk-SK" dirty="0" smtClean="0">
                <a:solidFill>
                  <a:schemeClr val="bg1"/>
                </a:solidFill>
              </a:rPr>
              <a:t>je len indikatívna (simulácia) – treba predložiť reálne pokrytie signálom.</a:t>
            </a:r>
          </a:p>
          <a:p>
            <a:pPr marL="342900" indent="-342900">
              <a:buFont typeface="+mj-lt"/>
              <a:buAutoNum type="arabicParenR"/>
            </a:pPr>
            <a:endParaRPr lang="sk-SK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sk-SK" dirty="0" smtClean="0">
                <a:solidFill>
                  <a:schemeClr val="bg1"/>
                </a:solidFill>
              </a:rPr>
              <a:t>V Doplňujúcich monitorovacích údajoch prijímateľ neuvádza, či sa v mieste realizácie projektu nachádzajú aj prístupové body </a:t>
            </a:r>
            <a:r>
              <a:rPr lang="sk-SK" b="1" dirty="0" smtClean="0">
                <a:solidFill>
                  <a:schemeClr val="bg1"/>
                </a:solidFill>
              </a:rPr>
              <a:t>z iných zdrojov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    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4" y="129943"/>
            <a:ext cx="6425597" cy="745711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57" y="157380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998077" y="1487334"/>
            <a:ext cx="10268265" cy="4374291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8076" y="3148780"/>
            <a:ext cx="10268266" cy="651260"/>
          </a:xfrm>
        </p:spPr>
        <p:txBody>
          <a:bodyPr>
            <a:noAutofit/>
          </a:bodyPr>
          <a:lstStyle/>
          <a:p>
            <a:r>
              <a:rPr lang="sk-SK" sz="4800" b="1" dirty="0" smtClean="0">
                <a:solidFill>
                  <a:schemeClr val="bg1"/>
                </a:solidFill>
                <a:latin typeface="+mn-lt"/>
              </a:rPr>
              <a:t>Ďakujeme </a:t>
            </a:r>
            <a:r>
              <a:rPr lang="sk-SK" sz="4800" b="1" dirty="0">
                <a:solidFill>
                  <a:schemeClr val="bg1"/>
                </a:solidFill>
                <a:latin typeface="+mn-lt"/>
              </a:rPr>
              <a:t>za pozornosť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897594" y="2183839"/>
            <a:ext cx="10268264" cy="411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sz="3000" dirty="0">
              <a:solidFill>
                <a:schemeClr val="bg1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63" y="186395"/>
            <a:ext cx="10268266" cy="83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392" y="1242523"/>
            <a:ext cx="7886700" cy="607058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Obsah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90953" y="1750646"/>
            <a:ext cx="10361375" cy="47896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lvl="0" indent="-457200">
              <a:spcBef>
                <a:spcPct val="0"/>
              </a:spcBef>
              <a:spcAft>
                <a:spcPts val="1200"/>
              </a:spcAft>
              <a:buAutoNum type="arabicParenR"/>
            </a:pPr>
            <a:endParaRPr lang="sk-SK" sz="500" b="1" dirty="0" smtClean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spcBef>
                <a:spcPct val="0"/>
              </a:spcBef>
              <a:spcAft>
                <a:spcPts val="1200"/>
              </a:spcAft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Typy žiadostí o platbu – systémy financovania</a:t>
            </a:r>
          </a:p>
          <a:p>
            <a:pPr marL="457200" lvl="0" indent="-457200">
              <a:spcBef>
                <a:spcPct val="0"/>
              </a:spcBef>
              <a:spcAft>
                <a:spcPts val="1200"/>
              </a:spcAft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Počet ŽoP v rámci projektu Wifi</a:t>
            </a:r>
            <a:r>
              <a:rPr lang="sk-SK" sz="1800" b="1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 Teba</a:t>
            </a:r>
          </a:p>
          <a:p>
            <a:pPr marL="457200" lvl="0" indent="-457200">
              <a:spcBef>
                <a:spcPct val="0"/>
              </a:spcBef>
              <a:spcAft>
                <a:spcPts val="1200"/>
              </a:spcAft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Životný cyklus ŽoP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Zoznam podpornej dokumentácie v rámci jednotlivých typov </a:t>
            </a: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ŽoP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Deklarované výdavky v ŽoP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Kontrola verejného obstarávania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WIFI4EU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Formulár ŽoP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Detailný popis podpornej dokumentácie v ŽoP (poskytnutie predfinancovania + priebežná platba)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Detailný popis podpornej dokumentácie v ŽoP (zúčtovanie predfinancovania)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AutoNum type="arabicParenR"/>
            </a:pPr>
            <a:r>
              <a:rPr lang="sk-SK" sz="18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Najčastejšie nedostatky v ŽoP</a:t>
            </a:r>
          </a:p>
          <a:p>
            <a:pPr marL="0" indent="0">
              <a:spcBef>
                <a:spcPct val="0"/>
              </a:spcBef>
              <a:buNone/>
            </a:pPr>
            <a:endParaRPr lang="sk-SK" sz="1800" b="1" dirty="0" smtClean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72" y="375695"/>
            <a:ext cx="6580581" cy="76558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67" y="476447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94969" y="1143941"/>
            <a:ext cx="11019294" cy="68748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1) </a:t>
            </a:r>
            <a:r>
              <a:rPr lang="sk-SK" sz="2400" b="1" dirty="0">
                <a:solidFill>
                  <a:schemeClr val="bg1"/>
                </a:solidFill>
              </a:rPr>
              <a:t>T</a:t>
            </a:r>
            <a:r>
              <a:rPr lang="sk-SK" sz="2400" b="1" dirty="0" smtClean="0">
                <a:solidFill>
                  <a:schemeClr val="bg1"/>
                </a:solidFill>
              </a:rPr>
              <a:t>ypy Žiadostí o platbu – systémy financovania</a:t>
            </a:r>
            <a:endParaRPr lang="sk-SK" sz="2400" b="1" dirty="0">
              <a:solidFill>
                <a:schemeClr val="bg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83347" y="3138407"/>
            <a:ext cx="3227434" cy="18297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Poskytnutie predfinancovania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8375211" y="3138407"/>
            <a:ext cx="3227430" cy="18064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Priebežná platba (refundácia)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583348" y="2076772"/>
            <a:ext cx="3227433" cy="4339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Typ č. 1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479280" y="2076772"/>
            <a:ext cx="3227434" cy="4339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Typ č. 2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8375213" y="2076772"/>
            <a:ext cx="3227430" cy="4339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tx1"/>
                </a:solidFill>
              </a:rPr>
              <a:t>Typ č. 3</a:t>
            </a:r>
            <a:endParaRPr lang="sk-SK" sz="1400" b="1" dirty="0">
              <a:solidFill>
                <a:schemeClr val="tx1"/>
              </a:solidFill>
            </a:endParaRPr>
          </a:p>
        </p:txBody>
      </p:sp>
      <p:sp>
        <p:nvSpPr>
          <p:cNvPr id="2" name="Šípka nadol 1"/>
          <p:cNvSpPr/>
          <p:nvPr/>
        </p:nvSpPr>
        <p:spPr>
          <a:xfrm>
            <a:off x="2061453" y="2633246"/>
            <a:ext cx="271221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Šípka nadol 23"/>
          <p:cNvSpPr/>
          <p:nvPr/>
        </p:nvSpPr>
        <p:spPr>
          <a:xfrm>
            <a:off x="5957385" y="2634711"/>
            <a:ext cx="271221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Šípka nadol 24"/>
          <p:cNvSpPr/>
          <p:nvPr/>
        </p:nvSpPr>
        <p:spPr>
          <a:xfrm>
            <a:off x="9853317" y="2633246"/>
            <a:ext cx="271221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Obdĺžnik 26"/>
          <p:cNvSpPr/>
          <p:nvPr/>
        </p:nvSpPr>
        <p:spPr>
          <a:xfrm>
            <a:off x="4479279" y="3138407"/>
            <a:ext cx="3227434" cy="17793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Zúčtovanie </a:t>
            </a:r>
            <a:r>
              <a:rPr lang="sk-SK" dirty="0" smtClean="0"/>
              <a:t>predfinancovania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576543" y="5042184"/>
            <a:ext cx="3241040" cy="539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NIE JE</a:t>
            </a:r>
            <a:r>
              <a:rPr lang="sk-SK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uhradená dodávateľovi!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4478285" y="5042183"/>
            <a:ext cx="3241040" cy="539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uhradená dodávateľovi!</a:t>
            </a:r>
          </a:p>
        </p:txBody>
      </p:sp>
      <p:sp>
        <p:nvSpPr>
          <p:cNvPr id="16" name="Obdĺžnik 15"/>
          <p:cNvSpPr/>
          <p:nvPr/>
        </p:nvSpPr>
        <p:spPr>
          <a:xfrm>
            <a:off x="8373223" y="5042182"/>
            <a:ext cx="3241040" cy="539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uhradená dodávateľovi!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565821" y="5906371"/>
            <a:ext cx="11054347" cy="5390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rgbClr val="FF0000"/>
                </a:solidFill>
              </a:rPr>
              <a:t>V rámci 1 ŽoP nie je možné kombinovať viacero systémov financovania</a:t>
            </a:r>
            <a:endParaRPr lang="sk-SK" sz="1400" dirty="0">
              <a:solidFill>
                <a:srgbClr val="FF0000"/>
              </a:solidFill>
            </a:endParaRPr>
          </a:p>
        </p:txBody>
      </p:sp>
      <p:pic>
        <p:nvPicPr>
          <p:cNvPr id="19" name="Obrázo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42" y="219141"/>
            <a:ext cx="6580581" cy="765584"/>
          </a:xfrm>
          <a:prstGeom prst="rect">
            <a:avLst/>
          </a:prstGeom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022" y="269517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1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4906" y="1141569"/>
            <a:ext cx="11770782" cy="7876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2) Počet ŽoP v rámci projektu</a:t>
            </a:r>
            <a:endParaRPr lang="sk-SK" sz="2400" b="1" dirty="0">
              <a:solidFill>
                <a:schemeClr val="bg1"/>
              </a:solidFill>
            </a:endParaRP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Koľko ŽoP predloží prijímateľ na SO OPII počas trvania projektu Wifi pre Teba?</a:t>
            </a:r>
            <a:endParaRPr lang="sk-SK" sz="2400" i="1" dirty="0">
              <a:solidFill>
                <a:schemeClr val="bg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511443" y="2094002"/>
            <a:ext cx="3502773" cy="21640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Ak sa prijímateľ rozhodne pre systém financovania „</a:t>
            </a:r>
            <a:r>
              <a:rPr lang="sk-SK" b="1" u="sng" dirty="0" smtClean="0">
                <a:solidFill>
                  <a:schemeClr val="tx1"/>
                </a:solidFill>
              </a:rPr>
              <a:t>predfinancovanie</a:t>
            </a:r>
            <a:r>
              <a:rPr lang="sk-SK" dirty="0" smtClean="0">
                <a:solidFill>
                  <a:schemeClr val="tx1"/>
                </a:solidFill>
              </a:rPr>
              <a:t>“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940297" y="2725876"/>
            <a:ext cx="1965960" cy="9705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1. ŽoP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Poskytnutie predfinancovania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11443" y="4510007"/>
            <a:ext cx="3502773" cy="218281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Ak sa prijímateľ rozhodne pre systém financovania „</a:t>
            </a:r>
            <a:r>
              <a:rPr lang="sk-SK" b="1" u="sng" dirty="0">
                <a:solidFill>
                  <a:schemeClr val="tx1"/>
                </a:solidFill>
              </a:rPr>
              <a:t>refundácia</a:t>
            </a:r>
            <a:r>
              <a:rPr lang="sk-SK" dirty="0">
                <a:solidFill>
                  <a:schemeClr val="tx1"/>
                </a:solidFill>
              </a:rPr>
              <a:t>“</a:t>
            </a:r>
          </a:p>
        </p:txBody>
      </p:sp>
      <p:sp>
        <p:nvSpPr>
          <p:cNvPr id="12" name="Šípka doprava 11"/>
          <p:cNvSpPr/>
          <p:nvPr/>
        </p:nvSpPr>
        <p:spPr>
          <a:xfrm>
            <a:off x="4166616" y="2772476"/>
            <a:ext cx="2621281" cy="108660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Predkladá postupne </a:t>
            </a:r>
            <a:r>
              <a:rPr lang="sk-SK" sz="1600" b="1" dirty="0" smtClean="0">
                <a:solidFill>
                  <a:schemeClr val="tx1"/>
                </a:solidFill>
              </a:rPr>
              <a:t>2 ŽoP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27" name="Šípka doprava 26"/>
          <p:cNvSpPr/>
          <p:nvPr/>
        </p:nvSpPr>
        <p:spPr>
          <a:xfrm>
            <a:off x="4166616" y="5149173"/>
            <a:ext cx="2621281" cy="94166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Predkladá </a:t>
            </a:r>
            <a:r>
              <a:rPr lang="sk-SK" sz="1600" b="1" dirty="0" smtClean="0">
                <a:solidFill>
                  <a:schemeClr val="tx1"/>
                </a:solidFill>
              </a:rPr>
              <a:t>1 ŽoP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9058657" y="2725876"/>
            <a:ext cx="1965960" cy="9705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2. ŽoP    </a:t>
            </a:r>
            <a:r>
              <a:rPr lang="sk-SK" dirty="0" smtClean="0">
                <a:solidFill>
                  <a:schemeClr val="tx1"/>
                </a:solidFill>
              </a:rPr>
              <a:t>Zúčtovanie predfinancovania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6940297" y="5128132"/>
            <a:ext cx="1965960" cy="822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1. ŽoP      </a:t>
            </a:r>
            <a:r>
              <a:rPr lang="sk-SK" dirty="0" smtClean="0">
                <a:solidFill>
                  <a:schemeClr val="tx1"/>
                </a:solidFill>
              </a:rPr>
              <a:t>Priebežná platba (refundácia)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10564022" y="2456481"/>
            <a:ext cx="1268316" cy="50732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100" dirty="0" smtClean="0">
                <a:solidFill>
                  <a:srgbClr val="FF0000"/>
                </a:solidFill>
              </a:rPr>
              <a:t>Záverečná ŽoP projektu</a:t>
            </a:r>
            <a:endParaRPr lang="sk-SK" sz="1100" dirty="0">
              <a:solidFill>
                <a:srgbClr val="FF0000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8620485" y="4854871"/>
            <a:ext cx="1093493" cy="5465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100" dirty="0" smtClean="0">
                <a:solidFill>
                  <a:srgbClr val="FF0000"/>
                </a:solidFill>
              </a:rPr>
              <a:t>Záverečná ŽoP projektu</a:t>
            </a:r>
            <a:endParaRPr lang="sk-SK" sz="1100" dirty="0">
              <a:solidFill>
                <a:srgbClr val="FF0000"/>
              </a:solidFill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06" y="219141"/>
            <a:ext cx="6580581" cy="765584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022" y="269517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9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86160" y="137382"/>
            <a:ext cx="11770782" cy="6808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3) Životný cyklus ŽoP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Aké sú lehoty na kontrolu a schválenie ŽoP? </a:t>
            </a:r>
            <a:endParaRPr lang="sk-SK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899799553"/>
              </p:ext>
            </p:extLst>
          </p:nvPr>
        </p:nvGraphicFramePr>
        <p:xfrm>
          <a:off x="186161" y="2176919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98905038"/>
              </p:ext>
            </p:extLst>
          </p:nvPr>
        </p:nvGraphicFramePr>
        <p:xfrm>
          <a:off x="186161" y="1519758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Zaoblený obdĺžnik 4"/>
          <p:cNvSpPr txBox="1"/>
          <p:nvPr/>
        </p:nvSpPr>
        <p:spPr>
          <a:xfrm>
            <a:off x="186162" y="992817"/>
            <a:ext cx="6082902" cy="417529"/>
          </a:xfrm>
          <a:prstGeom prst="rect">
            <a:avLst/>
          </a:prstGeom>
          <a:solidFill>
            <a:schemeClr val="accent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400" b="1" kern="1200" dirty="0" smtClean="0">
                <a:solidFill>
                  <a:schemeClr val="tx1"/>
                </a:solidFill>
              </a:rPr>
              <a:t>PREDFINANCOVANIE</a:t>
            </a:r>
            <a:endParaRPr lang="sk-SK" sz="2400" b="1" kern="1200" dirty="0">
              <a:solidFill>
                <a:schemeClr val="tx1"/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245867739"/>
              </p:ext>
            </p:extLst>
          </p:nvPr>
        </p:nvGraphicFramePr>
        <p:xfrm>
          <a:off x="186161" y="2834832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973760827"/>
              </p:ext>
            </p:extLst>
          </p:nvPr>
        </p:nvGraphicFramePr>
        <p:xfrm>
          <a:off x="186161" y="3492745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2389800951"/>
              </p:ext>
            </p:extLst>
          </p:nvPr>
        </p:nvGraphicFramePr>
        <p:xfrm>
          <a:off x="186161" y="4150658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708989520"/>
              </p:ext>
            </p:extLst>
          </p:nvPr>
        </p:nvGraphicFramePr>
        <p:xfrm>
          <a:off x="186161" y="4808571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3719960518"/>
              </p:ext>
            </p:extLst>
          </p:nvPr>
        </p:nvGraphicFramePr>
        <p:xfrm>
          <a:off x="186161" y="5466484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3559545683"/>
              </p:ext>
            </p:extLst>
          </p:nvPr>
        </p:nvGraphicFramePr>
        <p:xfrm>
          <a:off x="186160" y="6124397"/>
          <a:ext cx="6082903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4174821219"/>
              </p:ext>
            </p:extLst>
          </p:nvPr>
        </p:nvGraphicFramePr>
        <p:xfrm>
          <a:off x="6455044" y="2176919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3591748864"/>
              </p:ext>
            </p:extLst>
          </p:nvPr>
        </p:nvGraphicFramePr>
        <p:xfrm>
          <a:off x="6455044" y="1519758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sp>
        <p:nvSpPr>
          <p:cNvPr id="38" name="Zaoblený obdĺžnik 4"/>
          <p:cNvSpPr txBox="1"/>
          <p:nvPr/>
        </p:nvSpPr>
        <p:spPr>
          <a:xfrm>
            <a:off x="6455045" y="992817"/>
            <a:ext cx="5501898" cy="417529"/>
          </a:xfrm>
          <a:prstGeom prst="rect">
            <a:avLst/>
          </a:prstGeom>
          <a:solidFill>
            <a:schemeClr val="accent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400" b="1" kern="1200" dirty="0" smtClean="0">
                <a:solidFill>
                  <a:schemeClr val="tx1"/>
                </a:solidFill>
              </a:rPr>
              <a:t>PRIEBEŽNÁ PLATBA (REFUNDÁCIA)</a:t>
            </a:r>
            <a:endParaRPr lang="sk-SK" sz="2400" b="1" kern="1200" dirty="0">
              <a:solidFill>
                <a:schemeClr val="tx1"/>
              </a:solidFill>
            </a:endParaRPr>
          </a:p>
        </p:txBody>
      </p: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3189738588"/>
              </p:ext>
            </p:extLst>
          </p:nvPr>
        </p:nvGraphicFramePr>
        <p:xfrm>
          <a:off x="6455044" y="2834832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3150740723"/>
              </p:ext>
            </p:extLst>
          </p:nvPr>
        </p:nvGraphicFramePr>
        <p:xfrm>
          <a:off x="6455044" y="3492745"/>
          <a:ext cx="5501899" cy="61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pic>
        <p:nvPicPr>
          <p:cNvPr id="2" name="Obrázok 1"/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>
            <a:off x="6573783" y="4338356"/>
            <a:ext cx="3856576" cy="1560362"/>
          </a:xfrm>
          <a:prstGeom prst="rect">
            <a:avLst/>
          </a:prstGeom>
        </p:spPr>
      </p:pic>
      <p:pic>
        <p:nvPicPr>
          <p:cNvPr id="19" name="Obrázok 18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783" y="5945810"/>
            <a:ext cx="2949926" cy="64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1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63469" y="940013"/>
            <a:ext cx="11693472" cy="5468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4) </a:t>
            </a:r>
            <a:r>
              <a:rPr lang="sk-SK" sz="2400" b="1" dirty="0">
                <a:solidFill>
                  <a:schemeClr val="bg1"/>
                </a:solidFill>
              </a:rPr>
              <a:t>Z</a:t>
            </a:r>
            <a:r>
              <a:rPr lang="sk-SK" sz="2400" b="1" dirty="0" smtClean="0">
                <a:solidFill>
                  <a:schemeClr val="bg1"/>
                </a:solidFill>
              </a:rPr>
              <a:t>oznam podpornej dokumentácie v rámci jednotlivých typov ŽoP</a:t>
            </a:r>
            <a:endParaRPr lang="sk-SK" sz="2400" b="1" dirty="0">
              <a:solidFill>
                <a:schemeClr val="bg1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263470" y="2221422"/>
            <a:ext cx="3525865" cy="42000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Sprievodný list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Formulár ŽoP z ITMS</a:t>
            </a:r>
          </a:p>
          <a:p>
            <a:endParaRPr lang="sk-SK" sz="11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Faktúra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Likvidačný list k faktúre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Preberací protokol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Zaraďovací protokol do majetku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Zmluva s dodávateľom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Podrobný popis AP s väzbou na finančné limity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Simulácia pokrytia priestoru v čase predloženia ŽoNFP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Mapové podklady + meranie skutočného pokrytia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Listy vlastníctva/nájomné zmluvy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>
                <a:solidFill>
                  <a:schemeClr val="tx1"/>
                </a:solidFill>
              </a:rPr>
              <a:t>Funkčný </a:t>
            </a:r>
            <a:r>
              <a:rPr lang="sk-SK" sz="1100" dirty="0" smtClean="0">
                <a:solidFill>
                  <a:schemeClr val="tx1"/>
                </a:solidFill>
              </a:rPr>
              <a:t>popis diela </a:t>
            </a:r>
            <a:r>
              <a:rPr lang="sk-SK" sz="1100" dirty="0">
                <a:solidFill>
                  <a:schemeClr val="tx1"/>
                </a:solidFill>
              </a:rPr>
              <a:t>a vyobrazenie obsahu hotspot </a:t>
            </a:r>
            <a:r>
              <a:rPr lang="sk-SK" sz="1100" dirty="0" smtClean="0">
                <a:solidFill>
                  <a:schemeClr val="tx1"/>
                </a:solidFill>
              </a:rPr>
              <a:t>portálu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Fotodokumentácia všetkých AP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Analytické účtovníctvo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Fotodokumentácia archívu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Publicita projektu (plagát + web)</a:t>
            </a:r>
          </a:p>
          <a:p>
            <a:endParaRPr lang="sk-SK" sz="11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1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1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600" dirty="0">
              <a:solidFill>
                <a:schemeClr val="tx1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4347273" y="2221422"/>
            <a:ext cx="3525865" cy="42000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Sprievodný list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Formulár ŽoP z ITMS</a:t>
            </a:r>
          </a:p>
          <a:p>
            <a:endParaRPr lang="sk-SK" sz="9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Bankový výpis - príjem prostriedkov z PJ OPII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Bankový výpis - úhrada prostriedkov dodávateľovi </a:t>
            </a:r>
            <a:endParaRPr lang="sk-SK" sz="1100" dirty="0">
              <a:solidFill>
                <a:schemeClr val="tx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63469" y="1580718"/>
            <a:ext cx="3525865" cy="5468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Poskytnutie predfinancovania</a:t>
            </a:r>
          </a:p>
          <a:p>
            <a:pPr algn="ctr"/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!!! Faktúra </a:t>
            </a:r>
            <a:r>
              <a:rPr lang="sk-SK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NIE JE 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uhradená dodávateľovi !!!</a:t>
            </a:r>
            <a:endParaRPr lang="sk-SK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347273" y="1580717"/>
            <a:ext cx="3525865" cy="5468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Zúčtovanie predfinancovania</a:t>
            </a:r>
          </a:p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!!! 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Faktúra </a:t>
            </a:r>
            <a:r>
              <a:rPr lang="sk-SK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uhradená 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dodávateľovi 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!!!</a:t>
            </a:r>
            <a:endParaRPr lang="sk-SK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8431074" y="1591704"/>
            <a:ext cx="3525865" cy="5468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Priebežná platba (refundácia)</a:t>
            </a:r>
          </a:p>
          <a:p>
            <a:pPr algn="ctr"/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!!! Faktúra </a:t>
            </a:r>
            <a:r>
              <a:rPr lang="sk-SK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uhradená </a:t>
            </a:r>
            <a:r>
              <a:rPr lang="sk-SK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dodávateľovi 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!!!</a:t>
            </a:r>
            <a:endParaRPr lang="sk-SK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Rovná spojnica 12"/>
          <p:cNvCxnSpPr/>
          <p:nvPr/>
        </p:nvCxnSpPr>
        <p:spPr>
          <a:xfrm flipV="1">
            <a:off x="499818" y="2835003"/>
            <a:ext cx="2975675" cy="23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V="1">
            <a:off x="4622367" y="2811755"/>
            <a:ext cx="2975675" cy="23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ĺžnik 16"/>
          <p:cNvSpPr/>
          <p:nvPr/>
        </p:nvSpPr>
        <p:spPr>
          <a:xfrm>
            <a:off x="8431076" y="2221422"/>
            <a:ext cx="3525865" cy="42000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Sprievodný list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Formulár ŽoP z ITMS</a:t>
            </a:r>
            <a:endParaRPr lang="sk-SK" sz="11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5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Faktúra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Likvidačný list k faktúre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Preberací protokol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Bankový výpis – úhrada prostriedkov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Zmluva k BÚ (ak je iný ako v Zmluve o NFP)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Zaraďovací protokol do majetku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Zmluva s dodávateľom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Podrobný popis AP s väzbou na finančné limity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Simulácia pokrytia priestoru v čase predloženia ŽoNFP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Mapové podklady + meranie skutočného pokrytia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Listy vlastníctva/nájomné zmluvy (ak relevantné)</a:t>
            </a:r>
          </a:p>
          <a:p>
            <a:pPr marL="285750" indent="-285750">
              <a:buFontTx/>
              <a:buChar char="-"/>
            </a:pPr>
            <a:r>
              <a:rPr lang="sk-SK" sz="1100" dirty="0">
                <a:solidFill>
                  <a:schemeClr val="tx1"/>
                </a:solidFill>
              </a:rPr>
              <a:t>Funkčný </a:t>
            </a:r>
            <a:r>
              <a:rPr lang="sk-SK" sz="1100" dirty="0" smtClean="0">
                <a:solidFill>
                  <a:schemeClr val="tx1"/>
                </a:solidFill>
              </a:rPr>
              <a:t>popis diela </a:t>
            </a:r>
            <a:r>
              <a:rPr lang="sk-SK" sz="1100" dirty="0">
                <a:solidFill>
                  <a:schemeClr val="tx1"/>
                </a:solidFill>
              </a:rPr>
              <a:t>a vyobrazenie obsahu hotspot </a:t>
            </a:r>
            <a:r>
              <a:rPr lang="sk-SK" sz="1100" dirty="0" smtClean="0">
                <a:solidFill>
                  <a:schemeClr val="tx1"/>
                </a:solidFill>
              </a:rPr>
              <a:t>portálu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Fotodokumentácia všetkých AP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Analytické účtovníctvo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Fotodokumentácia archívu</a:t>
            </a:r>
          </a:p>
          <a:p>
            <a:pPr marL="285750" indent="-285750">
              <a:buFontTx/>
              <a:buChar char="-"/>
            </a:pPr>
            <a:r>
              <a:rPr lang="sk-SK" sz="1100" dirty="0" smtClean="0">
                <a:solidFill>
                  <a:schemeClr val="tx1"/>
                </a:solidFill>
              </a:rPr>
              <a:t>Publicita projektu (plagát + web)</a:t>
            </a:r>
          </a:p>
          <a:p>
            <a:endParaRPr lang="sk-SK" sz="11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1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1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2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sk-SK" sz="1600" dirty="0">
              <a:solidFill>
                <a:schemeClr val="tx1"/>
              </a:solidFill>
            </a:endParaRPr>
          </a:p>
        </p:txBody>
      </p:sp>
      <p:cxnSp>
        <p:nvCxnSpPr>
          <p:cNvPr id="18" name="Rovná spojnica 17"/>
          <p:cNvCxnSpPr/>
          <p:nvPr/>
        </p:nvCxnSpPr>
        <p:spPr>
          <a:xfrm flipV="1">
            <a:off x="8706168" y="2811755"/>
            <a:ext cx="2975675" cy="23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ĺžnik 18"/>
          <p:cNvSpPr/>
          <p:nvPr/>
        </p:nvSpPr>
        <p:spPr>
          <a:xfrm>
            <a:off x="263470" y="6475709"/>
            <a:ext cx="3525865" cy="28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Nepredkladá sa </a:t>
            </a:r>
            <a:r>
              <a:rPr lang="sk-SK" sz="1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žiadny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bankový výpis</a:t>
            </a:r>
            <a:endParaRPr lang="sk-SK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347273" y="6465375"/>
            <a:ext cx="3525865" cy="28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Predkladajú sa </a:t>
            </a:r>
            <a:r>
              <a:rPr lang="sk-SK" sz="1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dva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bankové výpisy. </a:t>
            </a:r>
            <a:endParaRPr lang="sk-SK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8431076" y="6465374"/>
            <a:ext cx="3525865" cy="28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Predkladá sa </a:t>
            </a:r>
            <a:r>
              <a:rPr lang="sk-SK" sz="1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jeden</a:t>
            </a:r>
            <a:r>
              <a:rPr lang="sk-SK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bankový výpis. </a:t>
            </a:r>
            <a:endParaRPr lang="sk-SK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" name="Obrázo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0" y="129943"/>
            <a:ext cx="6580581" cy="745711"/>
          </a:xfrm>
          <a:prstGeom prst="rect">
            <a:avLst/>
          </a:prstGeom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76" y="170382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93828" y="861510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246594" y="1948910"/>
            <a:ext cx="3217276" cy="6664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Prípad č. 1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246594" y="2712200"/>
            <a:ext cx="1659697" cy="6664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Rozpočet NFP</a:t>
            </a:r>
            <a:endParaRPr lang="sk-SK" sz="1400" dirty="0"/>
          </a:p>
        </p:txBody>
      </p:sp>
      <p:sp>
        <p:nvSpPr>
          <p:cNvPr id="12" name="Obdĺžnik 11"/>
          <p:cNvSpPr/>
          <p:nvPr/>
        </p:nvSpPr>
        <p:spPr>
          <a:xfrm>
            <a:off x="2261373" y="2712199"/>
            <a:ext cx="1202497" cy="6664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15 000,00 €</a:t>
            </a:r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249779" y="3459992"/>
            <a:ext cx="1656512" cy="6664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Faktúra (</a:t>
            </a:r>
            <a:r>
              <a:rPr lang="sk-SK" sz="1400" i="1" dirty="0"/>
              <a:t>zmluva o dielo/schválené VO</a:t>
            </a:r>
            <a:r>
              <a:rPr lang="sk-SK" sz="1400" dirty="0"/>
              <a:t>)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2261373" y="3459991"/>
            <a:ext cx="1202497" cy="6664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15 247,50 € </a:t>
            </a:r>
          </a:p>
        </p:txBody>
      </p:sp>
      <p:sp>
        <p:nvSpPr>
          <p:cNvPr id="15" name="Šípka doprava 14"/>
          <p:cNvSpPr/>
          <p:nvPr/>
        </p:nvSpPr>
        <p:spPr>
          <a:xfrm>
            <a:off x="1906291" y="2965339"/>
            <a:ext cx="355082" cy="20147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Šípka doprava 16"/>
          <p:cNvSpPr/>
          <p:nvPr/>
        </p:nvSpPr>
        <p:spPr>
          <a:xfrm>
            <a:off x="1906291" y="3692465"/>
            <a:ext cx="355082" cy="20147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246594" y="4216173"/>
            <a:ext cx="3217276" cy="6664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/>
              <a:t>Prijímateľovi sa poskytne 15 000 €</a:t>
            </a:r>
            <a:endParaRPr lang="sk-SK" sz="1600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3739563" y="1915200"/>
            <a:ext cx="1041" cy="47704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Obdĺžnik 18"/>
          <p:cNvSpPr/>
          <p:nvPr/>
        </p:nvSpPr>
        <p:spPr>
          <a:xfrm>
            <a:off x="4052806" y="1948910"/>
            <a:ext cx="3217276" cy="6664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Prípad č. </a:t>
            </a:r>
            <a:r>
              <a:rPr lang="sk-SK" dirty="0"/>
              <a:t>2</a:t>
            </a:r>
          </a:p>
        </p:txBody>
      </p:sp>
      <p:sp>
        <p:nvSpPr>
          <p:cNvPr id="20" name="Obdĺžnik 19"/>
          <p:cNvSpPr/>
          <p:nvPr/>
        </p:nvSpPr>
        <p:spPr>
          <a:xfrm>
            <a:off x="4052806" y="2712200"/>
            <a:ext cx="1659697" cy="6664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Rozpočet NFP</a:t>
            </a:r>
            <a:endParaRPr lang="sk-SK" sz="1400" dirty="0"/>
          </a:p>
        </p:txBody>
      </p:sp>
      <p:sp>
        <p:nvSpPr>
          <p:cNvPr id="21" name="Obdĺžnik 20"/>
          <p:cNvSpPr/>
          <p:nvPr/>
        </p:nvSpPr>
        <p:spPr>
          <a:xfrm>
            <a:off x="6067585" y="2712199"/>
            <a:ext cx="1202497" cy="6664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15 000,00 €</a:t>
            </a:r>
            <a:endParaRPr lang="sk-SK" sz="1400" dirty="0"/>
          </a:p>
        </p:txBody>
      </p:sp>
      <p:sp>
        <p:nvSpPr>
          <p:cNvPr id="22" name="Obdĺžnik 21"/>
          <p:cNvSpPr/>
          <p:nvPr/>
        </p:nvSpPr>
        <p:spPr>
          <a:xfrm>
            <a:off x="4055991" y="3459992"/>
            <a:ext cx="1656512" cy="6664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Faktúra (</a:t>
            </a:r>
            <a:r>
              <a:rPr lang="sk-SK" sz="1400" i="1" dirty="0"/>
              <a:t>zmluva o dielo/schválené VO</a:t>
            </a:r>
            <a:r>
              <a:rPr lang="sk-SK" sz="1400" dirty="0"/>
              <a:t>)</a:t>
            </a:r>
          </a:p>
        </p:txBody>
      </p:sp>
      <p:sp>
        <p:nvSpPr>
          <p:cNvPr id="23" name="Obdĺžnik 22"/>
          <p:cNvSpPr/>
          <p:nvPr/>
        </p:nvSpPr>
        <p:spPr>
          <a:xfrm>
            <a:off x="6067585" y="3459991"/>
            <a:ext cx="1202497" cy="6664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13 900,00€ </a:t>
            </a:r>
            <a:endParaRPr lang="sk-SK" sz="1400" dirty="0"/>
          </a:p>
        </p:txBody>
      </p:sp>
      <p:sp>
        <p:nvSpPr>
          <p:cNvPr id="24" name="Šípka doprava 23"/>
          <p:cNvSpPr/>
          <p:nvPr/>
        </p:nvSpPr>
        <p:spPr>
          <a:xfrm>
            <a:off x="5712503" y="2965339"/>
            <a:ext cx="355082" cy="20147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Šípka doprava 24"/>
          <p:cNvSpPr/>
          <p:nvPr/>
        </p:nvSpPr>
        <p:spPr>
          <a:xfrm>
            <a:off x="5712503" y="3692465"/>
            <a:ext cx="355082" cy="20147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Obdĺžnik 25"/>
          <p:cNvSpPr/>
          <p:nvPr/>
        </p:nvSpPr>
        <p:spPr>
          <a:xfrm>
            <a:off x="4052806" y="4216173"/>
            <a:ext cx="3217276" cy="6664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/>
              <a:t>Prijímateľovi sa poskytne 13 900 €</a:t>
            </a:r>
            <a:endParaRPr lang="sk-SK" sz="1600" dirty="0"/>
          </a:p>
        </p:txBody>
      </p:sp>
      <p:sp>
        <p:nvSpPr>
          <p:cNvPr id="27" name="Obdĺžnik 26"/>
          <p:cNvSpPr/>
          <p:nvPr/>
        </p:nvSpPr>
        <p:spPr>
          <a:xfrm>
            <a:off x="4011477" y="5126746"/>
            <a:ext cx="3299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>
                <a:solidFill>
                  <a:srgbClr val="FF0000"/>
                </a:solidFill>
              </a:rPr>
              <a:t>Výdavok </a:t>
            </a:r>
            <a:r>
              <a:rPr lang="sk-SK" sz="1400" dirty="0" smtClean="0">
                <a:solidFill>
                  <a:srgbClr val="FF0000"/>
                </a:solidFill>
              </a:rPr>
              <a:t>sa financuje len do </a:t>
            </a:r>
            <a:r>
              <a:rPr lang="sk-SK" sz="1400" dirty="0">
                <a:solidFill>
                  <a:srgbClr val="FF0000"/>
                </a:solidFill>
              </a:rPr>
              <a:t>výšky víťaznej ponuky na základe schválenej administratívnej finančnej kontroly verejného obstarávania.</a:t>
            </a:r>
          </a:p>
        </p:txBody>
      </p:sp>
      <p:cxnSp>
        <p:nvCxnSpPr>
          <p:cNvPr id="28" name="Rovná spojnica 27"/>
          <p:cNvCxnSpPr/>
          <p:nvPr/>
        </p:nvCxnSpPr>
        <p:spPr>
          <a:xfrm>
            <a:off x="7493519" y="1915200"/>
            <a:ext cx="86196" cy="47704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Obdĺžnik 28"/>
          <p:cNvSpPr/>
          <p:nvPr/>
        </p:nvSpPr>
        <p:spPr>
          <a:xfrm>
            <a:off x="205265" y="5185984"/>
            <a:ext cx="3299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>
                <a:solidFill>
                  <a:srgbClr val="FF0000"/>
                </a:solidFill>
              </a:rPr>
              <a:t>Výdavok </a:t>
            </a:r>
            <a:r>
              <a:rPr lang="sk-SK" sz="1400" dirty="0" smtClean="0">
                <a:solidFill>
                  <a:srgbClr val="FF0000"/>
                </a:solidFill>
              </a:rPr>
              <a:t>sa financuje do výšky schváleného rozpočtu NFP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8006252" y="2505884"/>
            <a:ext cx="32999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b="1" dirty="0" smtClean="0">
                <a:solidFill>
                  <a:srgbClr val="FF0000"/>
                </a:solidFill>
              </a:rPr>
              <a:t>!!! POZOR !!!</a:t>
            </a:r>
          </a:p>
          <a:p>
            <a:pPr algn="ctr"/>
            <a:r>
              <a:rPr lang="sk-SK" sz="1400" dirty="0" smtClean="0">
                <a:solidFill>
                  <a:srgbClr val="FF0000"/>
                </a:solidFill>
              </a:rPr>
              <a:t>Prijímateľ si v ŽoP nárokuje celkové oprávnené náklady projektu aj vrátane 5% vlastných zdrojov !!!</a:t>
            </a:r>
          </a:p>
          <a:p>
            <a:pPr algn="ctr"/>
            <a:endParaRPr lang="sk-SK" sz="1400" dirty="0">
              <a:solidFill>
                <a:srgbClr val="FF0000"/>
              </a:solidFill>
            </a:endParaRPr>
          </a:p>
          <a:p>
            <a:pPr algn="ctr"/>
            <a:endParaRPr lang="sk-SK" sz="1400" dirty="0" smtClean="0">
              <a:solidFill>
                <a:srgbClr val="FF0000"/>
              </a:solidFill>
            </a:endParaRPr>
          </a:p>
          <a:p>
            <a:pPr algn="ctr"/>
            <a:r>
              <a:rPr lang="sk-SK" sz="1400" dirty="0" smtClean="0">
                <a:solidFill>
                  <a:srgbClr val="FF0000"/>
                </a:solidFill>
              </a:rPr>
              <a:t>Po schválení ŽoP zo strany Platobnej jednotky systém automaticky prepošle prijímateľovi NFP (95% z celkových oprávnených výdavkov)</a:t>
            </a:r>
          </a:p>
        </p:txBody>
      </p:sp>
      <p:sp>
        <p:nvSpPr>
          <p:cNvPr id="31" name="Obdĺžnik 30"/>
          <p:cNvSpPr/>
          <p:nvPr/>
        </p:nvSpPr>
        <p:spPr>
          <a:xfrm>
            <a:off x="232654" y="969720"/>
            <a:ext cx="11770782" cy="8557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5) Deklarované výdavky v ŽoP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Ako si správne nárokovať výšku oprávnených výdavkov v ŽoP?</a:t>
            </a:r>
            <a:endParaRPr lang="sk-SK" sz="2400" i="1" dirty="0">
              <a:solidFill>
                <a:schemeClr val="bg1"/>
              </a:solidFill>
            </a:endParaRPr>
          </a:p>
        </p:txBody>
      </p:sp>
      <p:pic>
        <p:nvPicPr>
          <p:cNvPr id="32" name="Obrázo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0" y="129943"/>
            <a:ext cx="6580581" cy="745711"/>
          </a:xfrm>
          <a:prstGeom prst="rect">
            <a:avLst/>
          </a:prstGeom>
        </p:spPr>
      </p:pic>
      <p:pic>
        <p:nvPicPr>
          <p:cNvPr id="33" name="Obrázok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76" y="170382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/>
          <p:cNvSpPr/>
          <p:nvPr/>
        </p:nvSpPr>
        <p:spPr>
          <a:xfrm>
            <a:off x="261943" y="965563"/>
            <a:ext cx="11609759" cy="7893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6) Kontrola verejného obstarávania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Aké podmienky musia byť splnené, aby SO OPII mohlo schváliť ŽoP?</a:t>
            </a:r>
          </a:p>
        </p:txBody>
      </p:sp>
      <p:sp>
        <p:nvSpPr>
          <p:cNvPr id="33" name="Zaoblený obdĺžnik 32"/>
          <p:cNvSpPr/>
          <p:nvPr/>
        </p:nvSpPr>
        <p:spPr>
          <a:xfrm>
            <a:off x="2683300" y="2029330"/>
            <a:ext cx="2549471" cy="11015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SPRÁVA Z KONTROLY VO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Šípka doprava 33"/>
          <p:cNvSpPr/>
          <p:nvPr/>
        </p:nvSpPr>
        <p:spPr>
          <a:xfrm>
            <a:off x="5484475" y="2312755"/>
            <a:ext cx="813661" cy="53469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5" name="Zaoblený obdĺžnik 34"/>
          <p:cNvSpPr/>
          <p:nvPr/>
        </p:nvSpPr>
        <p:spPr>
          <a:xfrm>
            <a:off x="6500689" y="2029330"/>
            <a:ext cx="2549471" cy="11015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ŽoP </a:t>
            </a:r>
            <a:r>
              <a:rPr lang="sk-SK" sz="1600" b="1" dirty="0" smtClean="0">
                <a:solidFill>
                  <a:srgbClr val="FF0000"/>
                </a:solidFill>
              </a:rPr>
              <a:t>nie je možné schváliť</a:t>
            </a:r>
            <a:r>
              <a:rPr lang="sk-SK" sz="1600" dirty="0" smtClean="0">
                <a:solidFill>
                  <a:schemeClr val="tx1"/>
                </a:solidFill>
              </a:rPr>
              <a:t>, pokiaľ nebola vypracovaná </a:t>
            </a:r>
            <a:r>
              <a:rPr lang="sk-SK" sz="1600" b="1" dirty="0" smtClean="0">
                <a:solidFill>
                  <a:schemeClr val="tx1"/>
                </a:solidFill>
              </a:rPr>
              <a:t>Správa z kontroly VO </a:t>
            </a:r>
            <a:r>
              <a:rPr lang="sk-SK" sz="1600" dirty="0" smtClean="0">
                <a:solidFill>
                  <a:schemeClr val="tx1"/>
                </a:solidFill>
              </a:rPr>
              <a:t>zo RO OPII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37" name="Zaoblený obdĺžnik 36"/>
          <p:cNvSpPr/>
          <p:nvPr/>
        </p:nvSpPr>
        <p:spPr>
          <a:xfrm>
            <a:off x="6500689" y="3346525"/>
            <a:ext cx="2549471" cy="10782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Účtovný doklad (faktúra) a deklarované výdavky ŽoP v ITMS </a:t>
            </a:r>
            <a:r>
              <a:rPr lang="sk-SK" sz="1600" b="1" dirty="0" smtClean="0">
                <a:solidFill>
                  <a:srgbClr val="FF0000"/>
                </a:solidFill>
              </a:rPr>
              <a:t>musia mať priradený kód VO!!!</a:t>
            </a:r>
            <a:endParaRPr lang="sk-SK" sz="1600" b="1" dirty="0">
              <a:solidFill>
                <a:srgbClr val="FF0000"/>
              </a:solidFill>
            </a:endParaRPr>
          </a:p>
        </p:txBody>
      </p:sp>
      <p:sp>
        <p:nvSpPr>
          <p:cNvPr id="49" name="Zaoblený obdĺžnik 48"/>
          <p:cNvSpPr/>
          <p:nvPr/>
        </p:nvSpPr>
        <p:spPr>
          <a:xfrm>
            <a:off x="3050471" y="4635776"/>
            <a:ext cx="5573179" cy="20435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Nevyhnutnou podmienkou </a:t>
            </a:r>
            <a:r>
              <a:rPr lang="sk-SK" dirty="0" smtClean="0">
                <a:solidFill>
                  <a:srgbClr val="FF0000"/>
                </a:solidFill>
              </a:rPr>
              <a:t>schválenia </a:t>
            </a:r>
            <a:r>
              <a:rPr lang="sk-SK" dirty="0">
                <a:solidFill>
                  <a:srgbClr val="FF0000"/>
                </a:solidFill>
              </a:rPr>
              <a:t>ŽoP na </a:t>
            </a:r>
            <a:r>
              <a:rPr lang="sk-SK" dirty="0" smtClean="0">
                <a:solidFill>
                  <a:srgbClr val="FF0000"/>
                </a:solidFill>
              </a:rPr>
              <a:t>SO OPII </a:t>
            </a:r>
            <a:r>
              <a:rPr lang="sk-SK" dirty="0">
                <a:solidFill>
                  <a:srgbClr val="FF0000"/>
                </a:solidFill>
              </a:rPr>
              <a:t>je, aby prijímateľ pred predložením ŽoP zaevidoval údaje o zrealizovanom verejnom obstarávaní do ITMS2014+ a požiadal RO o </a:t>
            </a:r>
            <a:r>
              <a:rPr lang="sk-SK" b="1" dirty="0">
                <a:solidFill>
                  <a:srgbClr val="FF0000"/>
                </a:solidFill>
              </a:rPr>
              <a:t>vykonanie finančnej kontroly VO </a:t>
            </a:r>
            <a:r>
              <a:rPr lang="sk-SK" dirty="0">
                <a:solidFill>
                  <a:srgbClr val="FF0000"/>
                </a:solidFill>
              </a:rPr>
              <a:t>podľa aktuálne platnej Príručky pre realizáciu verejného obstarávania </a:t>
            </a:r>
            <a:r>
              <a:rPr lang="sk-SK" dirty="0" smtClean="0">
                <a:solidFill>
                  <a:srgbClr val="FF0000"/>
                </a:solidFill>
              </a:rPr>
              <a:t>OPII.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0" name="Šípka doprava 49"/>
          <p:cNvSpPr/>
          <p:nvPr/>
        </p:nvSpPr>
        <p:spPr>
          <a:xfrm>
            <a:off x="5484475" y="3615980"/>
            <a:ext cx="813661" cy="53469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1" name="Zaoblený obdĺžnik 50"/>
          <p:cNvSpPr/>
          <p:nvPr/>
        </p:nvSpPr>
        <p:spPr>
          <a:xfrm>
            <a:off x="2683300" y="3332553"/>
            <a:ext cx="2549471" cy="11015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VO v ITMS2014+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0" y="129943"/>
            <a:ext cx="6580581" cy="745711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76" y="170382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47334" y="117591"/>
            <a:ext cx="2771775" cy="105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/>
          <p:cNvSpPr/>
          <p:nvPr/>
        </p:nvSpPr>
        <p:spPr>
          <a:xfrm>
            <a:off x="238155" y="924516"/>
            <a:ext cx="11741054" cy="8421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7) WIFI4EU</a:t>
            </a:r>
          </a:p>
          <a:p>
            <a:pPr algn="ctr"/>
            <a:r>
              <a:rPr lang="sk-SK" sz="2400" i="1" dirty="0" smtClean="0">
                <a:solidFill>
                  <a:schemeClr val="bg1"/>
                </a:solidFill>
              </a:rPr>
              <a:t>Aké podmienky musia byť overené, ak prijímateľ realizoval dielo aj v rámci WIFI4EÚ?</a:t>
            </a:r>
          </a:p>
        </p:txBody>
      </p:sp>
      <p:sp>
        <p:nvSpPr>
          <p:cNvPr id="40" name="Zaoblený obdĺžnik 39"/>
          <p:cNvSpPr/>
          <p:nvPr/>
        </p:nvSpPr>
        <p:spPr>
          <a:xfrm>
            <a:off x="238154" y="1875574"/>
            <a:ext cx="3689685" cy="13815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SO OPII musí overiť podmienku </a:t>
            </a:r>
            <a:r>
              <a:rPr lang="sk-SK" sz="1600" b="1" dirty="0" smtClean="0">
                <a:solidFill>
                  <a:srgbClr val="FF0000"/>
                </a:solidFill>
              </a:rPr>
              <a:t>duplicitného financovania</a:t>
            </a:r>
            <a:endParaRPr lang="sk-SK" sz="1600" b="1" dirty="0">
              <a:solidFill>
                <a:srgbClr val="FF0000"/>
              </a:solidFill>
            </a:endParaRPr>
          </a:p>
        </p:txBody>
      </p:sp>
      <p:sp>
        <p:nvSpPr>
          <p:cNvPr id="42" name="Šípka doprava 41"/>
          <p:cNvSpPr/>
          <p:nvPr/>
        </p:nvSpPr>
        <p:spPr>
          <a:xfrm>
            <a:off x="4423785" y="2439032"/>
            <a:ext cx="2298248" cy="220463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Prijímateľ predloží mapový podklad</a:t>
            </a:r>
            <a:endParaRPr lang="sk-SK" sz="1600" dirty="0">
              <a:solidFill>
                <a:schemeClr val="tx1"/>
              </a:solidFill>
            </a:endParaRPr>
          </a:p>
        </p:txBody>
      </p:sp>
      <p:sp>
        <p:nvSpPr>
          <p:cNvPr id="44" name="Zaoblený obdĺžnik 43"/>
          <p:cNvSpPr/>
          <p:nvPr/>
        </p:nvSpPr>
        <p:spPr>
          <a:xfrm>
            <a:off x="6906685" y="1875574"/>
            <a:ext cx="5072523" cy="28296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Overuje sa na základe </a:t>
            </a:r>
            <a:r>
              <a:rPr lang="sk-SK" sz="1600" b="1" dirty="0" smtClean="0">
                <a:solidFill>
                  <a:srgbClr val="FF0000"/>
                </a:solidFill>
              </a:rPr>
              <a:t>mapového podkladu, </a:t>
            </a:r>
            <a:r>
              <a:rPr lang="sk-SK" sz="1600" dirty="0" smtClean="0">
                <a:solidFill>
                  <a:schemeClr val="tx1"/>
                </a:solidFill>
              </a:rPr>
              <a:t>v rámci ktorého je zakreslené:</a:t>
            </a:r>
          </a:p>
          <a:p>
            <a:pPr algn="ctr"/>
            <a:endParaRPr lang="sk-SK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b="1" dirty="0" smtClean="0">
                <a:solidFill>
                  <a:srgbClr val="FF0000"/>
                </a:solidFill>
              </a:rPr>
              <a:t>Umiestnenie</a:t>
            </a:r>
            <a:r>
              <a:rPr lang="sk-SK" sz="1400" dirty="0" smtClean="0">
                <a:solidFill>
                  <a:schemeClr val="tx1"/>
                </a:solidFill>
              </a:rPr>
              <a:t> všetkých prístupových bodov financovaných </a:t>
            </a:r>
            <a:r>
              <a:rPr lang="sk-SK" sz="1400" dirty="0">
                <a:solidFill>
                  <a:schemeClr val="tx1"/>
                </a:solidFill>
              </a:rPr>
              <a:t>z iniciatívy </a:t>
            </a:r>
            <a:r>
              <a:rPr lang="sk-SK" sz="1400" dirty="0" smtClean="0">
                <a:solidFill>
                  <a:schemeClr val="tx1"/>
                </a:solidFill>
              </a:rPr>
              <a:t>Wifi4EU </a:t>
            </a:r>
            <a:r>
              <a:rPr lang="sk-SK" sz="1400" dirty="0">
                <a:solidFill>
                  <a:schemeClr val="tx1"/>
                </a:solidFill>
              </a:rPr>
              <a:t>a výzvy WiFi pre </a:t>
            </a:r>
            <a:r>
              <a:rPr lang="sk-SK" sz="1400" dirty="0" smtClean="0">
                <a:solidFill>
                  <a:schemeClr val="tx1"/>
                </a:solidFill>
              </a:rPr>
              <a:t>Teba ako aj iných verejných zdrojov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5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b="1" dirty="0" smtClean="0">
                <a:solidFill>
                  <a:srgbClr val="FF0000"/>
                </a:solidFill>
              </a:rPr>
              <a:t>Reálne šírenie </a:t>
            </a:r>
            <a:r>
              <a:rPr lang="sk-SK" sz="1400" dirty="0" smtClean="0">
                <a:solidFill>
                  <a:schemeClr val="tx1"/>
                </a:solidFill>
              </a:rPr>
              <a:t>(pokrytie) signálu zo všetkých prístupových bodov financovaných </a:t>
            </a:r>
            <a:r>
              <a:rPr lang="sk-SK" sz="1400" dirty="0">
                <a:solidFill>
                  <a:schemeClr val="tx1"/>
                </a:solidFill>
              </a:rPr>
              <a:t>z iniciatívy </a:t>
            </a:r>
            <a:r>
              <a:rPr lang="sk-SK" sz="1400" dirty="0" smtClean="0">
                <a:solidFill>
                  <a:schemeClr val="tx1"/>
                </a:solidFill>
              </a:rPr>
              <a:t>Wifi4EU </a:t>
            </a:r>
            <a:r>
              <a:rPr lang="sk-SK" sz="1400" dirty="0">
                <a:solidFill>
                  <a:schemeClr val="tx1"/>
                </a:solidFill>
              </a:rPr>
              <a:t>a výzvy WiFi pre </a:t>
            </a:r>
            <a:r>
              <a:rPr lang="sk-SK" sz="1400" dirty="0" smtClean="0">
                <a:solidFill>
                  <a:schemeClr val="tx1"/>
                </a:solidFill>
              </a:rPr>
              <a:t>Teba </a:t>
            </a:r>
            <a:r>
              <a:rPr lang="sk-SK" sz="1400" dirty="0">
                <a:solidFill>
                  <a:schemeClr val="tx1"/>
                </a:solidFill>
              </a:rPr>
              <a:t>ako aj iných verejných </a:t>
            </a:r>
            <a:r>
              <a:rPr lang="sk-SK" sz="1400" dirty="0" smtClean="0">
                <a:solidFill>
                  <a:schemeClr val="tx1"/>
                </a:solidFill>
              </a:rPr>
              <a:t>zdrojov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260421" y="4975436"/>
            <a:ext cx="3645152" cy="17070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tx1"/>
                </a:solidFill>
              </a:rPr>
              <a:t>Prijímateľ </a:t>
            </a:r>
            <a:r>
              <a:rPr lang="sk-SK" sz="1400" b="1" dirty="0" smtClean="0">
                <a:solidFill>
                  <a:srgbClr val="FF0000"/>
                </a:solidFill>
              </a:rPr>
              <a:t>môže využiť aj poukaz z WiFi4EU</a:t>
            </a:r>
            <a:r>
              <a:rPr lang="sk-SK" sz="1400" dirty="0">
                <a:solidFill>
                  <a:schemeClr val="tx1"/>
                </a:solidFill>
              </a:rPr>
              <a:t>.</a:t>
            </a:r>
            <a:r>
              <a:rPr lang="sk-SK" sz="1400" dirty="0" smtClean="0">
                <a:solidFill>
                  <a:schemeClr val="tx1"/>
                </a:solidFill>
              </a:rPr>
              <a:t> Dôrazne však odporúčame, aby prístupové body financované z </a:t>
            </a:r>
            <a:r>
              <a:rPr lang="sk-SK" sz="1400" b="1" dirty="0" smtClean="0">
                <a:solidFill>
                  <a:srgbClr val="FF0000"/>
                </a:solidFill>
              </a:rPr>
              <a:t>rôznych iniciatív </a:t>
            </a:r>
            <a:r>
              <a:rPr lang="sk-SK" sz="1400" dirty="0" smtClean="0">
                <a:solidFill>
                  <a:schemeClr val="tx1"/>
                </a:solidFill>
              </a:rPr>
              <a:t>boli v obci rozmiestnené tak, aby nedochádzalo k vzájomnému </a:t>
            </a:r>
            <a:r>
              <a:rPr lang="sk-SK" sz="1400" b="1" dirty="0" err="1" smtClean="0">
                <a:solidFill>
                  <a:srgbClr val="FF0000"/>
                </a:solidFill>
              </a:rPr>
              <a:t>prekryvu</a:t>
            </a:r>
            <a:r>
              <a:rPr lang="sk-SK" sz="1400" b="1" dirty="0" smtClean="0">
                <a:solidFill>
                  <a:srgbClr val="FF0000"/>
                </a:solidFill>
              </a:rPr>
              <a:t> signálu</a:t>
            </a:r>
            <a:r>
              <a:rPr lang="sk-SK" sz="1400" dirty="0" smtClean="0">
                <a:solidFill>
                  <a:schemeClr val="tx1"/>
                </a:solidFill>
              </a:rPr>
              <a:t>. V rámci iniciatívy </a:t>
            </a:r>
            <a:r>
              <a:rPr lang="sk-SK" sz="1400" dirty="0" err="1" smtClean="0">
                <a:solidFill>
                  <a:schemeClr val="tx1"/>
                </a:solidFill>
              </a:rPr>
              <a:t>Wifi</a:t>
            </a:r>
            <a:r>
              <a:rPr lang="sk-SK" sz="1400" dirty="0" smtClean="0">
                <a:solidFill>
                  <a:schemeClr val="tx1"/>
                </a:solidFill>
              </a:rPr>
              <a:t> pre Teba môže dochádzať k </a:t>
            </a:r>
            <a:r>
              <a:rPr lang="sk-SK" sz="1400" dirty="0" err="1" smtClean="0">
                <a:solidFill>
                  <a:schemeClr val="tx1"/>
                </a:solidFill>
              </a:rPr>
              <a:t>prekryvu</a:t>
            </a:r>
            <a:r>
              <a:rPr lang="sk-SK" sz="1400" dirty="0" smtClean="0">
                <a:solidFill>
                  <a:schemeClr val="tx1"/>
                </a:solidFill>
              </a:rPr>
              <a:t> signálu medzi jednotlivými AP.   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238154" y="3427529"/>
            <a:ext cx="3689685" cy="12776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SO OPII musí overiť podmienku </a:t>
            </a:r>
            <a:r>
              <a:rPr lang="sk-SK" sz="1600" b="1" dirty="0" smtClean="0">
                <a:solidFill>
                  <a:srgbClr val="FF0000"/>
                </a:solidFill>
              </a:rPr>
              <a:t>prekryvu signálu</a:t>
            </a:r>
            <a:endParaRPr lang="sk-SK" sz="1600" b="1" dirty="0">
              <a:solidFill>
                <a:srgbClr val="FF0000"/>
              </a:solidFill>
            </a:endParaRPr>
          </a:p>
        </p:txBody>
      </p:sp>
      <p:cxnSp>
        <p:nvCxnSpPr>
          <p:cNvPr id="3" name="Rovná spojnica 2"/>
          <p:cNvCxnSpPr/>
          <p:nvPr/>
        </p:nvCxnSpPr>
        <p:spPr>
          <a:xfrm>
            <a:off x="215888" y="4814046"/>
            <a:ext cx="11741054" cy="6974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Zaoblený obdĺžnik 24"/>
          <p:cNvSpPr/>
          <p:nvPr/>
        </p:nvSpPr>
        <p:spPr>
          <a:xfrm>
            <a:off x="4263839" y="5052928"/>
            <a:ext cx="3645152" cy="1629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V prípade, že </a:t>
            </a:r>
            <a:r>
              <a:rPr lang="sk-SK" sz="1400" b="1" dirty="0">
                <a:solidFill>
                  <a:srgbClr val="FF0000"/>
                </a:solidFill>
              </a:rPr>
              <a:t>neexistujú </a:t>
            </a:r>
            <a:r>
              <a:rPr lang="sk-SK" sz="1400" b="1" dirty="0" smtClean="0">
                <a:solidFill>
                  <a:srgbClr val="FF0000"/>
                </a:solidFill>
              </a:rPr>
              <a:t>AP z </a:t>
            </a:r>
            <a:r>
              <a:rPr lang="sk-SK" sz="1400" b="1" dirty="0">
                <a:solidFill>
                  <a:srgbClr val="FF0000"/>
                </a:solidFill>
              </a:rPr>
              <a:t>iných zdrojov</a:t>
            </a:r>
            <a:r>
              <a:rPr lang="sk-SK" sz="1400" dirty="0">
                <a:solidFill>
                  <a:schemeClr val="tx1"/>
                </a:solidFill>
              </a:rPr>
              <a:t>, ako sú zdroje z výzvy Wifi pre Teba (</a:t>
            </a:r>
            <a:r>
              <a:rPr lang="sk-SK" sz="1400" i="1" dirty="0">
                <a:solidFill>
                  <a:schemeClr val="tx1"/>
                </a:solidFill>
              </a:rPr>
              <a:t>t.j. iniciatíva Wifi4EU, iné verejné zdroje a zdroje EU, komerčné zdroje</a:t>
            </a:r>
            <a:r>
              <a:rPr lang="sk-SK" sz="1400" dirty="0">
                <a:solidFill>
                  <a:schemeClr val="tx1"/>
                </a:solidFill>
              </a:rPr>
              <a:t>), je potrebné aj tento fakt zaznamenať </a:t>
            </a:r>
            <a:r>
              <a:rPr lang="sk-SK" sz="1400" dirty="0" smtClean="0">
                <a:solidFill>
                  <a:schemeClr val="tx1"/>
                </a:solidFill>
              </a:rPr>
              <a:t>na Formulári ŽoP (v časti </a:t>
            </a:r>
            <a:r>
              <a:rPr lang="sk-SK" sz="1400" b="1" dirty="0" smtClean="0">
                <a:solidFill>
                  <a:srgbClr val="FF0000"/>
                </a:solidFill>
              </a:rPr>
              <a:t>Doplňujúce monitorujúce údaje</a:t>
            </a:r>
            <a:r>
              <a:rPr lang="sk-SK" sz="1400" dirty="0" smtClean="0">
                <a:solidFill>
                  <a:schemeClr val="tx1"/>
                </a:solidFill>
              </a:rPr>
              <a:t>).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8311790" y="5052928"/>
            <a:ext cx="3645152" cy="1629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tx1"/>
                </a:solidFill>
              </a:rPr>
              <a:t>Mapa pokrytia (šírenie wifi signálu) musí zodpovedať </a:t>
            </a:r>
            <a:r>
              <a:rPr lang="sk-SK" sz="1400" b="1" dirty="0" smtClean="0">
                <a:solidFill>
                  <a:srgbClr val="FF0000"/>
                </a:solidFill>
              </a:rPr>
              <a:t>realite</a:t>
            </a:r>
            <a:r>
              <a:rPr lang="sk-SK" sz="1400" dirty="0" smtClean="0">
                <a:solidFill>
                  <a:schemeClr val="tx1"/>
                </a:solidFill>
              </a:rPr>
              <a:t>! Nie je možné použiť indikatívnu simuláciu pokrytia ako v prípade ŽoNFP. </a:t>
            </a:r>
            <a:endParaRPr lang="sk-SK" sz="1400" b="1" dirty="0">
              <a:solidFill>
                <a:srgbClr val="FF0000"/>
              </a:solidFill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54" y="129943"/>
            <a:ext cx="6605897" cy="745711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76" y="170382"/>
            <a:ext cx="3025807" cy="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3584</TotalTime>
  <Words>3022</Words>
  <Application>Microsoft Office PowerPoint</Application>
  <PresentationFormat>Širokouhlá</PresentationFormat>
  <Paragraphs>369</Paragraphs>
  <Slides>19</Slides>
  <Notes>14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Open Sans</vt:lpstr>
      <vt:lpstr>Motív balíka Office</vt:lpstr>
      <vt:lpstr>Objekt prostredia balíčkovača</vt:lpstr>
      <vt:lpstr>     Predkladanie Žiadostí o platbu v rámci dopytovej výzvy</vt:lpstr>
      <vt:lpstr>Obsah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  Stav PO7 OPII</vt:lpstr>
      <vt:lpstr>Prezentácia programu PowerPoint</vt:lpstr>
      <vt:lpstr>Prezentácia programu PowerPoint</vt:lpstr>
      <vt:lpstr>Prezentácia programu PowerPoint</vt:lpstr>
      <vt:lpstr>Ďakujeme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Riadiaci výbor (jún)</dc:title>
  <dc:creator>Boris Veselič</dc:creator>
  <cp:lastModifiedBy>Martin Mačanga</cp:lastModifiedBy>
  <cp:revision>292</cp:revision>
  <cp:lastPrinted>2020-03-10T12:09:07Z</cp:lastPrinted>
  <dcterms:created xsi:type="dcterms:W3CDTF">2019-06-27T06:57:55Z</dcterms:created>
  <dcterms:modified xsi:type="dcterms:W3CDTF">2021-03-25T17:18:40Z</dcterms:modified>
</cp:coreProperties>
</file>