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56" r:id="rId5"/>
    <p:sldId id="275" r:id="rId6"/>
    <p:sldId id="264" r:id="rId7"/>
    <p:sldId id="269" r:id="rId8"/>
    <p:sldId id="270" r:id="rId9"/>
    <p:sldId id="271" r:id="rId10"/>
    <p:sldId id="274" r:id="rId11"/>
    <p:sldId id="272" r:id="rId12"/>
    <p:sldId id="277" r:id="rId13"/>
    <p:sldId id="278" r:id="rId14"/>
    <p:sldId id="276" r:id="rId15"/>
    <p:sldId id="273" r:id="rId16"/>
    <p:sldId id="263" r:id="rId17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C96"/>
    <a:srgbClr val="222222"/>
    <a:srgbClr val="ECECEC"/>
    <a:srgbClr val="868C93"/>
    <a:srgbClr val="4747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56B794F-84B6-4690-A71B-CEA6CAB2D186}" v="611" dt="2021-06-30T15:59:50.099"/>
  </p1510:revLst>
</p1510:revInfo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Světlý styl 1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redný štýl 2 - zvýrazneni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Stredný štýl 2 - zvýrazneni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Stredný štýl 2 - zvýrazneni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DBED569-4797-4DF1-A0F4-6AAB3CD982D8}" styleName="Svetlý štýl 3 - zvýraznenie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29" autoAdjust="0"/>
    <p:restoredTop sz="94660"/>
  </p:normalViewPr>
  <p:slideViewPr>
    <p:cSldViewPr snapToGrid="0">
      <p:cViewPr varScale="1">
        <p:scale>
          <a:sx n="127" d="100"/>
          <a:sy n="127" d="100"/>
        </p:scale>
        <p:origin x="204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vol Rybar" userId="ce689e83-8ad7-45a4-a8fd-4ad0c7bec284" providerId="ADAL" clId="{E56B794F-84B6-4690-A71B-CEA6CAB2D186}"/>
    <pc:docChg chg="undo custSel addSld modSld">
      <pc:chgData name="Pavol Rybar" userId="ce689e83-8ad7-45a4-a8fd-4ad0c7bec284" providerId="ADAL" clId="{E56B794F-84B6-4690-A71B-CEA6CAB2D186}" dt="2021-06-30T16:20:02.676" v="715" actId="108"/>
      <pc:docMkLst>
        <pc:docMk/>
      </pc:docMkLst>
      <pc:sldChg chg="modSp mod">
        <pc:chgData name="Pavol Rybar" userId="ce689e83-8ad7-45a4-a8fd-4ad0c7bec284" providerId="ADAL" clId="{E56B794F-84B6-4690-A71B-CEA6CAB2D186}" dt="2021-06-30T15:37:04.080" v="81" actId="20577"/>
        <pc:sldMkLst>
          <pc:docMk/>
          <pc:sldMk cId="785426053" sldId="264"/>
        </pc:sldMkLst>
        <pc:spChg chg="mod">
          <ac:chgData name="Pavol Rybar" userId="ce689e83-8ad7-45a4-a8fd-4ad0c7bec284" providerId="ADAL" clId="{E56B794F-84B6-4690-A71B-CEA6CAB2D186}" dt="2021-06-30T15:37:04.080" v="81" actId="20577"/>
          <ac:spMkLst>
            <pc:docMk/>
            <pc:sldMk cId="785426053" sldId="264"/>
            <ac:spMk id="3" creationId="{64B73F65-9640-4CBC-8169-EE16D0CA6E94}"/>
          </ac:spMkLst>
        </pc:spChg>
      </pc:sldChg>
      <pc:sldChg chg="modSp mod">
        <pc:chgData name="Pavol Rybar" userId="ce689e83-8ad7-45a4-a8fd-4ad0c7bec284" providerId="ADAL" clId="{E56B794F-84B6-4690-A71B-CEA6CAB2D186}" dt="2021-06-30T16:12:23.099" v="639" actId="20577"/>
        <pc:sldMkLst>
          <pc:docMk/>
          <pc:sldMk cId="4255363466" sldId="270"/>
        </pc:sldMkLst>
        <pc:spChg chg="mod">
          <ac:chgData name="Pavol Rybar" userId="ce689e83-8ad7-45a4-a8fd-4ad0c7bec284" providerId="ADAL" clId="{E56B794F-84B6-4690-A71B-CEA6CAB2D186}" dt="2021-06-30T16:12:23.099" v="639" actId="20577"/>
          <ac:spMkLst>
            <pc:docMk/>
            <pc:sldMk cId="4255363466" sldId="270"/>
            <ac:spMk id="3" creationId="{1DB3C928-12A2-4759-AFE8-3EF23D474C14}"/>
          </ac:spMkLst>
        </pc:spChg>
      </pc:sldChg>
      <pc:sldChg chg="modSp mod">
        <pc:chgData name="Pavol Rybar" userId="ce689e83-8ad7-45a4-a8fd-4ad0c7bec284" providerId="ADAL" clId="{E56B794F-84B6-4690-A71B-CEA6CAB2D186}" dt="2021-06-30T16:20:02.676" v="715" actId="108"/>
        <pc:sldMkLst>
          <pc:docMk/>
          <pc:sldMk cId="177684566" sldId="274"/>
        </pc:sldMkLst>
        <pc:spChg chg="mod">
          <ac:chgData name="Pavol Rybar" userId="ce689e83-8ad7-45a4-a8fd-4ad0c7bec284" providerId="ADAL" clId="{E56B794F-84B6-4690-A71B-CEA6CAB2D186}" dt="2021-06-30T16:20:02.676" v="715" actId="108"/>
          <ac:spMkLst>
            <pc:docMk/>
            <pc:sldMk cId="177684566" sldId="274"/>
            <ac:spMk id="3" creationId="{0C746BD0-9683-4544-8401-FBE207000A39}"/>
          </ac:spMkLst>
        </pc:spChg>
      </pc:sldChg>
      <pc:sldChg chg="modSp add mod">
        <pc:chgData name="Pavol Rybar" userId="ce689e83-8ad7-45a4-a8fd-4ad0c7bec284" providerId="ADAL" clId="{E56B794F-84B6-4690-A71B-CEA6CAB2D186}" dt="2021-06-30T16:19:05.018" v="704" actId="20577"/>
        <pc:sldMkLst>
          <pc:docMk/>
          <pc:sldMk cId="3392200781" sldId="275"/>
        </pc:sldMkLst>
        <pc:spChg chg="mod">
          <ac:chgData name="Pavol Rybar" userId="ce689e83-8ad7-45a4-a8fd-4ad0c7bec284" providerId="ADAL" clId="{E56B794F-84B6-4690-A71B-CEA6CAB2D186}" dt="2021-06-30T15:40:20.047" v="108" actId="20577"/>
          <ac:spMkLst>
            <pc:docMk/>
            <pc:sldMk cId="3392200781" sldId="275"/>
            <ac:spMk id="2" creationId="{43D17CDD-B3E0-4801-B227-D4FAD8563050}"/>
          </ac:spMkLst>
        </pc:spChg>
        <pc:spChg chg="mod">
          <ac:chgData name="Pavol Rybar" userId="ce689e83-8ad7-45a4-a8fd-4ad0c7bec284" providerId="ADAL" clId="{E56B794F-84B6-4690-A71B-CEA6CAB2D186}" dt="2021-06-30T16:19:05.018" v="704" actId="20577"/>
          <ac:spMkLst>
            <pc:docMk/>
            <pc:sldMk cId="3392200781" sldId="275"/>
            <ac:spMk id="3" creationId="{64B73F65-9640-4CBC-8169-EE16D0CA6E94}"/>
          </ac:spMkLst>
        </pc:spChg>
      </pc:sldChg>
    </pc:docChg>
  </pc:docChgLst>
  <pc:docChgLst>
    <pc:chgData name="Jozef Stanko" userId="459b7dda-c51c-46c9-9f10-a6efaa819ff7" providerId="ADAL" clId="{CA516403-6476-4162-B96B-AB339CD9AE34}"/>
    <pc:docChg chg="modSld">
      <pc:chgData name="Jozef Stanko" userId="459b7dda-c51c-46c9-9f10-a6efaa819ff7" providerId="ADAL" clId="{CA516403-6476-4162-B96B-AB339CD9AE34}" dt="2021-06-30T19:05:14.892" v="9" actId="6549"/>
      <pc:docMkLst>
        <pc:docMk/>
      </pc:docMkLst>
      <pc:sldChg chg="modSp mod">
        <pc:chgData name="Jozef Stanko" userId="459b7dda-c51c-46c9-9f10-a6efaa819ff7" providerId="ADAL" clId="{CA516403-6476-4162-B96B-AB339CD9AE34}" dt="2021-06-30T19:05:14.892" v="9" actId="6549"/>
        <pc:sldMkLst>
          <pc:docMk/>
          <pc:sldMk cId="3392200781" sldId="275"/>
        </pc:sldMkLst>
        <pc:spChg chg="mod">
          <ac:chgData name="Jozef Stanko" userId="459b7dda-c51c-46c9-9f10-a6efaa819ff7" providerId="ADAL" clId="{CA516403-6476-4162-B96B-AB339CD9AE34}" dt="2021-06-30T19:05:14.892" v="9" actId="6549"/>
          <ac:spMkLst>
            <pc:docMk/>
            <pc:sldMk cId="3392200781" sldId="275"/>
            <ac:spMk id="3" creationId="{64B73F65-9640-4CBC-8169-EE16D0CA6E94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B9347E50-12C7-41A7-8B3C-3AF23F049CA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0F1F36B4-4590-4203-BC89-C6755FB0A79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F71047-66FE-44DC-8795-20B9D72F6D91}" type="datetimeFigureOut">
              <a:rPr lang="sk-SK" smtClean="0"/>
              <a:t>8. 7. 2021</a:t>
            </a:fld>
            <a:endParaRPr lang="sk-SK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8B77F3A-97D1-4622-853B-D0F2804557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18A8185-CC07-420F-B52F-FD31F7366FC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C98DED-C819-4B82-8211-2BCB6DC4F71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576765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791336-641C-471C-9591-751FD53FE17E}" type="datetimeFigureOut">
              <a:rPr lang="sk-SK" smtClean="0"/>
              <a:t>8. 7. 2021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5E5E12-BA9C-410B-9827-1609F3D6DEC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29686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5E5E12-BA9C-410B-9827-1609F3D6DEC9}" type="slidenum">
              <a:rPr lang="sk-SK" smtClean="0"/>
              <a:t>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41856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6.svg"/><Relationship Id="rId7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sv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01_Title Slide - Uv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rafický objekt 37">
            <a:extLst>
              <a:ext uri="{FF2B5EF4-FFF2-40B4-BE49-F238E27FC236}">
                <a16:creationId xmlns:a16="http://schemas.microsoft.com/office/drawing/2014/main" id="{BF70DF5A-9435-46E8-A02E-ABFA8D8E5B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4572001" y="764062"/>
            <a:ext cx="7619999" cy="420872"/>
          </a:xfrm>
          <a:prstGeom prst="rect">
            <a:avLst/>
          </a:prstGeom>
        </p:spPr>
      </p:pic>
      <p:pic>
        <p:nvPicPr>
          <p:cNvPr id="39" name="Grafický objekt 38">
            <a:extLst>
              <a:ext uri="{FF2B5EF4-FFF2-40B4-BE49-F238E27FC236}">
                <a16:creationId xmlns:a16="http://schemas.microsoft.com/office/drawing/2014/main" id="{E1AF6A8F-FA1A-4E8D-B4E8-12021CB49DE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718290" y="639806"/>
            <a:ext cx="3173594" cy="727520"/>
          </a:xfrm>
          <a:prstGeom prst="rect">
            <a:avLst/>
          </a:prstGeom>
        </p:spPr>
      </p:pic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66280FB4-9DED-4350-9FE3-4F210C0D063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729115" y="2660149"/>
            <a:ext cx="5390258" cy="1015663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 wrap="square" lIns="0" tIns="0" rIns="0" b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6600" b="0">
                <a:solidFill>
                  <a:srgbClr val="004C96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dirty="0" err="1"/>
              <a:t>Hlavný</a:t>
            </a:r>
            <a:r>
              <a:rPr lang="en-US" noProof="0" dirty="0"/>
              <a:t> </a:t>
            </a:r>
            <a:r>
              <a:rPr lang="en-US" noProof="0" dirty="0" err="1"/>
              <a:t>názov</a:t>
            </a:r>
            <a:endParaRPr lang="en-US" noProof="0" dirty="0"/>
          </a:p>
        </p:txBody>
      </p:sp>
      <p:cxnSp>
        <p:nvCxnSpPr>
          <p:cNvPr id="42" name="Straight Connector 9">
            <a:extLst>
              <a:ext uri="{FF2B5EF4-FFF2-40B4-BE49-F238E27FC236}">
                <a16:creationId xmlns:a16="http://schemas.microsoft.com/office/drawing/2014/main" id="{1EB0D649-3A87-441C-94F1-B380B2CF1175}"/>
              </a:ext>
            </a:extLst>
          </p:cNvPr>
          <p:cNvCxnSpPr>
            <a:cxnSpLocks/>
          </p:cNvCxnSpPr>
          <p:nvPr userDrawn="1"/>
        </p:nvCxnSpPr>
        <p:spPr>
          <a:xfrm>
            <a:off x="3771845" y="4119609"/>
            <a:ext cx="793212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Obrázek 42">
            <a:extLst>
              <a:ext uri="{FF2B5EF4-FFF2-40B4-BE49-F238E27FC236}">
                <a16:creationId xmlns:a16="http://schemas.microsoft.com/office/drawing/2014/main" id="{23B3BE27-D028-4B44-A89D-50C70D24E3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10" t="32329" r="15070" b="53337"/>
          <a:stretch/>
        </p:blipFill>
        <p:spPr>
          <a:xfrm>
            <a:off x="0" y="2432624"/>
            <a:ext cx="3050847" cy="996376"/>
          </a:xfrm>
          <a:prstGeom prst="rect">
            <a:avLst/>
          </a:prstGeom>
        </p:spPr>
      </p:pic>
      <p:pic>
        <p:nvPicPr>
          <p:cNvPr id="44" name="Obrázek 43">
            <a:extLst>
              <a:ext uri="{FF2B5EF4-FFF2-40B4-BE49-F238E27FC236}">
                <a16:creationId xmlns:a16="http://schemas.microsoft.com/office/drawing/2014/main" id="{78B7E1F9-AA2E-4A85-A84C-C524D91D06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97" t="35123" b="26502"/>
          <a:stretch/>
        </p:blipFill>
        <p:spPr>
          <a:xfrm>
            <a:off x="1335883" y="5265995"/>
            <a:ext cx="3247403" cy="981118"/>
          </a:xfrm>
          <a:prstGeom prst="rect">
            <a:avLst/>
          </a:prstGeom>
          <a:effectLst>
            <a:outerShdw blurRad="762000" dist="254000" dir="5400000" algn="ctr" rotWithShape="0">
              <a:srgbClr val="474747">
                <a:alpha val="30000"/>
              </a:srgbClr>
            </a:outerShdw>
          </a:effectLst>
        </p:spPr>
      </p:pic>
      <p:pic>
        <p:nvPicPr>
          <p:cNvPr id="45" name="Obrázek 44">
            <a:extLst>
              <a:ext uri="{FF2B5EF4-FFF2-40B4-BE49-F238E27FC236}">
                <a16:creationId xmlns:a16="http://schemas.microsoft.com/office/drawing/2014/main" id="{5049156E-7F8C-486C-A9D0-C43F03C181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" t="9741" r="1" b="9262"/>
          <a:stretch/>
        </p:blipFill>
        <p:spPr>
          <a:xfrm>
            <a:off x="9697378" y="3156116"/>
            <a:ext cx="2494621" cy="1015663"/>
          </a:xfrm>
          <a:prstGeom prst="rect">
            <a:avLst/>
          </a:prstGeom>
        </p:spPr>
      </p:pic>
      <p:sp>
        <p:nvSpPr>
          <p:cNvPr id="29" name="Zástupný objekt pre text 4">
            <a:extLst>
              <a:ext uri="{FF2B5EF4-FFF2-40B4-BE49-F238E27FC236}">
                <a16:creationId xmlns:a16="http://schemas.microsoft.com/office/drawing/2014/main" id="{887E8B22-E8C6-4347-A27C-13FA4283A10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272338" y="5914966"/>
            <a:ext cx="4235450" cy="371475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 algn="r">
              <a:buNone/>
              <a:defRPr sz="1800" baseline="0">
                <a:solidFill>
                  <a:schemeClr val="accent3"/>
                </a:solidFill>
              </a:defRPr>
            </a:lvl1pPr>
            <a:lvl2pPr marL="457200" indent="0" algn="r">
              <a:buNone/>
              <a:defRPr sz="1800">
                <a:solidFill>
                  <a:schemeClr val="accent2"/>
                </a:solidFill>
              </a:defRPr>
            </a:lvl2pPr>
            <a:lvl3pPr marL="914400" indent="0" algn="r">
              <a:buNone/>
              <a:defRPr sz="1800">
                <a:solidFill>
                  <a:schemeClr val="accent2"/>
                </a:solidFill>
              </a:defRPr>
            </a:lvl3pPr>
            <a:lvl4pPr marL="1371600" indent="0" algn="r">
              <a:buNone/>
              <a:defRPr sz="1800">
                <a:solidFill>
                  <a:schemeClr val="accent2"/>
                </a:solidFill>
              </a:defRPr>
            </a:lvl4pPr>
            <a:lvl5pPr marL="1828800" indent="0" algn="r">
              <a:buNone/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00. MESIAC 2020</a:t>
            </a:r>
            <a:endParaRPr lang="sk-SK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B02570FC-7602-4BDA-A640-C3645256AF19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4883923" y="3492013"/>
            <a:ext cx="4235450" cy="1015663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 wrap="square" lIns="0" tIns="0" rIns="0" b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6600" b="0">
                <a:solidFill>
                  <a:srgbClr val="004C96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dirty="0" err="1"/>
              <a:t>Prezentácie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64563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mph" presetSubtype="0" accel="50000" decel="50000" autoRev="1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15" dur="500" fill="hold"/>
                                        <p:tgtEl>
                                          <p:spTgt spid="4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mph" presetSubtype="0" accel="50000" decel="50000" autoRev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mph" presetSubtype="0" accel="50000" decel="50000" autoRev="1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mph" presetSubtype="0" accel="50000" decel="50000" autoRev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33" dur="500" fill="hold"/>
                                        <p:tgtEl>
                                          <p:spTgt spid="4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mph" presetSubtype="0" accel="50000" decel="50000" autoRev="1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Scale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>
        <p:tmplLst>
          <p:tmpl>
            <p:tnLst>
              <p:par>
                <p:cTn presetID="22" presetClass="entr" presetSubtype="8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1"/>
      <p:bldP spid="29" grpId="0">
        <p:tmplLst>
          <p:tmpl>
            <p:tnLst>
              <p:par>
                <p:cTn presetID="22" presetClass="entr" presetSubtype="4" fill="hold" nodeType="with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>
        <p:tmplLst>
          <p:tmpl>
            <p:tnLst>
              <p:par>
                <p:cTn presetID="22" presetClass="entr" presetSubtype="8" fill="hold" nodeType="withEffect">
                  <p:stCondLst>
                    <p:cond delay="1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0_Predvoleny Slide - MIR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D22174B4-2DC4-4FCE-BAB8-29FC846DC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1" y="1253008"/>
            <a:ext cx="9144000" cy="74878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 sz="2800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2">
            <a:extLst>
              <a:ext uri="{FF2B5EF4-FFF2-40B4-BE49-F238E27FC236}">
                <a16:creationId xmlns:a16="http://schemas.microsoft.com/office/drawing/2014/main" id="{DE194E43-B19E-4E13-9FF9-6580522981B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524000" y="2276475"/>
            <a:ext cx="9144000" cy="332851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>
              <a:buFontTx/>
              <a:buNone/>
              <a:defRPr sz="2400">
                <a:solidFill>
                  <a:srgbClr val="222222"/>
                </a:solidFill>
              </a:defRPr>
            </a:lvl1pPr>
            <a:lvl2pPr marL="0" indent="0">
              <a:buFontTx/>
              <a:buNone/>
              <a:defRPr sz="2000">
                <a:solidFill>
                  <a:srgbClr val="222222"/>
                </a:solidFill>
              </a:defRPr>
            </a:lvl2pPr>
            <a:lvl3pPr marL="0" indent="0">
              <a:buFontTx/>
              <a:buNone/>
              <a:defRPr sz="1800">
                <a:solidFill>
                  <a:srgbClr val="222222"/>
                </a:solidFill>
              </a:defRPr>
            </a:lvl3pPr>
            <a:lvl4pPr marL="0" indent="0">
              <a:buFontTx/>
              <a:buNone/>
              <a:defRPr sz="1400">
                <a:solidFill>
                  <a:srgbClr val="222222"/>
                </a:solidFill>
              </a:defRPr>
            </a:lvl4pPr>
            <a:lvl5pPr marL="0" indent="0">
              <a:buFontTx/>
              <a:buNone/>
              <a:defRPr sz="1200">
                <a:solidFill>
                  <a:srgbClr val="22222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29972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build="allAtOnce">
        <p:tmplLst>
          <p:tmpl lvl="1">
            <p:tnLst>
              <p:par>
                <p:cTn presetID="42" presetClass="entr" presetSubtype="0" fill="hold" nodeType="withEffect">
                  <p:stCondLst>
                    <p:cond delay="2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withEffect">
                  <p:stCondLst>
                    <p:cond delay="2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2" presetClass="entr" presetSubtype="0" fill="hold" nodeType="withEffect">
                  <p:stCondLst>
                    <p:cond delay="2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2" presetClass="entr" presetSubtype="0" fill="hold" nodeType="withEffect">
                  <p:stCondLst>
                    <p:cond delay="2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2" presetClass="entr" presetSubtype="0" fill="hold" nodeType="withEffect">
                  <p:stCondLst>
                    <p:cond delay="2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AD4ABDFD-BBCB-448B-9052-83290FA81E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1859" r="3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grpSp>
        <p:nvGrpSpPr>
          <p:cNvPr id="14" name="Group 10">
            <a:extLst>
              <a:ext uri="{FF2B5EF4-FFF2-40B4-BE49-F238E27FC236}">
                <a16:creationId xmlns:a16="http://schemas.microsoft.com/office/drawing/2014/main" id="{8BEA8947-BA73-4139-A471-C18D165E3C5B}"/>
              </a:ext>
            </a:extLst>
          </p:cNvPr>
          <p:cNvGrpSpPr/>
          <p:nvPr userDrawn="1"/>
        </p:nvGrpSpPr>
        <p:grpSpPr>
          <a:xfrm>
            <a:off x="0" y="5608861"/>
            <a:ext cx="2536131" cy="307295"/>
            <a:chOff x="31745" y="3808773"/>
            <a:chExt cx="2536131" cy="307295"/>
          </a:xfrm>
        </p:grpSpPr>
        <p:sp>
          <p:nvSpPr>
            <p:cNvPr id="15" name="TextBox 11">
              <a:extLst>
                <a:ext uri="{FF2B5EF4-FFF2-40B4-BE49-F238E27FC236}">
                  <a16:creationId xmlns:a16="http://schemas.microsoft.com/office/drawing/2014/main" id="{2C16B18D-195E-4055-A481-B74BDA77F342}"/>
                </a:ext>
              </a:extLst>
            </p:cNvPr>
            <p:cNvSpPr txBox="1"/>
            <p:nvPr/>
          </p:nvSpPr>
          <p:spPr>
            <a:xfrm>
              <a:off x="1524000" y="3931402"/>
              <a:ext cx="1043876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>
                  <a:solidFill>
                    <a:schemeClr val="tx1">
                      <a:alpha val="30000"/>
                    </a:schemeClr>
                  </a:solidFill>
                  <a:latin typeface="+mj-lt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www.</a:t>
              </a:r>
              <a:r>
                <a:rPr lang="en-US" sz="1200" b="1" dirty="0">
                  <a:solidFill>
                    <a:schemeClr val="tx1">
                      <a:alpha val="30000"/>
                    </a:schemeClr>
                  </a:solidFill>
                  <a:latin typeface="+mj-lt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mirri</a:t>
              </a:r>
              <a:r>
                <a:rPr lang="en-US" sz="1200" dirty="0">
                  <a:solidFill>
                    <a:schemeClr val="tx1">
                      <a:alpha val="30000"/>
                    </a:schemeClr>
                  </a:solidFill>
                  <a:latin typeface="+mj-lt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.gov.sk</a:t>
              </a:r>
            </a:p>
          </p:txBody>
        </p:sp>
        <p:cxnSp>
          <p:nvCxnSpPr>
            <p:cNvPr id="16" name="Straight Connector 12">
              <a:extLst>
                <a:ext uri="{FF2B5EF4-FFF2-40B4-BE49-F238E27FC236}">
                  <a16:creationId xmlns:a16="http://schemas.microsoft.com/office/drawing/2014/main" id="{8D24140A-F097-4629-B6CE-2DB1FBC25209}"/>
                </a:ext>
              </a:extLst>
            </p:cNvPr>
            <p:cNvCxnSpPr>
              <a:cxnSpLocks/>
            </p:cNvCxnSpPr>
            <p:nvPr/>
          </p:nvCxnSpPr>
          <p:spPr>
            <a:xfrm>
              <a:off x="31745" y="3808773"/>
              <a:ext cx="2536131" cy="0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616056B9-108C-456C-B70E-303BED4B86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92255" y="4798759"/>
            <a:ext cx="4881166" cy="74878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>
              <a:defRPr sz="4400" baseline="0">
                <a:latin typeface="+mn-lt"/>
              </a:defRPr>
            </a:lvl1pPr>
          </a:lstStyle>
          <a:p>
            <a:r>
              <a:rPr lang="en-US" dirty="0"/>
              <a:t>ĎAKUJEME!</a:t>
            </a:r>
          </a:p>
        </p:txBody>
      </p:sp>
    </p:spTree>
    <p:extLst>
      <p:ext uri="{BB962C8B-B14F-4D97-AF65-F5344CB8AC3E}">
        <p14:creationId xmlns:p14="http://schemas.microsoft.com/office/powerpoint/2010/main" val="459375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mph" presetSubtype="0" accel="50000" decel="50000" autoRev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zloženie obsah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</p:spTree>
    <p:extLst>
      <p:ext uri="{BB962C8B-B14F-4D97-AF65-F5344CB8AC3E}">
        <p14:creationId xmlns:p14="http://schemas.microsoft.com/office/powerpoint/2010/main" val="4128706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BD5A6328-ECAF-432C-A26D-0C51D446A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cs-CZ" dirty="0"/>
              <a:t>Kliknutím lze upravit styl.</a:t>
            </a:r>
            <a:endParaRPr lang="sk-SK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CBAF2EA-5329-42DE-979C-AD832255CA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78041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sk-SK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28C93544-6C3A-495A-AB83-7008BE393B2C}"/>
              </a:ext>
            </a:extLst>
          </p:cNvPr>
          <p:cNvSpPr txBox="1">
            <a:spLocks/>
          </p:cNvSpPr>
          <p:nvPr userDrawn="1"/>
        </p:nvSpPr>
        <p:spPr>
          <a:xfrm>
            <a:off x="6922093" y="6079365"/>
            <a:ext cx="47577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sz="1200" b="0" i="0" u="none" strike="noStrike" kern="1200" spc="30" baseline="0" dirty="0">
              <a:solidFill>
                <a:srgbClr val="004C96"/>
              </a:solidFill>
              <a:latin typeface="+mn-lt"/>
              <a:ea typeface="+mn-ea"/>
              <a:cs typeface="+mn-cs"/>
            </a:endParaRPr>
          </a:p>
          <a:p>
            <a:pPr algn="r"/>
            <a:r>
              <a:rPr lang="sk-SK" sz="1200" b="1" i="0" u="none" strike="noStrike" kern="1200" spc="30" baseline="0" noProof="0" dirty="0">
                <a:solidFill>
                  <a:srgbClr val="004C96"/>
                </a:solidFill>
                <a:latin typeface="+mn-lt"/>
                <a:ea typeface="+mn-ea"/>
                <a:cs typeface="+mn-cs"/>
              </a:rPr>
              <a:t>Štefánikova 15</a:t>
            </a:r>
            <a:r>
              <a:rPr lang="en-US" sz="1200" b="1" i="0" u="none" strike="noStrike" kern="1200" spc="30" baseline="0" noProof="0" dirty="0">
                <a:solidFill>
                  <a:srgbClr val="004C96"/>
                </a:solidFill>
                <a:latin typeface="+mn-lt"/>
                <a:ea typeface="+mn-ea"/>
                <a:cs typeface="+mn-cs"/>
              </a:rPr>
              <a:t>,</a:t>
            </a:r>
            <a:r>
              <a:rPr lang="sk-SK" sz="1200" b="1" i="0" u="none" strike="noStrike" kern="1200" spc="30" baseline="0" noProof="0" dirty="0">
                <a:solidFill>
                  <a:srgbClr val="004C96"/>
                </a:solidFill>
                <a:latin typeface="+mn-lt"/>
                <a:ea typeface="+mn-ea"/>
                <a:cs typeface="+mn-cs"/>
              </a:rPr>
              <a:t> 011 05 Bratislava </a:t>
            </a:r>
            <a:endParaRPr lang="sk-SK" sz="1200" b="0" i="0" u="none" strike="noStrike" kern="1200" spc="30" baseline="0" noProof="0" dirty="0">
              <a:solidFill>
                <a:srgbClr val="004C96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8" name="Grafický objekt 7">
            <a:extLst>
              <a:ext uri="{FF2B5EF4-FFF2-40B4-BE49-F238E27FC236}">
                <a16:creationId xmlns:a16="http://schemas.microsoft.com/office/drawing/2014/main" id="{55F99FCA-685F-44C5-9888-DCBDD8596BE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>
            <a:off x="3059234" y="6136018"/>
            <a:ext cx="4931827" cy="272397"/>
          </a:xfrm>
          <a:prstGeom prst="rect">
            <a:avLst/>
          </a:prstGeom>
        </p:spPr>
      </p:pic>
      <p:pic>
        <p:nvPicPr>
          <p:cNvPr id="9" name="Grafický objekt 8">
            <a:extLst>
              <a:ext uri="{FF2B5EF4-FFF2-40B4-BE49-F238E27FC236}">
                <a16:creationId xmlns:a16="http://schemas.microsoft.com/office/drawing/2014/main" id="{84F4C259-7917-4317-94C2-FF74271F431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436278" y="6091739"/>
            <a:ext cx="2316970" cy="531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696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>
          <a:solidFill>
            <a:srgbClr val="004C96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600"/>
        </a:spcBef>
        <a:buFont typeface="Arial" panose="020B0604020202020204" pitchFamily="34" charset="0"/>
        <a:buNone/>
        <a:defRPr sz="2400" kern="1200">
          <a:solidFill>
            <a:srgbClr val="22222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20000"/>
        </a:lnSpc>
        <a:spcBef>
          <a:spcPts val="600"/>
        </a:spcBef>
        <a:buFont typeface="Arial" panose="020B0604020202020204" pitchFamily="34" charset="0"/>
        <a:buNone/>
        <a:defRPr sz="2000" kern="1200">
          <a:solidFill>
            <a:srgbClr val="222222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20000"/>
        </a:lnSpc>
        <a:spcBef>
          <a:spcPts val="600"/>
        </a:spcBef>
        <a:buFont typeface="Arial" panose="020B0604020202020204" pitchFamily="34" charset="0"/>
        <a:buNone/>
        <a:defRPr sz="1800" kern="1200">
          <a:solidFill>
            <a:srgbClr val="22222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20000"/>
        </a:lnSpc>
        <a:spcBef>
          <a:spcPts val="600"/>
        </a:spcBef>
        <a:buFont typeface="Arial" panose="020B0604020202020204" pitchFamily="34" charset="0"/>
        <a:buNone/>
        <a:defRPr sz="1400" kern="1200">
          <a:solidFill>
            <a:srgbClr val="222222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20000"/>
        </a:lnSpc>
        <a:spcBef>
          <a:spcPts val="600"/>
        </a:spcBef>
        <a:buFont typeface="Arial" panose="020B0604020202020204" pitchFamily="34" charset="0"/>
        <a:buNone/>
        <a:defRPr sz="1200" kern="1200">
          <a:solidFill>
            <a:srgbClr val="22222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rri.gov.sk/projekty/projekty-esif/operacny-program-integrovana-infrastruktura/prioritna-os-7-informacna-spolocnost/metodicke-dokumenty/informacie-pre-ziadatelov-a-prijimatelov/p-a-m-pre-skolenie-narodne-a-dopytove/" TargetMode="External"/><Relationship Id="rId2" Type="http://schemas.openxmlformats.org/officeDocument/2006/relationships/hyperlink" Target="https://www.mirri.gov.sk/projekty/projekty-esif/operacny-program-integrovana-infrastruktura/prioritna-os-7-informacna-spolocnost/metodicke-dokumenty/formulare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83843D2D-6F11-410F-A1D2-FED0757E46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67215" y="2148567"/>
            <a:ext cx="5793576" cy="1422324"/>
          </a:xfrm>
        </p:spPr>
        <p:txBody>
          <a:bodyPr>
            <a:noAutofit/>
          </a:bodyPr>
          <a:lstStyle/>
          <a:p>
            <a:r>
              <a:rPr lang="sk-SK" sz="3200" b="1" dirty="0"/>
              <a:t>Rozvoj </a:t>
            </a:r>
            <a:r>
              <a:rPr lang="sk-SK" sz="3200" b="1" dirty="0" err="1"/>
              <a:t>governance</a:t>
            </a:r>
            <a:r>
              <a:rPr lang="sk-SK" sz="3200" b="1" dirty="0"/>
              <a:t> a úrovne informačnej a kybernetickej bezpečnosti v podsektore verejnej správy 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DEEF92A-D1A4-4B09-B719-967F372559F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04966" y="5568847"/>
            <a:ext cx="4235450" cy="371475"/>
          </a:xfrm>
        </p:spPr>
        <p:txBody>
          <a:bodyPr>
            <a:normAutofit/>
          </a:bodyPr>
          <a:lstStyle/>
          <a:p>
            <a:r>
              <a:rPr lang="sk-SK" dirty="0"/>
              <a:t>8. júla 2021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CB71692-2655-49DA-8C23-5D94CD8BB425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6527995" y="4470400"/>
            <a:ext cx="3585823" cy="896258"/>
          </a:xfrm>
        </p:spPr>
        <p:txBody>
          <a:bodyPr>
            <a:normAutofit/>
          </a:bodyPr>
          <a:lstStyle/>
          <a:p>
            <a:r>
              <a:rPr lang="en-US" sz="2400" dirty="0"/>
              <a:t>In</a:t>
            </a:r>
            <a:r>
              <a:rPr lang="sk-SK" sz="2400" dirty="0"/>
              <a:t>formačný seminár pre žiadateľov</a:t>
            </a:r>
          </a:p>
        </p:txBody>
      </p:sp>
    </p:spTree>
    <p:extLst>
      <p:ext uri="{BB962C8B-B14F-4D97-AF65-F5344CB8AC3E}">
        <p14:creationId xmlns:p14="http://schemas.microsoft.com/office/powerpoint/2010/main" val="222778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Najčastejšie nedostatky ŽoNFP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1524000" y="2001797"/>
            <a:ext cx="9144000" cy="3816200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600" dirty="0" smtClean="0"/>
              <a:t>Nepredloženie príloh (napr. plnomocenstvo, ak je potrebné; deklarácia súladu...)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600" dirty="0" smtClean="0"/>
              <a:t>ŽoNFP </a:t>
            </a:r>
            <a:r>
              <a:rPr lang="sk-SK" sz="1600" dirty="0"/>
              <a:t>časť 5. Identifikácia projektu - opraviť Kategorizáciu za Konkrétne ciele, Hospodárska činnosť. Správne má byť uvedené 13 - Informačné a komunikačné činnosti vrátane telekomunikácií, informačných služieb, počítačového programovania, poradenstva a súvisiacich služieb</a:t>
            </a:r>
            <a:r>
              <a:rPr lang="sk-SK" sz="16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600" dirty="0" smtClean="0"/>
              <a:t>Správne názvy hlavných aktivít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600" dirty="0" smtClean="0"/>
              <a:t>Rozpísaná prax v životopisoch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600" dirty="0" smtClean="0"/>
              <a:t>Rozpočet:</a:t>
            </a:r>
          </a:p>
          <a:p>
            <a:r>
              <a:rPr lang="sk-SK" sz="1400" dirty="0" smtClean="0"/>
              <a:t>	- poradové číslo výdavku</a:t>
            </a:r>
          </a:p>
          <a:p>
            <a:r>
              <a:rPr lang="sk-SK" sz="1400" dirty="0" smtClean="0"/>
              <a:t>	- merné jednotky</a:t>
            </a:r>
          </a:p>
          <a:p>
            <a:r>
              <a:rPr lang="sk-SK" sz="1400" dirty="0"/>
              <a:t>	</a:t>
            </a:r>
            <a:r>
              <a:rPr lang="sk-SK" sz="1400" dirty="0" smtClean="0"/>
              <a:t>- </a:t>
            </a:r>
            <a:r>
              <a:rPr lang="sk-SK" sz="1400" dirty="0"/>
              <a:t>v</a:t>
            </a:r>
            <a:r>
              <a:rPr lang="sk-SK" sz="1400" dirty="0" smtClean="0"/>
              <a:t>yplnené komentáre (v prípade interných pozícií podrobný výpočet hodinovej sadzby)</a:t>
            </a:r>
          </a:p>
          <a:p>
            <a:r>
              <a:rPr lang="sk-SK" sz="1400" dirty="0"/>
              <a:t>	</a:t>
            </a:r>
            <a:r>
              <a:rPr lang="sk-SK" sz="1400" dirty="0" smtClean="0"/>
              <a:t>- položky na publicitu rozpísať</a:t>
            </a:r>
          </a:p>
          <a:p>
            <a:r>
              <a:rPr lang="sk-SK" sz="1400" dirty="0"/>
              <a:t>	</a:t>
            </a:r>
            <a:r>
              <a:rPr lang="sk-SK" sz="1400" dirty="0" smtClean="0"/>
              <a:t>- pozor na limity (cenové; maximálny percentuálny podiel pozície na celkovom počte ČD)</a:t>
            </a:r>
          </a:p>
        </p:txBody>
      </p:sp>
    </p:spTree>
    <p:extLst>
      <p:ext uri="{BB962C8B-B14F-4D97-AF65-F5344CB8AC3E}">
        <p14:creationId xmlns:p14="http://schemas.microsoft.com/office/powerpoint/2010/main" val="23223630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-    rozpočet je súčasťou TCO</a:t>
            </a:r>
          </a:p>
          <a:p>
            <a:pPr marL="342900" indent="-342900">
              <a:buFontTx/>
              <a:buChar char="-"/>
            </a:pPr>
            <a:r>
              <a:rPr lang="sk-SK" dirty="0" smtClean="0"/>
              <a:t>pozor na štátnu pomoc</a:t>
            </a:r>
          </a:p>
          <a:p>
            <a:pPr marL="342900" indent="-342900">
              <a:buFontTx/>
              <a:buChar char="-"/>
            </a:pPr>
            <a:r>
              <a:rPr lang="sk-SK" dirty="0"/>
              <a:t>m</a:t>
            </a:r>
            <a:r>
              <a:rPr lang="sk-SK" dirty="0" smtClean="0"/>
              <a:t>usí byť nasadený nástroj</a:t>
            </a:r>
          </a:p>
          <a:p>
            <a:pPr marL="342900" indent="-342900">
              <a:buFontTx/>
              <a:buChar char="-"/>
            </a:pPr>
            <a:r>
              <a:rPr lang="sk-SK" dirty="0"/>
              <a:t>r</a:t>
            </a:r>
            <a:r>
              <a:rPr lang="sk-SK" dirty="0" smtClean="0"/>
              <a:t>egister rizík</a:t>
            </a:r>
          </a:p>
          <a:p>
            <a:pPr marL="342900" indent="-342900">
              <a:buFontTx/>
              <a:buChar char="-"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283424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49595-1E16-40EF-AD53-E8F16316B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Otázky a diskusia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D72AEF-EB8B-4AB1-BC15-DFEDD81F7E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9600" dirty="0" smtClean="0"/>
              <a:t>???</a:t>
            </a:r>
          </a:p>
          <a:p>
            <a:r>
              <a:rPr lang="sk-SK" dirty="0" smtClean="0"/>
              <a:t>Email: po7opii@mirri.gov.sk </a:t>
            </a:r>
            <a:endParaRPr lang="sk-SK" dirty="0"/>
          </a:p>
          <a:p>
            <a:r>
              <a:rPr lang="sk-SK" dirty="0"/>
              <a:t>  </a:t>
            </a:r>
          </a:p>
          <a:p>
            <a:pPr algn="ctr"/>
            <a:endParaRPr lang="sk-SK" sz="9600" dirty="0"/>
          </a:p>
        </p:txBody>
      </p:sp>
    </p:spTree>
    <p:extLst>
      <p:ext uri="{BB962C8B-B14F-4D97-AF65-F5344CB8AC3E}">
        <p14:creationId xmlns:p14="http://schemas.microsoft.com/office/powerpoint/2010/main" val="250783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9B3118-E9DD-40BF-9A0F-2F0A99543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ĎAKUJEME!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512688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D17CDD-B3E0-4801-B227-D4FAD8563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Manažérske zhrnutie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4B73F65-9640-4CBC-8169-EE16D0CA6E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sk-SK" sz="1600" b="1" dirty="0"/>
              <a:t>Cieľom je </a:t>
            </a:r>
            <a:r>
              <a:rPr lang="sk-SK" sz="1600" b="1" dirty="0" smtClean="0"/>
              <a:t>naplniť základné bezpečnostné požiadavky zákona </a:t>
            </a:r>
            <a:r>
              <a:rPr lang="sk-SK" sz="1600" b="1" dirty="0"/>
              <a:t>o </a:t>
            </a:r>
            <a:r>
              <a:rPr lang="sk-SK" sz="1600" b="1" dirty="0" err="1"/>
              <a:t>KyB</a:t>
            </a:r>
            <a:r>
              <a:rPr lang="sk-SK" sz="1600" b="1" dirty="0"/>
              <a:t> a ITVS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sk-SK" sz="1600" dirty="0"/>
              <a:t>Aktuálna výzva je zameraná najmä na </a:t>
            </a:r>
            <a:r>
              <a:rPr lang="sk-SK" sz="1600" dirty="0" err="1"/>
              <a:t>governance</a:t>
            </a:r>
            <a:r>
              <a:rPr lang="sk-SK" sz="1600" dirty="0"/>
              <a:t> IB a </a:t>
            </a:r>
            <a:r>
              <a:rPr lang="sk-SK" sz="1600" dirty="0" err="1"/>
              <a:t>KyB</a:t>
            </a:r>
            <a:r>
              <a:rPr lang="sk-SK" sz="1600" dirty="0"/>
              <a:t> a bezpečnostnú dokumentáciu + riadenie aktív, hrozieb a rizík - </a:t>
            </a:r>
            <a:r>
              <a:rPr lang="sk-SK" sz="1600" dirty="0" err="1"/>
              <a:t>t.j</a:t>
            </a:r>
            <a:r>
              <a:rPr lang="sk-SK" sz="1600" dirty="0"/>
              <a:t>. inventarizácia aktív, klasifikácia a kategorizácia aktív, spolu s vykonaním analýzy rizík a analýzy dopadov a následným formalizovaným riadením identifikovaných </a:t>
            </a:r>
            <a:r>
              <a:rPr lang="sk-SK" sz="1600" dirty="0" smtClean="0"/>
              <a:t>rizík (nasadenie nástroja)</a:t>
            </a:r>
            <a:endParaRPr lang="sk-SK" sz="1600" dirty="0"/>
          </a:p>
          <a:p>
            <a:pPr marL="342900" lvl="2" indent="-342900" algn="just">
              <a:buFont typeface="Arial" panose="020B0604020202020204" pitchFamily="34" charset="0"/>
              <a:buChar char="•"/>
            </a:pPr>
            <a:r>
              <a:rPr lang="sk-SK" sz="1600" dirty="0"/>
              <a:t>Projekty od 70 000 do 400 000 EUR, väčšina by mala byť pri dolnej hranici</a:t>
            </a:r>
          </a:p>
          <a:p>
            <a:pPr marL="342900" lvl="2" indent="-342900" algn="just">
              <a:buFont typeface="Arial" panose="020B0604020202020204" pitchFamily="34" charset="0"/>
              <a:buChar char="•"/>
            </a:pPr>
            <a:r>
              <a:rPr lang="sk-SK" sz="1600" dirty="0"/>
              <a:t>Proces: Deklarácia súladu s horizontálnym projektom </a:t>
            </a:r>
            <a:r>
              <a:rPr lang="en-US" sz="1600" dirty="0"/>
              <a:t>-&gt;</a:t>
            </a:r>
            <a:r>
              <a:rPr lang="sk-SK" sz="1600" dirty="0"/>
              <a:t> Žiadosť o NFP -</a:t>
            </a:r>
            <a:r>
              <a:rPr lang="en-US" sz="1600" dirty="0"/>
              <a:t>&gt; VO -&gt; </a:t>
            </a:r>
            <a:r>
              <a:rPr lang="en-US" sz="1600" dirty="0" err="1"/>
              <a:t>Realiz</a:t>
            </a:r>
            <a:r>
              <a:rPr lang="sk-SK" sz="1600" dirty="0" err="1"/>
              <a:t>ácia</a:t>
            </a:r>
            <a:endParaRPr lang="sk-SK" sz="1600" dirty="0"/>
          </a:p>
          <a:p>
            <a:pPr marL="342900" lvl="2" indent="-342900" algn="just">
              <a:buFont typeface="Arial" panose="020B0604020202020204" pitchFamily="34" charset="0"/>
              <a:buChar char="•"/>
            </a:pPr>
            <a:r>
              <a:rPr lang="sk-SK" sz="1600" dirty="0"/>
              <a:t>Podpora od </a:t>
            </a:r>
            <a:r>
              <a:rPr lang="sk-SK" sz="1600" dirty="0" smtClean="0"/>
              <a:t>MIRRI – Sekcia kybernetickej bezpečnosti</a:t>
            </a:r>
            <a:endParaRPr lang="sk-SK" sz="1600" dirty="0"/>
          </a:p>
          <a:p>
            <a:pPr marL="342900" lvl="3" indent="-342900" algn="just">
              <a:buFont typeface="Arial" panose="020B0604020202020204" pitchFamily="34" charset="0"/>
              <a:buChar char="•"/>
            </a:pPr>
            <a:r>
              <a:rPr lang="sk-SK" sz="1600" dirty="0" smtClean="0"/>
              <a:t>Prideľovanie </a:t>
            </a:r>
            <a:r>
              <a:rPr lang="sk-SK" sz="1600" dirty="0"/>
              <a:t>projektu na základe poradia – podľa dopadu prípadného kybernetického incidentu </a:t>
            </a:r>
          </a:p>
        </p:txBody>
      </p:sp>
    </p:spTree>
    <p:extLst>
      <p:ext uri="{BB962C8B-B14F-4D97-AF65-F5344CB8AC3E}">
        <p14:creationId xmlns:p14="http://schemas.microsoft.com/office/powerpoint/2010/main" val="339220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D17CDD-B3E0-4801-B227-D4FAD8563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Cieľ a zameranie výzvy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4B73F65-9640-4CBC-8169-EE16D0CA6E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sk-SK" sz="1600" b="1" dirty="0"/>
              <a:t>Cieľom je podporiť inštitúcie verejnej správy pri realizácii opatrení v oblasti informačnej a kybernetickej bezpečnosti, ktoré sú nevyhnutné pre zvýšenie úrovne riadenia IB a </a:t>
            </a:r>
            <a:r>
              <a:rPr lang="sk-SK" sz="1600" b="1" dirty="0" err="1"/>
              <a:t>KyB</a:t>
            </a:r>
            <a:r>
              <a:rPr lang="sk-SK" sz="1600" b="1" dirty="0"/>
              <a:t> (</a:t>
            </a:r>
            <a:r>
              <a:rPr lang="sk-SK" sz="1600" b="1" dirty="0" err="1"/>
              <a:t>governance</a:t>
            </a:r>
            <a:r>
              <a:rPr lang="sk-SK" sz="1600" b="1" dirty="0"/>
              <a:t>) a ochrany a bezpečnosti údajov a IKT prostredia inštitúcií pred externými aj internými hrozbami.</a:t>
            </a:r>
            <a:endParaRPr lang="en-US" sz="1600" b="1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sk-SK" sz="1600" dirty="0" smtClean="0"/>
              <a:t>Aktuálna </a:t>
            </a:r>
            <a:r>
              <a:rPr lang="sk-SK" sz="1600" dirty="0"/>
              <a:t>výzva je zameraná najmä na základné stavebné bloky bezpečnostnej architektúry v súlade s NKIVS a strategickou prioritou informačnej a kybernetickej bezpečnosti:</a:t>
            </a:r>
          </a:p>
          <a:p>
            <a:pPr marL="342900" lvl="3" indent="-342900">
              <a:buFont typeface="Arial" panose="020B0604020202020204" pitchFamily="34" charset="0"/>
              <a:buChar char="•"/>
            </a:pPr>
            <a:r>
              <a:rPr lang="sk-SK" sz="1000" dirty="0" err="1" smtClean="0"/>
              <a:t>governance</a:t>
            </a:r>
            <a:r>
              <a:rPr lang="sk-SK" sz="1000" dirty="0" smtClean="0"/>
              <a:t> </a:t>
            </a:r>
            <a:r>
              <a:rPr lang="sk-SK" sz="1000" dirty="0"/>
              <a:t>IB a </a:t>
            </a:r>
            <a:r>
              <a:rPr lang="sk-SK" sz="1000" dirty="0" err="1"/>
              <a:t>KyB</a:t>
            </a:r>
            <a:r>
              <a:rPr lang="sk-SK" sz="1000" dirty="0"/>
              <a:t> a bezpečnostná dokumentácia,</a:t>
            </a:r>
          </a:p>
          <a:p>
            <a:pPr marL="342900" lvl="3" indent="-342900">
              <a:buFont typeface="Arial" panose="020B0604020202020204" pitchFamily="34" charset="0"/>
              <a:buChar char="•"/>
            </a:pPr>
            <a:r>
              <a:rPr lang="sk-SK" sz="1000" dirty="0"/>
              <a:t>riadenie aktív, hrozieb a rizík - </a:t>
            </a:r>
            <a:r>
              <a:rPr lang="sk-SK" sz="1000" dirty="0" err="1"/>
              <a:t>t.j</a:t>
            </a:r>
            <a:r>
              <a:rPr lang="sk-SK" sz="1000" dirty="0"/>
              <a:t>. inventarizácia aktív, klasifikácia a kategorizácia aktív, spolu s vykonaním analýzy rizík a analýzy dopadov a následným formalizovaným riadením identifikovaných rizík,</a:t>
            </a:r>
          </a:p>
          <a:p>
            <a:pPr marL="342900" lvl="3" indent="-342900">
              <a:buFont typeface="Arial" panose="020B0604020202020204" pitchFamily="34" charset="0"/>
              <a:buChar char="•"/>
            </a:pPr>
            <a:r>
              <a:rPr lang="sk-SK" sz="1000" dirty="0"/>
              <a:t>rozvoj v ďalších oblastiach riadenia IB a </a:t>
            </a:r>
            <a:r>
              <a:rPr lang="sk-SK" sz="1000" dirty="0" err="1"/>
              <a:t>KyB</a:t>
            </a:r>
            <a:r>
              <a:rPr lang="sk-SK" sz="1000" dirty="0"/>
              <a:t> (personálna bezpečnosť, riadenie dodávateľských služieb, akvizície, vývoja a údržby IS, technické zraniteľnosti systémov a zariadení, riadenie bezpečnosti sietí a informačných systémov, riadenie bezpečnosti prevádzky, riadenie prístupov, kryptografické opatrenia, riadenie kontinuity procesov a pod.).</a:t>
            </a:r>
          </a:p>
        </p:txBody>
      </p:sp>
    </p:spTree>
    <p:extLst>
      <p:ext uri="{BB962C8B-B14F-4D97-AF65-F5344CB8AC3E}">
        <p14:creationId xmlns:p14="http://schemas.microsoft.com/office/powerpoint/2010/main" val="785426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Zameranie projektov zo strany žiadateľov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1524000" y="2001797"/>
            <a:ext cx="9337964" cy="3844822"/>
          </a:xfrm>
        </p:spPr>
        <p:txBody>
          <a:bodyPr>
            <a:noAutofit/>
          </a:bodyPr>
          <a:lstStyle/>
          <a:p>
            <a:pPr algn="just"/>
            <a:r>
              <a:rPr lang="sk-SK" sz="1600" b="1" dirty="0"/>
              <a:t>Primárne budú podporené projekty, ktoré budú adresovať nasledovné základné aktivity riadenia IB a </a:t>
            </a:r>
            <a:r>
              <a:rPr lang="sk-SK" sz="1600" b="1" dirty="0" err="1"/>
              <a:t>KyB</a:t>
            </a:r>
            <a:r>
              <a:rPr lang="sk-SK" sz="1600" b="1" dirty="0"/>
              <a:t>, </a:t>
            </a:r>
            <a:r>
              <a:rPr lang="sk-SK" sz="1600" b="1" dirty="0" err="1"/>
              <a:t>t.j</a:t>
            </a:r>
            <a:r>
              <a:rPr lang="sk-SK" sz="1600" b="1" dirty="0"/>
              <a:t>. aktivity, ktorých výstupy sú dôležitou a nutnou podmienkou ďalšieho rozvoja zvyšných oblastí riadenia IB a </a:t>
            </a:r>
            <a:r>
              <a:rPr lang="sk-SK" sz="1600" b="1" dirty="0" err="1"/>
              <a:t>KyB</a:t>
            </a:r>
            <a:r>
              <a:rPr lang="sk-SK" sz="1600" b="1" dirty="0"/>
              <a:t>. Ide o:</a:t>
            </a:r>
          </a:p>
          <a:p>
            <a:pPr marL="342900" lvl="1" indent="-342900" algn="just">
              <a:buFont typeface="Arial" panose="020B0604020202020204" pitchFamily="34" charset="0"/>
              <a:buChar char="•"/>
            </a:pPr>
            <a:r>
              <a:rPr lang="sk-SK" sz="1400" dirty="0"/>
              <a:t>inventarizáciu a správu informačných aktív,</a:t>
            </a:r>
          </a:p>
          <a:p>
            <a:pPr marL="342900" lvl="1" indent="-342900" algn="just">
              <a:buFont typeface="Arial" panose="020B0604020202020204" pitchFamily="34" charset="0"/>
              <a:buChar char="•"/>
            </a:pPr>
            <a:r>
              <a:rPr lang="sk-SK" sz="1400" dirty="0"/>
              <a:t>klasifikáciu informácii a kategorizácia IS a sietí,</a:t>
            </a:r>
          </a:p>
          <a:p>
            <a:pPr marL="342900" lvl="1" indent="-342900" algn="just">
              <a:buFont typeface="Arial" panose="020B0604020202020204" pitchFamily="34" charset="0"/>
              <a:buChar char="•"/>
            </a:pPr>
            <a:r>
              <a:rPr lang="sk-SK" sz="1400" dirty="0"/>
              <a:t>výkon analýzy rizík a analýzy dopadov podľa jednotnej metodiky v rámci celého podsektoru VS,</a:t>
            </a:r>
          </a:p>
          <a:p>
            <a:pPr marL="342900" lvl="1" indent="-342900" algn="just">
              <a:buFont typeface="Arial" panose="020B0604020202020204" pitchFamily="34" charset="0"/>
              <a:buChar char="•"/>
            </a:pPr>
            <a:r>
              <a:rPr lang="sk-SK" sz="1400" dirty="0"/>
              <a:t>riadenie rizík (komplexný proces riadenia rizík </a:t>
            </a:r>
            <a:r>
              <a:rPr lang="en-US" sz="1400" dirty="0"/>
              <a:t>a </a:t>
            </a:r>
            <a:r>
              <a:rPr lang="sk-SK" sz="1400" dirty="0"/>
              <a:t>zapojenie vedenia inštitúcie /bezpečnostného výboru/ do tohto procesu).</a:t>
            </a:r>
          </a:p>
          <a:p>
            <a:pPr algn="just"/>
            <a:r>
              <a:rPr lang="sk-SK" sz="1600" b="1" dirty="0"/>
              <a:t>Inštitúcie, ktoré uvedený základ majú zrealizovaný, môžu v rámci tejto výzvy žiadať o akúkoľvek inú podporu v rámci ktorejkoľvek oblasti riadenia IB a </a:t>
            </a:r>
            <a:r>
              <a:rPr lang="sk-SK" sz="1600" b="1" dirty="0" err="1"/>
              <a:t>KyB</a:t>
            </a:r>
            <a:r>
              <a:rPr lang="sk-SK" sz="1600" b="1" dirty="0"/>
              <a:t>. Predpokladáme podporu najmä pre sekundárne aktivity typu (avšak nie len):</a:t>
            </a:r>
          </a:p>
          <a:p>
            <a:pPr marL="342900" lvl="1" indent="-342900" algn="just">
              <a:buFont typeface="Arial" panose="020B0604020202020204" pitchFamily="34" charset="0"/>
              <a:buChar char="•"/>
            </a:pPr>
            <a:r>
              <a:rPr lang="sk-SK" sz="1400" dirty="0"/>
              <a:t>implementácia </a:t>
            </a:r>
            <a:r>
              <a:rPr lang="sk-SK" sz="1400" dirty="0" smtClean="0"/>
              <a:t>IAM, zavedenie LMS, zavedenie 2FA, zavedenie </a:t>
            </a:r>
            <a:r>
              <a:rPr lang="sk-SK" sz="1400" dirty="0"/>
              <a:t>SOC as a </a:t>
            </a:r>
            <a:r>
              <a:rPr lang="sk-SK" sz="1400" dirty="0" err="1" smtClean="0"/>
              <a:t>service</a:t>
            </a:r>
            <a:r>
              <a:rPr lang="sk-SK" sz="1400" dirty="0" smtClean="0"/>
              <a:t>, implementácia MDM, implementácia </a:t>
            </a:r>
            <a:r>
              <a:rPr lang="sk-SK" sz="1400" dirty="0"/>
              <a:t>BCM (politiky BC, stratégie obnovy a prípravy BCP a </a:t>
            </a:r>
            <a:r>
              <a:rPr lang="sk-SK" sz="1400" dirty="0" smtClean="0"/>
              <a:t>DRP) a </a:t>
            </a:r>
            <a:r>
              <a:rPr lang="sk-SK" sz="1400" dirty="0"/>
              <a:t>pod.</a:t>
            </a:r>
          </a:p>
        </p:txBody>
      </p:sp>
    </p:spTree>
    <p:extLst>
      <p:ext uri="{BB962C8B-B14F-4D97-AF65-F5344CB8AC3E}">
        <p14:creationId xmlns:p14="http://schemas.microsoft.com/office/powerpoint/2010/main" val="3840551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C7731-2851-420F-A7BC-8FDFE1A33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Základné parametre výzvy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B3C928-12A2-4759-AFE8-3EF23D474C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1600" dirty="0"/>
              <a:t>Schválenie </a:t>
            </a:r>
            <a:r>
              <a:rPr lang="sk-SK" sz="1600" dirty="0" smtClean="0"/>
              <a:t>riadiacim výborom: </a:t>
            </a:r>
            <a:r>
              <a:rPr lang="sk-SK" sz="1600" dirty="0"/>
              <a:t>11.6.2021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1600" dirty="0"/>
              <a:t>Začiatok podávania žiadostí: od </a:t>
            </a:r>
            <a:r>
              <a:rPr lang="sk-SK" sz="1600" dirty="0" smtClean="0"/>
              <a:t>2.7.2021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1600" dirty="0"/>
              <a:t>Dátum uzavretia 1. hodnotiaceho kola výzvy: 06.09.2021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1600" dirty="0"/>
              <a:t>Aktuálna </a:t>
            </a:r>
            <a:r>
              <a:rPr lang="sk-SK" sz="1600" dirty="0" smtClean="0"/>
              <a:t>alokácia zo zdrojov EÚ: </a:t>
            </a:r>
            <a:r>
              <a:rPr lang="sk-SK" sz="1600" dirty="0"/>
              <a:t>5 mil. EUR </a:t>
            </a:r>
            <a:endParaRPr lang="sk-SK" sz="16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1600" dirty="0" smtClean="0"/>
              <a:t>Minimálna </a:t>
            </a:r>
            <a:r>
              <a:rPr lang="sk-SK" sz="1600" dirty="0"/>
              <a:t>výška podpory: 70.000,- EUR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1600" dirty="0"/>
              <a:t>Maximálna výška podpory: 450.000,- EUR</a:t>
            </a:r>
          </a:p>
        </p:txBody>
      </p:sp>
    </p:spTree>
    <p:extLst>
      <p:ext uri="{BB962C8B-B14F-4D97-AF65-F5344CB8AC3E}">
        <p14:creationId xmlns:p14="http://schemas.microsoft.com/office/powerpoint/2010/main" val="425536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220EA-A5A0-4C9F-86D9-BD68FD9E7F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Okruh oprávnených žiadateľov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A1BE20-E365-4DC9-A26A-BAF229A1D8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1600" dirty="0" smtClean="0"/>
              <a:t>Organizácie štátnej správy (Ústredné </a:t>
            </a:r>
            <a:r>
              <a:rPr lang="sk-SK" sz="1600" dirty="0"/>
              <a:t>orgány ŠS a </a:t>
            </a:r>
            <a:r>
              <a:rPr lang="sk-SK" sz="1600" dirty="0" smtClean="0"/>
              <a:t>ministerstvá ich podriadené </a:t>
            </a:r>
            <a:r>
              <a:rPr lang="sk-SK" sz="1600" dirty="0"/>
              <a:t>organizácie, štátne rozpočtové organizácie, štátne príspevkové </a:t>
            </a:r>
            <a:r>
              <a:rPr lang="sk-SK" sz="1600" dirty="0" smtClean="0"/>
              <a:t>organizácie)</a:t>
            </a:r>
            <a:endParaRPr lang="sk-SK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1600" dirty="0"/>
              <a:t>Ostatné subjekty verejnej správy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sk-SK" sz="1600" dirty="0"/>
              <a:t>O</a:t>
            </a:r>
            <a:r>
              <a:rPr lang="sk-SK" sz="1600" dirty="0" smtClean="0"/>
              <a:t>bce </a:t>
            </a:r>
            <a:r>
              <a:rPr lang="sk-SK" sz="1600" dirty="0"/>
              <a:t>so štatútom mesta mimo Bratislavského kraja (zákon č. 369/1990 Zb. o obecnom zriadení) a mesto Košice a jeho mestské časti (zákon č. 401/1990 Zb. o meste Košice),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sk-SK" sz="1600" dirty="0"/>
              <a:t>V</a:t>
            </a:r>
            <a:r>
              <a:rPr lang="sk-SK" sz="1600" dirty="0" smtClean="0"/>
              <a:t>yššie </a:t>
            </a:r>
            <a:r>
              <a:rPr lang="sk-SK" sz="1600" dirty="0"/>
              <a:t>územné celky mimo Bratislavského kraja (zákon č. 302/2001 Z. z. o samospráve vyšších územných celkov (zákon o samosprávnych krajoch)) </a:t>
            </a:r>
          </a:p>
        </p:txBody>
      </p:sp>
    </p:spTree>
    <p:extLst>
      <p:ext uri="{BB962C8B-B14F-4D97-AF65-F5344CB8AC3E}">
        <p14:creationId xmlns:p14="http://schemas.microsoft.com/office/powerpoint/2010/main" val="3254329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B6696D-293C-4211-84AC-8BBB01C04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Podmienky účasti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746BD0-9683-4544-8401-FBE207000A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2001797"/>
            <a:ext cx="9144000" cy="3603196"/>
          </a:xfrm>
        </p:spPr>
        <p:txBody>
          <a:bodyPr>
            <a:noAutofit/>
          </a:bodyPr>
          <a:lstStyle/>
          <a:p>
            <a:r>
              <a:rPr lang="sk-SK" sz="1600" dirty="0"/>
              <a:t>„Administratívne“, organizačné a iné formálne podmienky: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1600" dirty="0"/>
              <a:t>právna forma (okruh oprávnených žiadateľov), nebyť dlžníkom na daniach, nebyť dlžníkom poistného na zdravotnom poistení a sociálnom poistení, beztrestnosť štatutárneho orgánu, oprávnenosť výdavkov a územia projektu, </a:t>
            </a:r>
            <a:r>
              <a:rPr lang="sk-SK" sz="1600" dirty="0" smtClean="0"/>
              <a:t>merateľné ukazovatele, </a:t>
            </a:r>
            <a:r>
              <a:rPr lang="sk-SK" sz="1600" dirty="0"/>
              <a:t>čas realizácie, interné zdroje na prevádzku, atď</a:t>
            </a:r>
            <a:r>
              <a:rPr lang="sk-SK" sz="1600" dirty="0" smtClean="0"/>
              <a:t>.</a:t>
            </a:r>
          </a:p>
          <a:p>
            <a:r>
              <a:rPr lang="sk-SK" sz="1600" dirty="0" smtClean="0"/>
              <a:t>„</a:t>
            </a:r>
            <a:r>
              <a:rPr lang="sk-SK" sz="1600" dirty="0"/>
              <a:t>Technické“ podmienky: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1600" dirty="0" smtClean="0"/>
              <a:t>súlad </a:t>
            </a:r>
            <a:r>
              <a:rPr lang="sk-SK" sz="1600" dirty="0"/>
              <a:t>Žiadosti o NFP s horizontálnou štúdiou uskutočniteľnosti a s minimálnymi obsahovými a formálnymi náležitosťami definovanými Prílohou č. 9 </a:t>
            </a:r>
            <a:r>
              <a:rPr lang="sk-SK" sz="1600" dirty="0" smtClean="0"/>
              <a:t>výzvy, stanovisko </a:t>
            </a:r>
            <a:r>
              <a:rPr lang="sk-SK" sz="1600" dirty="0"/>
              <a:t>od sekcie kybernetickej bezpečnosti potvrdzujúce súlad Žiadosti o NFP s horizontálnou štúdiou </a:t>
            </a:r>
            <a:r>
              <a:rPr lang="sk-SK" sz="1600" dirty="0" smtClean="0"/>
              <a:t>uskutočniteľnosti, súladu </a:t>
            </a:r>
            <a:r>
              <a:rPr lang="sk-SK" sz="1600" dirty="0"/>
              <a:t>projektu so zákonom č. 69/2018 Z. z. o kybernetickej </a:t>
            </a:r>
            <a:r>
              <a:rPr lang="sk-SK" sz="1600" dirty="0" smtClean="0"/>
              <a:t>bezpečnosti, čestné prehlásenie, splnenie </a:t>
            </a:r>
            <a:r>
              <a:rPr lang="sk-SK" sz="1600" dirty="0"/>
              <a:t>hodnotiacich kritérií </a:t>
            </a:r>
            <a:r>
              <a:rPr lang="sk-SK" sz="1600" dirty="0" smtClean="0"/>
              <a:t>(pre </a:t>
            </a:r>
            <a:r>
              <a:rPr lang="sk-SK" sz="1600" dirty="0"/>
              <a:t>účely určenia poradia a dôležitosti žiadosti pri vyššom počte žiadateľov</a:t>
            </a:r>
            <a:r>
              <a:rPr lang="sk-SK" sz="1600" dirty="0" smtClean="0"/>
              <a:t>), určenie </a:t>
            </a:r>
            <a:r>
              <a:rPr lang="sk-SK" sz="1600" dirty="0"/>
              <a:t>dopadu prípadného kybernetického incidentu (najhoršieho možného scenára a dopadov na inštitúciu) v závislosti podľa § 24 ods. 2, písm. a) až e) zákona č. 69/2018 Z. z. o kybernetickej bezpečnosti </a:t>
            </a:r>
          </a:p>
        </p:txBody>
      </p:sp>
    </p:spTree>
    <p:extLst>
      <p:ext uri="{BB962C8B-B14F-4D97-AF65-F5344CB8AC3E}">
        <p14:creationId xmlns:p14="http://schemas.microsoft.com/office/powerpoint/2010/main" val="177684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7C8B8-2A1C-40A9-BB0B-6EDCBB5AB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Podpora zo strany </a:t>
            </a:r>
            <a:r>
              <a:rPr lang="sk-SK" dirty="0" smtClean="0"/>
              <a:t>MIRRI – Sekcia kybernetickej bezpečnosti</a:t>
            </a:r>
            <a:endParaRPr lang="sk-S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8DA2F7-DD0B-465E-8E2D-676B8A6B8D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sk-SK" dirty="0"/>
              <a:t>Cieľom podpory zo strany MIRRI je č</a:t>
            </a:r>
            <a:r>
              <a:rPr lang="sk-SK" sz="2400" dirty="0"/>
              <a:t>o najviac zjednodušiť a zrýchliť celý proces pomocou dotazníkov, šablón (žiadosť o NFP, podkladov pre VO) a odbornej a metodickej podpory zo strany MIRRI.</a:t>
            </a:r>
          </a:p>
          <a:p>
            <a:endParaRPr lang="sk-SK" dirty="0"/>
          </a:p>
          <a:p>
            <a:r>
              <a:rPr lang="sk-SK" dirty="0"/>
              <a:t>Pre potenciálnych žiadateľov bude MIRRI poskytovať podporu formou: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dirty="0"/>
              <a:t>poskytnutia šablón pre dokumenty vyplývajúce zo zákona č. 69/2018 </a:t>
            </a:r>
            <a:r>
              <a:rPr lang="sk-SK" dirty="0" err="1"/>
              <a:t>Z.z</a:t>
            </a:r>
            <a:r>
              <a:rPr lang="sk-SK" dirty="0"/>
              <a:t>. o kybernetickej bezpečnosti,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dirty="0"/>
              <a:t>usmernení a odporúčaní k prispôsobeniu dokumentov a riadeniu IB a </a:t>
            </a:r>
            <a:r>
              <a:rPr lang="sk-SK" dirty="0" err="1"/>
              <a:t>KyB</a:t>
            </a:r>
            <a:r>
              <a:rPr lang="sk-SK" dirty="0"/>
              <a:t>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dirty="0"/>
              <a:t>zverejnenia jednotnej metodiky spracovania AR/BIA a riadenia rizík,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dirty="0"/>
              <a:t>zabezpečenia </a:t>
            </a:r>
            <a:r>
              <a:rPr lang="sk-SK" dirty="0" smtClean="0"/>
              <a:t>podpory kvality žiadostí a </a:t>
            </a:r>
            <a:r>
              <a:rPr lang="sk-SK" dirty="0"/>
              <a:t>podkladov pre VO.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932928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Vypĺňanie Žiadosti o poskytnutie NFP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1600" dirty="0"/>
              <a:t>Formulár – Žiadosť o NFP a doplňujúce údaje </a:t>
            </a:r>
            <a:r>
              <a:rPr lang="sk-SK" sz="1600" dirty="0" smtClean="0"/>
              <a:t>ŽoNFP a inštrukcia k vypĺňaniu: </a:t>
            </a:r>
            <a:r>
              <a:rPr lang="sk-SK" sz="1600" dirty="0" smtClean="0">
                <a:hlinkClick r:id="rId2"/>
              </a:rPr>
              <a:t>https</a:t>
            </a:r>
            <a:r>
              <a:rPr lang="sk-SK" sz="1600" dirty="0">
                <a:hlinkClick r:id="rId2"/>
              </a:rPr>
              <a:t>://www.mirri.gov.sk/projekty/projekty-esif/operacny-program-integrovana-infrastruktura/prioritna-os-7-informacna-spolocnost/metodicke-dokumenty/formulare</a:t>
            </a:r>
            <a:r>
              <a:rPr lang="sk-SK" sz="1600" dirty="0" smtClean="0">
                <a:hlinkClick r:id="rId2"/>
              </a:rPr>
              <a:t>/</a:t>
            </a:r>
            <a:r>
              <a:rPr lang="sk-SK" sz="1600" dirty="0" smtClean="0"/>
              <a:t> </a:t>
            </a:r>
            <a:endParaRPr lang="sk-SK" sz="1600" dirty="0" smtClean="0"/>
          </a:p>
          <a:p>
            <a:endParaRPr lang="sk-SK" sz="1600" dirty="0"/>
          </a:p>
          <a:p>
            <a:endParaRPr lang="sk-SK" sz="1600" dirty="0" smtClean="0"/>
          </a:p>
          <a:p>
            <a:r>
              <a:rPr lang="sk-SK" sz="1600" dirty="0" smtClean="0"/>
              <a:t>Informácie pre prijímateľov</a:t>
            </a:r>
          </a:p>
          <a:p>
            <a:r>
              <a:rPr lang="sk-SK" sz="1600" dirty="0">
                <a:hlinkClick r:id="rId3"/>
              </a:rPr>
              <a:t>https://www.mirri.gov.sk/projekty/projekty-esif/operacny-program-integrovana-infrastruktura/prioritna-os-7-informacna-spolocnost/metodicke-dokumenty/informacie-pre-ziadatelov-a-prijimatelov/p-a-m-pre-skolenie-narodne-a-dopytove</a:t>
            </a:r>
            <a:r>
              <a:rPr lang="sk-SK" sz="1600" dirty="0" smtClean="0">
                <a:hlinkClick r:id="rId3"/>
              </a:rPr>
              <a:t>/</a:t>
            </a:r>
            <a:r>
              <a:rPr lang="sk-SK" sz="1600" dirty="0" smtClean="0"/>
              <a:t> </a:t>
            </a:r>
            <a:endParaRPr lang="sk-SK" sz="1600" dirty="0"/>
          </a:p>
        </p:txBody>
      </p:sp>
    </p:spTree>
    <p:extLst>
      <p:ext uri="{BB962C8B-B14F-4D97-AF65-F5344CB8AC3E}">
        <p14:creationId xmlns:p14="http://schemas.microsoft.com/office/powerpoint/2010/main" val="395616331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IRRI Farebnosť PPT">
      <a:dk1>
        <a:srgbClr val="004C96"/>
      </a:dk1>
      <a:lt1>
        <a:srgbClr val="FFFFFF"/>
      </a:lt1>
      <a:dk2>
        <a:srgbClr val="004C96"/>
      </a:dk2>
      <a:lt2>
        <a:srgbClr val="FFFFFF"/>
      </a:lt2>
      <a:accent1>
        <a:srgbClr val="D1D3D4"/>
      </a:accent1>
      <a:accent2>
        <a:srgbClr val="0055A1"/>
      </a:accent2>
      <a:accent3>
        <a:srgbClr val="ED1C24"/>
      </a:accent3>
      <a:accent4>
        <a:srgbClr val="263C80"/>
      </a:accent4>
      <a:accent5>
        <a:srgbClr val="5F7BCF"/>
      </a:accent5>
      <a:accent6>
        <a:srgbClr val="F4767B"/>
      </a:accent6>
      <a:hlink>
        <a:srgbClr val="004C96"/>
      </a:hlink>
      <a:folHlink>
        <a:srgbClr val="ED1C2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67958729419C44B0BE5CB51AA7A8CC" ma:contentTypeVersion="4" ma:contentTypeDescription="Create a new document." ma:contentTypeScope="" ma:versionID="cbc01fc723b1db47d2e374afb07d1d78">
  <xsd:schema xmlns:xsd="http://www.w3.org/2001/XMLSchema" xmlns:xs="http://www.w3.org/2001/XMLSchema" xmlns:p="http://schemas.microsoft.com/office/2006/metadata/properties" xmlns:ns2="7a546706-aaec-4556-b91c-ec2da0faf1e8" xmlns:ns3="660fd65a-eae4-4fa8-8d8a-1a1ee854cd3d" targetNamespace="http://schemas.microsoft.com/office/2006/metadata/properties" ma:root="true" ma:fieldsID="94d13a7278339b131a9b7cd6910ba0fe" ns2:_="" ns3:_="">
    <xsd:import namespace="7a546706-aaec-4556-b91c-ec2da0faf1e8"/>
    <xsd:import namespace="660fd65a-eae4-4fa8-8d8a-1a1ee854cd3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546706-aaec-4556-b91c-ec2da0faf1e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0fd65a-eae4-4fa8-8d8a-1a1ee854cd3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660fd65a-eae4-4fa8-8d8a-1a1ee854cd3d">
      <UserInfo>
        <DisplayName>Pavol Rybar</DisplayName>
        <AccountId>6</AccountId>
        <AccountType/>
      </UserInfo>
      <UserInfo>
        <DisplayName>Jozef Stanko</DisplayName>
        <AccountId>14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2D3FE134-C8D7-4166-9F59-10A303986AD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74EA855-3187-4D3B-A663-431586ACD4A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a546706-aaec-4556-b91c-ec2da0faf1e8"/>
    <ds:schemaRef ds:uri="660fd65a-eae4-4fa8-8d8a-1a1ee854cd3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1808EB8-A5D8-425D-8ACD-1297D74F0920}">
  <ds:schemaRefs>
    <ds:schemaRef ds:uri="http://purl.org/dc/elements/1.1/"/>
    <ds:schemaRef ds:uri="660fd65a-eae4-4fa8-8d8a-1a1ee854cd3d"/>
    <ds:schemaRef ds:uri="http://schemas.microsoft.com/office/2006/documentManagement/types"/>
    <ds:schemaRef ds:uri="http://purl.org/dc/dcmitype/"/>
    <ds:schemaRef ds:uri="http://www.w3.org/XML/1998/namespace"/>
    <ds:schemaRef ds:uri="7a546706-aaec-4556-b91c-ec2da0faf1e8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3555</TotalTime>
  <Words>1040</Words>
  <Application>Microsoft Office PowerPoint</Application>
  <PresentationFormat>Širokouhlá</PresentationFormat>
  <Paragraphs>76</Paragraphs>
  <Slides>13</Slides>
  <Notes>1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Open Sans SemiBold</vt:lpstr>
      <vt:lpstr>Motiv Office</vt:lpstr>
      <vt:lpstr>Prezentácia programu PowerPoint</vt:lpstr>
      <vt:lpstr>Manažérske zhrnutie </vt:lpstr>
      <vt:lpstr>Cieľ a zameranie výzvy</vt:lpstr>
      <vt:lpstr>Zameranie projektov zo strany žiadateľov</vt:lpstr>
      <vt:lpstr>Základné parametre výzvy</vt:lpstr>
      <vt:lpstr>Okruh oprávnených žiadateľov</vt:lpstr>
      <vt:lpstr>Podmienky účasti</vt:lpstr>
      <vt:lpstr>Podpora zo strany MIRRI – Sekcia kybernetickej bezpečnosti</vt:lpstr>
      <vt:lpstr>Vypĺňanie Žiadosti o poskytnutie NFP</vt:lpstr>
      <vt:lpstr>Najčastejšie nedostatky ŽoNFP</vt:lpstr>
      <vt:lpstr>Prezentácia programu PowerPoint</vt:lpstr>
      <vt:lpstr>Otázky a diskusia</vt:lpstr>
      <vt:lpstr>ĎAKUJEME!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Patricia</dc:creator>
  <cp:lastModifiedBy>Michal Rosol</cp:lastModifiedBy>
  <cp:revision>1589</cp:revision>
  <dcterms:created xsi:type="dcterms:W3CDTF">2020-06-30T07:10:58Z</dcterms:created>
  <dcterms:modified xsi:type="dcterms:W3CDTF">2021-07-08T13:15:40Z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0x010100FC67958729419C44B0BE5CB51AA7A8CC</vt:lpwstr>
  </property>
</Properties>
</file>