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5" r:id="rId6"/>
    <p:sldId id="270" r:id="rId7"/>
    <p:sldId id="271" r:id="rId8"/>
    <p:sldId id="274" r:id="rId9"/>
    <p:sldId id="277" r:id="rId10"/>
    <p:sldId id="278" r:id="rId11"/>
    <p:sldId id="279" r:id="rId12"/>
    <p:sldId id="273" r:id="rId13"/>
    <p:sldId id="263" r:id="rId14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474747"/>
    <a:srgbClr val="004C96"/>
    <a:srgbClr val="ECECEC"/>
    <a:srgbClr val="86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6B794F-84B6-4690-A71B-CEA6CAB2D186}" v="611" dt="2021-06-30T15:59:50.09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Svetlý štýl 3 - zvýrazneni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ol Rybar" userId="ce689e83-8ad7-45a4-a8fd-4ad0c7bec284" providerId="ADAL" clId="{E56B794F-84B6-4690-A71B-CEA6CAB2D186}"/>
    <pc:docChg chg="undo custSel addSld modSld">
      <pc:chgData name="Pavol Rybar" userId="ce689e83-8ad7-45a4-a8fd-4ad0c7bec284" providerId="ADAL" clId="{E56B794F-84B6-4690-A71B-CEA6CAB2D186}" dt="2021-06-30T16:20:02.676" v="715" actId="108"/>
      <pc:docMkLst>
        <pc:docMk/>
      </pc:docMkLst>
      <pc:sldChg chg="modSp mod">
        <pc:chgData name="Pavol Rybar" userId="ce689e83-8ad7-45a4-a8fd-4ad0c7bec284" providerId="ADAL" clId="{E56B794F-84B6-4690-A71B-CEA6CAB2D186}" dt="2021-06-30T15:37:04.080" v="81" actId="20577"/>
        <pc:sldMkLst>
          <pc:docMk/>
          <pc:sldMk cId="785426053" sldId="264"/>
        </pc:sldMkLst>
        <pc:spChg chg="mod">
          <ac:chgData name="Pavol Rybar" userId="ce689e83-8ad7-45a4-a8fd-4ad0c7bec284" providerId="ADAL" clId="{E56B794F-84B6-4690-A71B-CEA6CAB2D186}" dt="2021-06-30T15:37:04.080" v="81" actId="20577"/>
          <ac:spMkLst>
            <pc:docMk/>
            <pc:sldMk cId="785426053" sldId="264"/>
            <ac:spMk id="3" creationId="{64B73F65-9640-4CBC-8169-EE16D0CA6E94}"/>
          </ac:spMkLst>
        </pc:spChg>
      </pc:sldChg>
      <pc:sldChg chg="modSp mod">
        <pc:chgData name="Pavol Rybar" userId="ce689e83-8ad7-45a4-a8fd-4ad0c7bec284" providerId="ADAL" clId="{E56B794F-84B6-4690-A71B-CEA6CAB2D186}" dt="2021-06-30T16:12:23.099" v="639" actId="20577"/>
        <pc:sldMkLst>
          <pc:docMk/>
          <pc:sldMk cId="4255363466" sldId="270"/>
        </pc:sldMkLst>
        <pc:spChg chg="mod">
          <ac:chgData name="Pavol Rybar" userId="ce689e83-8ad7-45a4-a8fd-4ad0c7bec284" providerId="ADAL" clId="{E56B794F-84B6-4690-A71B-CEA6CAB2D186}" dt="2021-06-30T16:12:23.099" v="639" actId="20577"/>
          <ac:spMkLst>
            <pc:docMk/>
            <pc:sldMk cId="4255363466" sldId="270"/>
            <ac:spMk id="3" creationId="{1DB3C928-12A2-4759-AFE8-3EF23D474C14}"/>
          </ac:spMkLst>
        </pc:spChg>
      </pc:sldChg>
      <pc:sldChg chg="modSp mod">
        <pc:chgData name="Pavol Rybar" userId="ce689e83-8ad7-45a4-a8fd-4ad0c7bec284" providerId="ADAL" clId="{E56B794F-84B6-4690-A71B-CEA6CAB2D186}" dt="2021-06-30T16:20:02.676" v="715" actId="108"/>
        <pc:sldMkLst>
          <pc:docMk/>
          <pc:sldMk cId="177684566" sldId="274"/>
        </pc:sldMkLst>
        <pc:spChg chg="mod">
          <ac:chgData name="Pavol Rybar" userId="ce689e83-8ad7-45a4-a8fd-4ad0c7bec284" providerId="ADAL" clId="{E56B794F-84B6-4690-A71B-CEA6CAB2D186}" dt="2021-06-30T16:20:02.676" v="715" actId="108"/>
          <ac:spMkLst>
            <pc:docMk/>
            <pc:sldMk cId="177684566" sldId="274"/>
            <ac:spMk id="3" creationId="{0C746BD0-9683-4544-8401-FBE207000A39}"/>
          </ac:spMkLst>
        </pc:spChg>
      </pc:sldChg>
      <pc:sldChg chg="modSp add mod">
        <pc:chgData name="Pavol Rybar" userId="ce689e83-8ad7-45a4-a8fd-4ad0c7bec284" providerId="ADAL" clId="{E56B794F-84B6-4690-A71B-CEA6CAB2D186}" dt="2021-06-30T16:19:05.018" v="704" actId="20577"/>
        <pc:sldMkLst>
          <pc:docMk/>
          <pc:sldMk cId="3392200781" sldId="275"/>
        </pc:sldMkLst>
        <pc:spChg chg="mod">
          <ac:chgData name="Pavol Rybar" userId="ce689e83-8ad7-45a4-a8fd-4ad0c7bec284" providerId="ADAL" clId="{E56B794F-84B6-4690-A71B-CEA6CAB2D186}" dt="2021-06-30T15:40:20.047" v="108" actId="20577"/>
          <ac:spMkLst>
            <pc:docMk/>
            <pc:sldMk cId="3392200781" sldId="275"/>
            <ac:spMk id="2" creationId="{43D17CDD-B3E0-4801-B227-D4FAD8563050}"/>
          </ac:spMkLst>
        </pc:spChg>
        <pc:spChg chg="mod">
          <ac:chgData name="Pavol Rybar" userId="ce689e83-8ad7-45a4-a8fd-4ad0c7bec284" providerId="ADAL" clId="{E56B794F-84B6-4690-A71B-CEA6CAB2D186}" dt="2021-06-30T16:19:05.018" v="704" actId="20577"/>
          <ac:spMkLst>
            <pc:docMk/>
            <pc:sldMk cId="3392200781" sldId="275"/>
            <ac:spMk id="3" creationId="{64B73F65-9640-4CBC-8169-EE16D0CA6E94}"/>
          </ac:spMkLst>
        </pc:spChg>
      </pc:sldChg>
    </pc:docChg>
  </pc:docChgLst>
  <pc:docChgLst>
    <pc:chgData name="Jozef Stanko" userId="459b7dda-c51c-46c9-9f10-a6efaa819ff7" providerId="ADAL" clId="{CA516403-6476-4162-B96B-AB339CD9AE34}"/>
    <pc:docChg chg="modSld">
      <pc:chgData name="Jozef Stanko" userId="459b7dda-c51c-46c9-9f10-a6efaa819ff7" providerId="ADAL" clId="{CA516403-6476-4162-B96B-AB339CD9AE34}" dt="2021-06-30T19:05:14.892" v="9" actId="6549"/>
      <pc:docMkLst>
        <pc:docMk/>
      </pc:docMkLst>
      <pc:sldChg chg="modSp mod">
        <pc:chgData name="Jozef Stanko" userId="459b7dda-c51c-46c9-9f10-a6efaa819ff7" providerId="ADAL" clId="{CA516403-6476-4162-B96B-AB339CD9AE34}" dt="2021-06-30T19:05:14.892" v="9" actId="6549"/>
        <pc:sldMkLst>
          <pc:docMk/>
          <pc:sldMk cId="3392200781" sldId="275"/>
        </pc:sldMkLst>
        <pc:spChg chg="mod">
          <ac:chgData name="Jozef Stanko" userId="459b7dda-c51c-46c9-9f10-a6efaa819ff7" providerId="ADAL" clId="{CA516403-6476-4162-B96B-AB339CD9AE34}" dt="2021-06-30T19:05:14.892" v="9" actId="6549"/>
          <ac:spMkLst>
            <pc:docMk/>
            <pc:sldMk cId="3392200781" sldId="275"/>
            <ac:spMk id="3" creationId="{64B73F65-9640-4CBC-8169-EE16D0CA6E9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9347E50-12C7-41A7-8B3C-3AF23F049C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F1F36B4-4590-4203-BC89-C6755FB0A7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71047-66FE-44DC-8795-20B9D72F6D91}" type="datetimeFigureOut">
              <a:rPr lang="sk-SK" smtClean="0"/>
              <a:t>11. 5. 2022</a:t>
            </a:fld>
            <a:endParaRPr lang="sk-SK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B77F3A-97D1-4622-853B-D0F280455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8A8185-CC07-420F-B52F-FD31F7366F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8DED-C819-4B82-8211-2BCB6DC4F7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7676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91336-641C-471C-9591-751FD53FE17E}" type="datetimeFigureOut">
              <a:rPr lang="sk-SK" smtClean="0"/>
              <a:t>11. 5. 2022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E5E12-BA9C-410B-9827-1609F3D6DE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968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E5E12-BA9C-410B-9827-1609F3D6DEC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185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6.sv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1_Title Slide - U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cký objekt 37">
            <a:extLst>
              <a:ext uri="{FF2B5EF4-FFF2-40B4-BE49-F238E27FC236}">
                <a16:creationId xmlns:a16="http://schemas.microsoft.com/office/drawing/2014/main" id="{BF70DF5A-9435-46E8-A02E-ABFA8D8E5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572001" y="764062"/>
            <a:ext cx="7619999" cy="420872"/>
          </a:xfrm>
          <a:prstGeom prst="rect">
            <a:avLst/>
          </a:prstGeom>
        </p:spPr>
      </p:pic>
      <p:pic>
        <p:nvPicPr>
          <p:cNvPr id="39" name="Grafický objekt 38">
            <a:extLst>
              <a:ext uri="{FF2B5EF4-FFF2-40B4-BE49-F238E27FC236}">
                <a16:creationId xmlns:a16="http://schemas.microsoft.com/office/drawing/2014/main" id="{E1AF6A8F-FA1A-4E8D-B4E8-12021CB49D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8290" y="639806"/>
            <a:ext cx="3173594" cy="727520"/>
          </a:xfrm>
          <a:prstGeom prst="rect">
            <a:avLst/>
          </a:prstGeom>
        </p:spPr>
      </p:pic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66280FB4-9DED-4350-9FE3-4F210C0D06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29115" y="2660149"/>
            <a:ext cx="5390258" cy="10156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6600" b="0">
                <a:solidFill>
                  <a:srgbClr val="004C96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/>
              <a:t>Hlavný</a:t>
            </a:r>
            <a:r>
              <a:rPr lang="en-US" noProof="0" dirty="0"/>
              <a:t> </a:t>
            </a:r>
            <a:r>
              <a:rPr lang="en-US" noProof="0" dirty="0" err="1"/>
              <a:t>názov</a:t>
            </a:r>
            <a:endParaRPr lang="en-US" noProof="0" dirty="0"/>
          </a:p>
        </p:txBody>
      </p:sp>
      <p:cxnSp>
        <p:nvCxnSpPr>
          <p:cNvPr id="42" name="Straight Connector 9">
            <a:extLst>
              <a:ext uri="{FF2B5EF4-FFF2-40B4-BE49-F238E27FC236}">
                <a16:creationId xmlns:a16="http://schemas.microsoft.com/office/drawing/2014/main" id="{1EB0D649-3A87-441C-94F1-B380B2CF1175}"/>
              </a:ext>
            </a:extLst>
          </p:cNvPr>
          <p:cNvCxnSpPr>
            <a:cxnSpLocks/>
          </p:cNvCxnSpPr>
          <p:nvPr userDrawn="1"/>
        </p:nvCxnSpPr>
        <p:spPr>
          <a:xfrm>
            <a:off x="3771845" y="4119609"/>
            <a:ext cx="79321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Obrázek 42">
            <a:extLst>
              <a:ext uri="{FF2B5EF4-FFF2-40B4-BE49-F238E27FC236}">
                <a16:creationId xmlns:a16="http://schemas.microsoft.com/office/drawing/2014/main" id="{23B3BE27-D028-4B44-A89D-50C70D24E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0" t="32329" r="15070" b="53337"/>
          <a:stretch/>
        </p:blipFill>
        <p:spPr>
          <a:xfrm>
            <a:off x="0" y="2432624"/>
            <a:ext cx="3050847" cy="996376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78B7E1F9-AA2E-4A85-A84C-C524D91D0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35123" b="26502"/>
          <a:stretch/>
        </p:blipFill>
        <p:spPr>
          <a:xfrm>
            <a:off x="1335883" y="5265995"/>
            <a:ext cx="3247403" cy="981118"/>
          </a:xfrm>
          <a:prstGeom prst="rect">
            <a:avLst/>
          </a:prstGeom>
          <a:effectLst>
            <a:outerShdw blurRad="762000" dist="254000" dir="5400000" algn="ctr" rotWithShape="0">
              <a:srgbClr val="474747">
                <a:alpha val="30000"/>
              </a:srgbClr>
            </a:outerShdw>
          </a:effectLst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5049156E-7F8C-486C-A9D0-C43F03C18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9741" r="1" b="9262"/>
          <a:stretch/>
        </p:blipFill>
        <p:spPr>
          <a:xfrm>
            <a:off x="9697378" y="3156116"/>
            <a:ext cx="2494621" cy="1015663"/>
          </a:xfrm>
          <a:prstGeom prst="rect">
            <a:avLst/>
          </a:prstGeom>
        </p:spPr>
      </p:pic>
      <p:sp>
        <p:nvSpPr>
          <p:cNvPr id="29" name="Zástupný objekt pre text 4">
            <a:extLst>
              <a:ext uri="{FF2B5EF4-FFF2-40B4-BE49-F238E27FC236}">
                <a16:creationId xmlns:a16="http://schemas.microsoft.com/office/drawing/2014/main" id="{887E8B22-E8C6-4347-A27C-13FA4283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2338" y="5914966"/>
            <a:ext cx="4235450" cy="3714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r">
              <a:buNone/>
              <a:defRPr sz="1800" baseline="0">
                <a:solidFill>
                  <a:schemeClr val="accent3"/>
                </a:solidFill>
              </a:defRPr>
            </a:lvl1pPr>
            <a:lvl2pPr marL="457200" indent="0" algn="r">
              <a:buNone/>
              <a:defRPr sz="1800">
                <a:solidFill>
                  <a:schemeClr val="accent2"/>
                </a:solidFill>
              </a:defRPr>
            </a:lvl2pPr>
            <a:lvl3pPr marL="914400" indent="0" algn="r">
              <a:buNone/>
              <a:defRPr sz="1800">
                <a:solidFill>
                  <a:schemeClr val="accent2"/>
                </a:solidFill>
              </a:defRPr>
            </a:lvl3pPr>
            <a:lvl4pPr marL="1371600" indent="0" algn="r">
              <a:buNone/>
              <a:defRPr sz="1800">
                <a:solidFill>
                  <a:schemeClr val="accent2"/>
                </a:solidFill>
              </a:defRPr>
            </a:lvl4pPr>
            <a:lvl5pPr marL="1828800" indent="0" algn="r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00. MESIAC 2020</a:t>
            </a:r>
            <a:endParaRPr lang="sk-SK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02570FC-7602-4BDA-A640-C3645256AF1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883923" y="3492013"/>
            <a:ext cx="4235450" cy="10156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6600" b="0">
                <a:solidFill>
                  <a:srgbClr val="004C96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/>
              <a:t>Prezentácie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45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>
        <p:tmplLst>
          <p:tmpl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1"/>
      <p:bldP spid="29" grpId="0">
        <p:tmplLst>
          <p:tmpl>
            <p:tnLst>
              <p:par>
                <p:cTn presetID="2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_Predvoleny Slide - MIR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22174B4-2DC4-4FCE-BAB8-29FC846D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253008"/>
            <a:ext cx="9144000" cy="7487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DE194E43-B19E-4E13-9FF9-6580522981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0" y="2276475"/>
            <a:ext cx="9144000" cy="3328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Tx/>
              <a:buNone/>
              <a:defRPr sz="2400">
                <a:solidFill>
                  <a:srgbClr val="222222"/>
                </a:solidFill>
              </a:defRPr>
            </a:lvl1pPr>
            <a:lvl2pPr marL="0" indent="0">
              <a:buFontTx/>
              <a:buNone/>
              <a:defRPr sz="2000">
                <a:solidFill>
                  <a:srgbClr val="222222"/>
                </a:solidFill>
              </a:defRPr>
            </a:lvl2pPr>
            <a:lvl3pPr marL="0" indent="0">
              <a:buFontTx/>
              <a:buNone/>
              <a:defRPr sz="1800">
                <a:solidFill>
                  <a:srgbClr val="222222"/>
                </a:solidFill>
              </a:defRPr>
            </a:lvl3pPr>
            <a:lvl4pPr marL="0" indent="0">
              <a:buFontTx/>
              <a:buNone/>
              <a:defRPr sz="1400">
                <a:solidFill>
                  <a:srgbClr val="222222"/>
                </a:solidFill>
              </a:defRPr>
            </a:lvl4pPr>
            <a:lvl5pPr marL="0" indent="0">
              <a:buFontTx/>
              <a:buNone/>
              <a:defRPr sz="1200">
                <a:solidFill>
                  <a:srgbClr val="22222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9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allAtOnce">
        <p:tmplLst>
          <p:tmpl lvl="1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D4ABDFD-BBCB-448B-9052-83290FA81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9" r="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4" name="Group 10">
            <a:extLst>
              <a:ext uri="{FF2B5EF4-FFF2-40B4-BE49-F238E27FC236}">
                <a16:creationId xmlns:a16="http://schemas.microsoft.com/office/drawing/2014/main" id="{8BEA8947-BA73-4139-A471-C18D165E3C5B}"/>
              </a:ext>
            </a:extLst>
          </p:cNvPr>
          <p:cNvGrpSpPr/>
          <p:nvPr userDrawn="1"/>
        </p:nvGrpSpPr>
        <p:grpSpPr>
          <a:xfrm>
            <a:off x="0" y="5608861"/>
            <a:ext cx="2536131" cy="307295"/>
            <a:chOff x="31745" y="3808773"/>
            <a:chExt cx="2536131" cy="307295"/>
          </a:xfrm>
        </p:grpSpPr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2C16B18D-195E-4055-A481-B74BDA77F342}"/>
                </a:ext>
              </a:extLst>
            </p:cNvPr>
            <p:cNvSpPr txBox="1"/>
            <p:nvPr/>
          </p:nvSpPr>
          <p:spPr>
            <a:xfrm>
              <a:off x="1524000" y="3931402"/>
              <a:ext cx="104387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alpha val="30000"/>
                    </a:schemeClr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www.</a:t>
              </a:r>
              <a:r>
                <a:rPr lang="en-US" sz="1200" b="1" dirty="0">
                  <a:solidFill>
                    <a:schemeClr val="tx1">
                      <a:alpha val="30000"/>
                    </a:schemeClr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mirri</a:t>
              </a:r>
              <a:r>
                <a:rPr lang="en-US" sz="1200" dirty="0">
                  <a:solidFill>
                    <a:schemeClr val="tx1">
                      <a:alpha val="30000"/>
                    </a:schemeClr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.gov.sk</a:t>
              </a:r>
            </a:p>
          </p:txBody>
        </p:sp>
        <p:cxnSp>
          <p:nvCxnSpPr>
            <p:cNvPr id="16" name="Straight Connector 12">
              <a:extLst>
                <a:ext uri="{FF2B5EF4-FFF2-40B4-BE49-F238E27FC236}">
                  <a16:creationId xmlns:a16="http://schemas.microsoft.com/office/drawing/2014/main" id="{8D24140A-F097-4629-B6CE-2DB1FBC25209}"/>
                </a:ext>
              </a:extLst>
            </p:cNvPr>
            <p:cNvCxnSpPr>
              <a:cxnSpLocks/>
            </p:cNvCxnSpPr>
            <p:nvPr/>
          </p:nvCxnSpPr>
          <p:spPr>
            <a:xfrm>
              <a:off x="31745" y="3808773"/>
              <a:ext cx="2536131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16056B9-108C-456C-B70E-303BED4B8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2255" y="4798759"/>
            <a:ext cx="4881166" cy="7487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4400" baseline="0">
                <a:latin typeface="+mn-lt"/>
              </a:defRPr>
            </a:lvl1pPr>
          </a:lstStyle>
          <a:p>
            <a:r>
              <a:rPr lang="en-US" dirty="0"/>
              <a:t>ĎAKUJEME!</a:t>
            </a:r>
          </a:p>
        </p:txBody>
      </p:sp>
    </p:spTree>
    <p:extLst>
      <p:ext uri="{BB962C8B-B14F-4D97-AF65-F5344CB8AC3E}">
        <p14:creationId xmlns:p14="http://schemas.microsoft.com/office/powerpoint/2010/main" val="4593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12870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D5A6328-ECAF-432C-A26D-0C51D446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BAF2EA-5329-42DE-979C-AD832255C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80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sk-SK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C93544-6C3A-495A-AB83-7008BE393B2C}"/>
              </a:ext>
            </a:extLst>
          </p:cNvPr>
          <p:cNvSpPr txBox="1">
            <a:spLocks/>
          </p:cNvSpPr>
          <p:nvPr userDrawn="1"/>
        </p:nvSpPr>
        <p:spPr>
          <a:xfrm>
            <a:off x="6922093" y="6079365"/>
            <a:ext cx="4757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b="0" i="0" u="none" strike="noStrike" kern="1200" spc="30" baseline="0" dirty="0">
              <a:solidFill>
                <a:srgbClr val="004C96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sk-SK" sz="1200" b="1" i="0" u="none" strike="noStrike" kern="1200" spc="30" baseline="0" noProof="0" dirty="0">
                <a:solidFill>
                  <a:srgbClr val="004C96"/>
                </a:solidFill>
                <a:latin typeface="+mn-lt"/>
                <a:ea typeface="+mn-ea"/>
                <a:cs typeface="+mn-cs"/>
              </a:rPr>
              <a:t>Štefánikova 15</a:t>
            </a:r>
            <a:r>
              <a:rPr lang="en-US" sz="1200" b="1" i="0" u="none" strike="noStrike" kern="1200" spc="30" baseline="0" noProof="0" dirty="0">
                <a:solidFill>
                  <a:srgbClr val="004C96"/>
                </a:solidFill>
                <a:latin typeface="+mn-lt"/>
                <a:ea typeface="+mn-ea"/>
                <a:cs typeface="+mn-cs"/>
              </a:rPr>
              <a:t>,</a:t>
            </a:r>
            <a:r>
              <a:rPr lang="sk-SK" sz="1200" b="1" i="0" u="none" strike="noStrike" kern="1200" spc="30" baseline="0" noProof="0" dirty="0">
                <a:solidFill>
                  <a:srgbClr val="004C96"/>
                </a:solidFill>
                <a:latin typeface="+mn-lt"/>
                <a:ea typeface="+mn-ea"/>
                <a:cs typeface="+mn-cs"/>
              </a:rPr>
              <a:t> 011 05 Bratislava </a:t>
            </a:r>
            <a:endParaRPr lang="sk-SK" sz="1200" b="0" i="0" u="none" strike="noStrike" kern="1200" spc="30" baseline="0" noProof="0" dirty="0">
              <a:solidFill>
                <a:srgbClr val="004C9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5F99FCA-685F-44C5-9888-DCBDD8596B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059234" y="6136018"/>
            <a:ext cx="4931827" cy="272397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84F4C259-7917-4317-94C2-FF74271F43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36278" y="6091739"/>
            <a:ext cx="2316970" cy="5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9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rgbClr val="004C9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rgbClr val="22222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22222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rgbClr val="22222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2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stice.gov.sk/PortalApp/Handlers/StiahnutPrilohu.ashx?IdPriloha=3980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rri.gov.sk/wp-content/uploads/2022/03/HK-DOP-PO7-OPII-Digitalne-zrucnosti-verzia-1.0-platna-od-25.03.2022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rri.gov.sk/projekty/projekty-esif/operacny-program-integrovana-infrastruktura/prioritna-os-7-informacna-spolocnost/metodicke-dokumenty/prirucky/index.html" TargetMode="External"/><Relationship Id="rId2" Type="http://schemas.openxmlformats.org/officeDocument/2006/relationships/hyperlink" Target="https://www.mirri.gov.sk/projekty/projekty-esif/operacny-program-integrovana-infrastruktura/prioritna-os-7-informacna-spolocnost/metodicke-dokumenty/formular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rtnerskadohoda.gov.sk/302-sk/usmernenia-a-manualy/" TargetMode="External"/><Relationship Id="rId4" Type="http://schemas.openxmlformats.org/officeDocument/2006/relationships/hyperlink" Target="https://www.partnerskadohoda.gov.sk/302-sk/usmernenia-a-manualy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o7opii@mirri.gov.sk" TargetMode="External"/><Relationship Id="rId2" Type="http://schemas.openxmlformats.org/officeDocument/2006/relationships/hyperlink" Target="https://www.mirri.gov.sk/projekty/projekty-esif/operacny-program-integrovana-infrastruktura/prioritna-os-7-informacna-spolocnost/vyzvania-a-vyzvy/vyzva-opii-2022_7_19-dop-digi-zrucnost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3843D2D-6F11-410F-A1D2-FED0757E4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7215" y="2148567"/>
            <a:ext cx="5793576" cy="1422324"/>
          </a:xfrm>
        </p:spPr>
        <p:txBody>
          <a:bodyPr>
            <a:noAutofit/>
          </a:bodyPr>
          <a:lstStyle/>
          <a:p>
            <a:pPr algn="ctr"/>
            <a:r>
              <a:rPr lang="sk-SK" sz="3200" b="1" dirty="0" smtClean="0">
                <a:latin typeface="+mn-lt"/>
                <a:ea typeface="Times New Roman" panose="02020603050405020304" pitchFamily="18" charset="0"/>
                <a:cs typeface="Arial Narrow" panose="020B0606020202030204" pitchFamily="34" charset="0"/>
              </a:rPr>
              <a:t>Digitálne </a:t>
            </a:r>
            <a:r>
              <a:rPr lang="sk-SK" sz="3200" b="1" dirty="0">
                <a:latin typeface="+mn-lt"/>
                <a:ea typeface="Times New Roman" panose="02020603050405020304" pitchFamily="18" charset="0"/>
                <a:cs typeface="Arial Narrow" panose="020B0606020202030204" pitchFamily="34" charset="0"/>
              </a:rPr>
              <a:t>zručnosti pre znevýhodnené </a:t>
            </a:r>
            <a:r>
              <a:rPr lang="sk-SK" sz="3200" b="1" dirty="0" smtClean="0">
                <a:latin typeface="+mn-lt"/>
                <a:ea typeface="Times New Roman" panose="02020603050405020304" pitchFamily="18" charset="0"/>
                <a:cs typeface="Arial Narrow" panose="020B0606020202030204" pitchFamily="34" charset="0"/>
              </a:rPr>
              <a:t>skupiny</a:t>
            </a:r>
          </a:p>
          <a:p>
            <a:pPr algn="ctr"/>
            <a:r>
              <a:rPr lang="sk-SK" sz="1800" b="1" dirty="0" smtClean="0">
                <a:latin typeface="+mn-lt"/>
              </a:rPr>
              <a:t>Výzva OPII-2022/7/19-DOP</a:t>
            </a:r>
            <a:endParaRPr lang="sk-SK" sz="1800" b="1" dirty="0">
              <a:latin typeface="+mn-lt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EEF92A-D1A4-4B09-B719-967F372559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04966" y="5568847"/>
            <a:ext cx="4235450" cy="371475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11.05.2022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B71692-2655-49DA-8C23-5D94CD8BB42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527995" y="4470400"/>
            <a:ext cx="3585823" cy="896258"/>
          </a:xfrm>
        </p:spPr>
        <p:txBody>
          <a:bodyPr>
            <a:normAutofit/>
          </a:bodyPr>
          <a:lstStyle/>
          <a:p>
            <a:r>
              <a:rPr lang="en-US" sz="2400" dirty="0"/>
              <a:t>In</a:t>
            </a:r>
            <a:r>
              <a:rPr lang="sk-SK" sz="2400" dirty="0"/>
              <a:t>formačný seminár pre žiadateľov</a:t>
            </a:r>
          </a:p>
        </p:txBody>
      </p:sp>
    </p:spTree>
    <p:extLst>
      <p:ext uri="{BB962C8B-B14F-4D97-AF65-F5344CB8AC3E}">
        <p14:creationId xmlns:p14="http://schemas.microsoft.com/office/powerpoint/2010/main" val="22277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B3118-E9DD-40BF-9A0F-2F0A9954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ĎAKUJEME!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26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17CDD-B3E0-4801-B227-D4FAD856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775929"/>
            <a:ext cx="9144000" cy="748788"/>
          </a:xfrm>
        </p:spPr>
        <p:txBody>
          <a:bodyPr/>
          <a:lstStyle/>
          <a:p>
            <a:r>
              <a:rPr lang="sk-SK" dirty="0"/>
              <a:t>Manažérske zhrnutie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B73F65-9640-4CBC-8169-EE16D0CA6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1411014"/>
            <a:ext cx="9565037" cy="4592221"/>
          </a:xfrm>
        </p:spPr>
        <p:txBody>
          <a:bodyPr>
            <a:normAutofit/>
          </a:bodyPr>
          <a:lstStyle/>
          <a:p>
            <a:pPr algn="just"/>
            <a:r>
              <a:rPr lang="sk-SK" sz="1800" b="1" dirty="0" smtClean="0"/>
              <a:t>Cieľom podpory v rámci výzvy OPII-2022/7/19-DOP je: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prostredníctvom </a:t>
            </a:r>
            <a:r>
              <a:rPr lang="sk-SK" sz="1600" dirty="0"/>
              <a:t>vzdelávacích činností (vrátane on-line podpory), asistovanej podpory pre znevýhodnené osoby </a:t>
            </a:r>
            <a:r>
              <a:rPr lang="sk-SK" sz="1600" b="1" dirty="0"/>
              <a:t>podporiť využívanie internetových služieb </a:t>
            </a:r>
            <a:r>
              <a:rPr lang="sk-SK" sz="1600" dirty="0"/>
              <a:t>(vrátane elektronických služieb) zo strany </a:t>
            </a:r>
            <a:r>
              <a:rPr lang="sk-SK" sz="1600" b="1" u="sng" dirty="0"/>
              <a:t>znevýhodnených osôb </a:t>
            </a:r>
            <a:r>
              <a:rPr lang="sk-SK" sz="1600" dirty="0" smtClean="0"/>
              <a:t>a </a:t>
            </a:r>
            <a:r>
              <a:rPr lang="sk-SK" sz="1600" b="1" dirty="0"/>
              <a:t>zvýšiť ich participáciu na digitálnom </a:t>
            </a:r>
            <a:r>
              <a:rPr lang="sk-SK" sz="1600" b="1" dirty="0" smtClean="0"/>
              <a:t>trhu</a:t>
            </a:r>
            <a:r>
              <a:rPr lang="sk-SK" sz="1600" dirty="0" smtClean="0"/>
              <a:t>. </a:t>
            </a:r>
          </a:p>
          <a:p>
            <a:pPr algn="just"/>
            <a:endParaRPr lang="sk-SK" sz="1600" dirty="0" smtClean="0"/>
          </a:p>
          <a:p>
            <a:pPr algn="just"/>
            <a:r>
              <a:rPr lang="sk-SK" sz="1800" b="1" dirty="0" smtClean="0"/>
              <a:t>Projekty budú zamerané na: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vzdelávanie, </a:t>
            </a:r>
            <a:r>
              <a:rPr lang="sk-SK" sz="1600" dirty="0"/>
              <a:t>vrátane prípravy na vzdelávanie (aj on-line vzdelávanie) pre osoby pracujúce a vzdelávajúce znevýhodnené skupiny občanov v oblasti používania softvérových nástrojov/aplikácií, tvorby softvérových nástrojov a v oblasti aplikácií určených na zjednodušenie používania IT nástrojov,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vzdelávanie </a:t>
            </a:r>
            <a:r>
              <a:rPr lang="sk-SK" sz="1600" dirty="0"/>
              <a:t>vrátane prípravy na vzdelávanie (aj on-line vzdelávanie) znevýhodnených osôb,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asistovaná </a:t>
            </a:r>
            <a:r>
              <a:rPr lang="sk-SK" sz="1600" dirty="0"/>
              <a:t>podpora pri výbere a inštalácii pomôcky znevýhodnenej osobe,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obstaranie </a:t>
            </a:r>
            <a:r>
              <a:rPr lang="sk-SK" sz="1600" dirty="0"/>
              <a:t>HW/SW,  zariadenia, vybavenia (napr. zariadenia pre tlmočníkov).</a:t>
            </a:r>
          </a:p>
          <a:p>
            <a:pPr algn="just"/>
            <a:endParaRPr lang="sk-SK" sz="1600" b="1" dirty="0" smtClean="0"/>
          </a:p>
          <a:p>
            <a:pPr algn="just"/>
            <a:endParaRPr lang="sk-SK" sz="1600" b="1" dirty="0"/>
          </a:p>
        </p:txBody>
      </p:sp>
    </p:spTree>
    <p:extLst>
      <p:ext uri="{BB962C8B-B14F-4D97-AF65-F5344CB8AC3E}">
        <p14:creationId xmlns:p14="http://schemas.microsoft.com/office/powerpoint/2010/main" val="33922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7731-2851-420F-A7BC-8FDFE1A33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parametre </a:t>
            </a:r>
            <a:r>
              <a:rPr lang="sk-SK" dirty="0" smtClean="0"/>
              <a:t>výzvy OPII-2022/7/19-DOP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3C928-12A2-4759-AFE8-3EF23D474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99145"/>
            <a:ext cx="9144000" cy="35058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 smtClean="0"/>
              <a:t>Začiatok </a:t>
            </a:r>
            <a:r>
              <a:rPr lang="sk-SK" sz="1600" dirty="0"/>
              <a:t>podávania žiadostí: od </a:t>
            </a:r>
            <a:r>
              <a:rPr lang="sk-SK" sz="1600" b="1" dirty="0" smtClean="0"/>
              <a:t>25.04.2022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Dátum uzavretia 1. hodnotiaceho kola výzvy: </a:t>
            </a:r>
            <a:r>
              <a:rPr lang="sk-SK" sz="1600" b="1" dirty="0" smtClean="0"/>
              <a:t>27.06.2022</a:t>
            </a:r>
          </a:p>
          <a:p>
            <a:pPr marL="361950" indent="-361950" algn="just"/>
            <a:r>
              <a:rPr lang="sk-SK" sz="1600" b="1" dirty="0"/>
              <a:t>       </a:t>
            </a:r>
            <a:r>
              <a:rPr lang="sk-SK" sz="1600" dirty="0"/>
              <a:t>(Žiadateľ môže predložiť </a:t>
            </a:r>
            <a:r>
              <a:rPr lang="sk-SK" sz="1600" dirty="0" smtClean="0"/>
              <a:t>žiadosť </a:t>
            </a:r>
            <a:r>
              <a:rPr lang="sk-SK" sz="1600" dirty="0"/>
              <a:t>na SO </a:t>
            </a:r>
            <a:r>
              <a:rPr lang="sk-SK" sz="1600" dirty="0" smtClean="0"/>
              <a:t>PO7 OPII </a:t>
            </a:r>
            <a:r>
              <a:rPr lang="sk-SK" sz="1600" dirty="0"/>
              <a:t>kedykoľvek odo dňa vyhlásenia výzvy do dňa jej </a:t>
            </a:r>
            <a:r>
              <a:rPr lang="sk-SK" sz="1600" dirty="0" smtClean="0"/>
              <a:t>uzavretia</a:t>
            </a:r>
            <a:r>
              <a:rPr lang="sk-SK" sz="16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Aktuálna </a:t>
            </a:r>
            <a:r>
              <a:rPr lang="sk-SK" sz="1600" dirty="0" smtClean="0"/>
              <a:t>alokácia zo zdrojov EÚ: </a:t>
            </a:r>
            <a:r>
              <a:rPr lang="sk-SK" sz="1600" b="1" dirty="0" smtClean="0"/>
              <a:t>3 </a:t>
            </a:r>
            <a:r>
              <a:rPr lang="sk-SK" sz="1600" b="1" dirty="0"/>
              <a:t>mil. EUR </a:t>
            </a:r>
            <a:endParaRPr lang="sk-SK" sz="16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 smtClean="0"/>
              <a:t>Minimálna </a:t>
            </a:r>
            <a:r>
              <a:rPr lang="sk-SK" sz="1600" dirty="0"/>
              <a:t>výška </a:t>
            </a:r>
            <a:r>
              <a:rPr lang="sk-SK" sz="1600" dirty="0" smtClean="0"/>
              <a:t>podpory (NFP): </a:t>
            </a:r>
            <a:r>
              <a:rPr lang="sk-SK" sz="1600" b="1" dirty="0" smtClean="0"/>
              <a:t>50.000</a:t>
            </a:r>
            <a:r>
              <a:rPr lang="sk-SK" sz="1600" b="1" dirty="0"/>
              <a:t>,- 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Maximálna výška </a:t>
            </a:r>
            <a:r>
              <a:rPr lang="sk-SK" sz="1600" dirty="0" smtClean="0"/>
              <a:t>podpory (NFP): </a:t>
            </a:r>
            <a:r>
              <a:rPr lang="sk-SK" sz="1600" b="1" dirty="0" smtClean="0"/>
              <a:t>200.000</a:t>
            </a:r>
            <a:r>
              <a:rPr lang="sk-SK" sz="1600" b="1" dirty="0"/>
              <a:t>,- </a:t>
            </a:r>
            <a:r>
              <a:rPr lang="sk-SK" sz="1600" b="1" dirty="0" smtClean="0"/>
              <a:t>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Štátna pomoc:</a:t>
            </a:r>
          </a:p>
          <a:p>
            <a:pPr marL="642938" indent="-285750" algn="just">
              <a:buFontTx/>
              <a:buChar char="-"/>
            </a:pPr>
            <a:r>
              <a:rPr lang="sk-SK" sz="1600" dirty="0" smtClean="0"/>
              <a:t>na </a:t>
            </a:r>
            <a:r>
              <a:rPr lang="sk-SK" sz="1600" dirty="0"/>
              <a:t>výzvu sa vzťahuje schéma pomoci de </a:t>
            </a:r>
            <a:r>
              <a:rPr lang="sk-SK" sz="1600" dirty="0" err="1"/>
              <a:t>minimis</a:t>
            </a:r>
            <a:r>
              <a:rPr lang="sk-SK" sz="1600" dirty="0"/>
              <a:t> </a:t>
            </a:r>
            <a:r>
              <a:rPr lang="sk-SK" sz="1600" dirty="0" smtClean="0"/>
              <a:t>„</a:t>
            </a:r>
            <a:r>
              <a:rPr lang="sk-SK" sz="1600" u="sng" dirty="0" smtClean="0">
                <a:solidFill>
                  <a:srgbClr val="0000FF"/>
                </a:solidFill>
                <a:ea typeface="Arial Narrow" panose="020B0606020202030204" pitchFamily="34" charset="0"/>
                <a:cs typeface="Arial Narrow" panose="020B0606020202030204" pitchFamily="34" charset="0"/>
                <a:hlinkClick r:id="rId2"/>
              </a:rPr>
              <a:t>Schéma </a:t>
            </a:r>
            <a:r>
              <a:rPr lang="sk-SK" sz="1600" u="sng" dirty="0">
                <a:solidFill>
                  <a:srgbClr val="0000FF"/>
                </a:solidFill>
                <a:ea typeface="Arial Narrow" panose="020B0606020202030204" pitchFamily="34" charset="0"/>
                <a:cs typeface="Arial Narrow" panose="020B0606020202030204" pitchFamily="34" charset="0"/>
                <a:hlinkClick r:id="rId2"/>
              </a:rPr>
              <a:t>podpory na rozvoj digitálnych zručností znevýhodnených skupín (DM - 2/2022</a:t>
            </a:r>
            <a:r>
              <a:rPr lang="sk-SK" sz="1600" u="sng" dirty="0" smtClean="0">
                <a:solidFill>
                  <a:srgbClr val="0000FF"/>
                </a:solidFill>
                <a:ea typeface="Arial Narrow" panose="020B0606020202030204" pitchFamily="34" charset="0"/>
                <a:cs typeface="Arial Narrow" panose="020B0606020202030204" pitchFamily="34" charset="0"/>
                <a:hlinkClick r:id="rId2"/>
              </a:rPr>
              <a:t>)</a:t>
            </a:r>
            <a:r>
              <a:rPr lang="sk-SK" sz="1600" u="sng" dirty="0" smtClean="0">
                <a:ea typeface="Arial Narrow" panose="020B0606020202030204" pitchFamily="34" charset="0"/>
                <a:cs typeface="Arial Narrow" panose="020B0606020202030204" pitchFamily="34" charset="0"/>
              </a:rPr>
              <a:t>“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2553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20EA-A5A0-4C9F-86D9-BD68FD9E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Okruh oprávnených </a:t>
            </a:r>
            <a:r>
              <a:rPr lang="sk-SK" dirty="0" smtClean="0"/>
              <a:t>žiadateľov (podmienka č. 1 výzvy)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BE20-E365-4DC9-A26A-BAF229A1D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40119"/>
            <a:ext cx="9144000" cy="36648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sk-SK" sz="1600" b="1" dirty="0" smtClean="0">
                <a:ea typeface="Times New Roman" panose="02020603050405020304" pitchFamily="18" charset="0"/>
                <a:cs typeface="Arial Narrow" panose="020B0606020202030204" pitchFamily="34" charset="0"/>
              </a:rPr>
              <a:t>Organizácie </a:t>
            </a:r>
            <a:r>
              <a:rPr lang="sk-SK" sz="1600" b="1" dirty="0">
                <a:ea typeface="Times New Roman" panose="02020603050405020304" pitchFamily="18" charset="0"/>
                <a:cs typeface="Arial Narrow" panose="020B0606020202030204" pitchFamily="34" charset="0"/>
              </a:rPr>
              <a:t>z neziskového sektora:</a:t>
            </a:r>
            <a:endParaRPr lang="sk-SK" sz="16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Arial Narrow" panose="020B0606020202030204" pitchFamily="34" charset="0"/>
              <a:buChar char="-"/>
            </a:pPr>
            <a:r>
              <a:rPr lang="sk-SK" sz="1600" dirty="0">
                <a:ea typeface="Times New Roman" panose="02020603050405020304" pitchFamily="18" charset="0"/>
                <a:cs typeface="Arial Narrow" panose="020B0606020202030204" pitchFamily="34" charset="0"/>
              </a:rPr>
              <a:t>zákon č. 213/1997 Z. z. o neziskových organizáciách poskytujúcich všeobecne prospešné služby,</a:t>
            </a:r>
            <a:endParaRPr lang="sk-SK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Arial Narrow" panose="020B0606020202030204" pitchFamily="34" charset="0"/>
              <a:buChar char="-"/>
            </a:pPr>
            <a:r>
              <a:rPr lang="sk-SK" sz="1600" dirty="0">
                <a:ea typeface="Times New Roman" panose="02020603050405020304" pitchFamily="18" charset="0"/>
                <a:cs typeface="Arial Narrow" panose="020B0606020202030204" pitchFamily="34" charset="0"/>
              </a:rPr>
              <a:t>zákon č. 83/1990 Z. z. o združovaní občanov,</a:t>
            </a:r>
            <a:endParaRPr lang="sk-SK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Arial Narrow" panose="020B0606020202030204" pitchFamily="34" charset="0"/>
              <a:buChar char="-"/>
            </a:pPr>
            <a:r>
              <a:rPr lang="sk-SK" sz="1600" dirty="0">
                <a:ea typeface="Times New Roman" panose="02020603050405020304" pitchFamily="18" charset="0"/>
                <a:cs typeface="Arial Narrow" panose="020B0606020202030204" pitchFamily="34" charset="0"/>
              </a:rPr>
              <a:t>zákon č. 460/2007 Z. z. o Slovenskom Červenom kríži a ochrane znaku a názvu Červeného kríža a o zmene a doplnení niektorých zákonov.</a:t>
            </a:r>
            <a:endParaRPr lang="sk-SK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sk-SK" sz="1600" b="1" dirty="0">
                <a:ea typeface="Times New Roman" panose="02020603050405020304" pitchFamily="18" charset="0"/>
                <a:cs typeface="Arial Narrow" panose="020B0606020202030204" pitchFamily="34" charset="0"/>
              </a:rPr>
              <a:t>Zároveň oprávnený žiadateľ vznikol aspoň 1 rok pred vyhlásením výzvy a preukáže oprávnenosť činnosti v prospech znevýhodnených </a:t>
            </a:r>
            <a:r>
              <a:rPr lang="sk-SK" sz="1600" b="1" dirty="0" smtClean="0">
                <a:ea typeface="Times New Roman" panose="02020603050405020304" pitchFamily="18" charset="0"/>
                <a:cs typeface="Arial Narrow" panose="020B0606020202030204" pitchFamily="34" charset="0"/>
              </a:rPr>
              <a:t>skupín: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sk-SK" sz="1600" b="1" dirty="0" smtClean="0">
                <a:ea typeface="Times New Roman" panose="02020603050405020304" pitchFamily="18" charset="0"/>
                <a:cs typeface="Arial Narrow" panose="020B0606020202030204" pitchFamily="34" charset="0"/>
              </a:rPr>
              <a:t>Povinná príloha Žiadosti </a:t>
            </a:r>
            <a:r>
              <a:rPr lang="sk-SK" sz="1600" b="1" dirty="0">
                <a:ea typeface="Times New Roman" panose="02020603050405020304" pitchFamily="18" charset="0"/>
                <a:cs typeface="Arial Narrow" panose="020B0606020202030204" pitchFamily="34" charset="0"/>
              </a:rPr>
              <a:t>o </a:t>
            </a:r>
            <a:r>
              <a:rPr lang="sk-SK" sz="1600" b="1" dirty="0" smtClean="0">
                <a:ea typeface="Times New Roman" panose="02020603050405020304" pitchFamily="18" charset="0"/>
                <a:cs typeface="Arial Narrow" panose="020B0606020202030204" pitchFamily="34" charset="0"/>
              </a:rPr>
              <a:t>NFP - </a:t>
            </a:r>
            <a:r>
              <a:rPr lang="sk-SK" sz="1600" dirty="0" smtClean="0">
                <a:ea typeface="Times New Roman" panose="02020603050405020304" pitchFamily="18" charset="0"/>
                <a:cs typeface="Arial Narrow" panose="020B0606020202030204" pitchFamily="34" charset="0"/>
              </a:rPr>
              <a:t>dokument </a:t>
            </a:r>
            <a:r>
              <a:rPr lang="sk-SK" sz="1600" dirty="0">
                <a:ea typeface="Times New Roman" panose="02020603050405020304" pitchFamily="18" charset="0"/>
                <a:cs typeface="Arial Narrow" panose="020B0606020202030204" pitchFamily="34" charset="0"/>
              </a:rPr>
              <a:t>preukazujúci oprávnenosť činnosti v prospech znevýhodnených skupín (napr. prostredníctvom zakladateľskej zmluvy/zakladacej listiny/stanovy/štatút).</a:t>
            </a:r>
            <a:endParaRPr lang="sk-SK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2543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696D-293C-4211-84AC-8BBB01C04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205" y="306802"/>
            <a:ext cx="9721795" cy="623501"/>
          </a:xfrm>
        </p:spPr>
        <p:txBody>
          <a:bodyPr/>
          <a:lstStyle/>
          <a:p>
            <a:r>
              <a:rPr lang="sk-SK" dirty="0"/>
              <a:t>Podmienky </a:t>
            </a:r>
            <a:r>
              <a:rPr lang="sk-SK" dirty="0" smtClean="0"/>
              <a:t>účasti (časť 2 výzvy)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46BD0-9683-4544-8401-FBE207000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05" y="930304"/>
            <a:ext cx="10607039" cy="5017272"/>
          </a:xfrm>
        </p:spPr>
        <p:txBody>
          <a:bodyPr>
            <a:noAutofit/>
          </a:bodyPr>
          <a:lstStyle/>
          <a:p>
            <a:r>
              <a:rPr lang="sk-SK" sz="1600" dirty="0"/>
              <a:t>„</a:t>
            </a:r>
            <a:r>
              <a:rPr lang="sk-SK" sz="1600" b="1" dirty="0"/>
              <a:t>Administratívne“, organizačné a iné formálne podmienky</a:t>
            </a:r>
            <a:r>
              <a:rPr lang="sk-SK" sz="16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1600" dirty="0"/>
              <a:t>právna forma (okruh oprávnených žiadateľov) (podmienka výzvy č. </a:t>
            </a:r>
            <a:r>
              <a:rPr lang="sk-SK" sz="1600" dirty="0" smtClean="0"/>
              <a:t>1),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bezúhonnosť </a:t>
            </a:r>
            <a:r>
              <a:rPr lang="sk-SK" sz="1600" dirty="0"/>
              <a:t>štatutárneho </a:t>
            </a:r>
            <a:r>
              <a:rPr lang="sk-SK" sz="1600" dirty="0" smtClean="0"/>
              <a:t>orgánu, osoby splnomocnenej konať za ŠO (podmienka výzvy č. 2),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zákaz vedenia konkurzného konania a reštrukturalizačného konania (podmienka výzvy č. 4),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oprávnené merateľné ukazovatele projektu (podmienka č. 16 výzvy),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1600" dirty="0"/>
              <a:t>o</a:t>
            </a:r>
            <a:r>
              <a:rPr lang="sk-SK" sz="1600" dirty="0" smtClean="0"/>
              <a:t>právnenosť hlavnej aktivity projektu (podmienka č. 8 výzvy)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oprávnenosť výdavkov, vrátane finančných limitov na interné pozície (</a:t>
            </a:r>
            <a:r>
              <a:rPr lang="sk-SK" sz="1600" dirty="0"/>
              <a:t>časť 3.1 výzvy), </a:t>
            </a:r>
            <a:endParaRPr lang="sk-SK" sz="16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podmienky vyplývajúce zo schémy pomoci de </a:t>
            </a:r>
            <a:r>
              <a:rPr lang="sk-SK" sz="1600" dirty="0" err="1" smtClean="0"/>
              <a:t>minimis</a:t>
            </a:r>
            <a:r>
              <a:rPr lang="sk-SK" sz="1600" dirty="0" smtClean="0"/>
              <a:t> (podmienka výzvy č. 13)</a:t>
            </a:r>
            <a:endParaRPr lang="sk-SK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atď.</a:t>
            </a:r>
          </a:p>
          <a:p>
            <a:r>
              <a:rPr lang="sk-SK" sz="1600" b="1" dirty="0" smtClean="0"/>
              <a:t>„</a:t>
            </a:r>
            <a:r>
              <a:rPr lang="sk-SK" sz="1600" b="1" dirty="0"/>
              <a:t>Technické“ podmienky</a:t>
            </a:r>
            <a:r>
              <a:rPr lang="sk-SK" sz="16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povinné kapacity pre implementáciu a riadenie projektu (podmienka výzvy č. 17),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splnenie Hodnotiacich kritérií </a:t>
            </a:r>
            <a:r>
              <a:rPr lang="sk-SK" sz="1600" dirty="0"/>
              <a:t>pre dopytovo – orientované projekty zamerané na digitálne </a:t>
            </a:r>
            <a:r>
              <a:rPr lang="sk-SK" sz="1600" dirty="0" smtClean="0"/>
              <a:t>zručnosti (podmienka výzvy č. 11 výzvy): </a:t>
            </a:r>
            <a:r>
              <a:rPr lang="sk-SK" sz="1600" dirty="0" smtClean="0">
                <a:hlinkClick r:id="rId2"/>
              </a:rPr>
              <a:t>https</a:t>
            </a:r>
            <a:r>
              <a:rPr lang="sk-SK" sz="1600" dirty="0">
                <a:hlinkClick r:id="rId2"/>
              </a:rPr>
              <a:t>://</a:t>
            </a:r>
            <a:r>
              <a:rPr lang="sk-SK" sz="1600" dirty="0" smtClean="0">
                <a:hlinkClick r:id="rId2"/>
              </a:rPr>
              <a:t>www.mirri.gov.sk/wp-content/uploads/2022/03/HK-DOP-PO7-OPII-Digitalne-zrucnosti-verzia-1.0-platna-od-25.03.2022.pdf</a:t>
            </a:r>
            <a:r>
              <a:rPr lang="sk-SK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776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0303" y="243192"/>
            <a:ext cx="9729746" cy="748788"/>
          </a:xfrm>
        </p:spPr>
        <p:txBody>
          <a:bodyPr/>
          <a:lstStyle/>
          <a:p>
            <a:r>
              <a:rPr lang="sk-SK" dirty="0" smtClean="0"/>
              <a:t>Vypĺňanie a podanie Žiadosti o NFP (časť 1.6 výzvy)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26936" y="882595"/>
            <a:ext cx="9833113" cy="4993419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600" b="1" dirty="0"/>
              <a:t>Formulár – Žiadosť o </a:t>
            </a:r>
            <a:r>
              <a:rPr lang="sk-SK" sz="1600" b="1" dirty="0" smtClean="0"/>
              <a:t>NFP</a:t>
            </a:r>
            <a:r>
              <a:rPr lang="sk-SK" sz="1600" dirty="0" smtClean="0"/>
              <a:t>: </a:t>
            </a:r>
            <a:r>
              <a:rPr lang="sk-SK" sz="1600" dirty="0" smtClean="0">
                <a:hlinkClick r:id="rId2"/>
              </a:rPr>
              <a:t>https</a:t>
            </a:r>
            <a:r>
              <a:rPr lang="sk-SK" sz="1600" dirty="0">
                <a:hlinkClick r:id="rId2"/>
              </a:rPr>
              <a:t>://www.mirri.gov.sk/projekty/projekty-esif/operacny-program-integrovana-infrastruktura/prioritna-os-7-informacna-spolocnost/metodicke-dokumenty/formulare</a:t>
            </a:r>
            <a:r>
              <a:rPr lang="sk-SK" sz="1600" dirty="0" smtClean="0">
                <a:hlinkClick r:id="rId2"/>
              </a:rPr>
              <a:t>/</a:t>
            </a:r>
            <a:r>
              <a:rPr lang="sk-SK" sz="1600" dirty="0" smtClean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600" b="1" dirty="0" smtClean="0"/>
              <a:t>Inštrukcia k vypĺňaniu Žiadosti o NFP</a:t>
            </a:r>
            <a:r>
              <a:rPr lang="sk-SK" sz="1600" dirty="0" smtClean="0"/>
              <a:t>: príloha č. 1 výzvy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600" b="1" dirty="0"/>
              <a:t>Príručka pre žiadateľa </a:t>
            </a:r>
            <a:r>
              <a:rPr lang="sk-SK" sz="1600" b="1" dirty="0" smtClean="0"/>
              <a:t>DOP: </a:t>
            </a:r>
            <a:r>
              <a:rPr lang="sk-SK" sz="1600" dirty="0" smtClean="0">
                <a:hlinkClick r:id="rId3"/>
              </a:rPr>
              <a:t>https</a:t>
            </a:r>
            <a:r>
              <a:rPr lang="sk-SK" sz="1600" dirty="0">
                <a:hlinkClick r:id="rId3"/>
              </a:rPr>
              <a:t>://</a:t>
            </a:r>
            <a:r>
              <a:rPr lang="sk-SK" sz="1600" dirty="0" smtClean="0">
                <a:hlinkClick r:id="rId3"/>
              </a:rPr>
              <a:t>www.mirri.gov.sk/projekty/projekty-esif/operacny-program-integrovana-infrastruktura/prioritna-os-7-informacna-spolocnost/metodicke-dokumenty/prirucky/index.html</a:t>
            </a:r>
            <a:r>
              <a:rPr lang="sk-SK" sz="1600" dirty="0" smtClean="0"/>
              <a:t> </a:t>
            </a:r>
          </a:p>
          <a:p>
            <a:pPr algn="just">
              <a:spcAft>
                <a:spcPts val="600"/>
              </a:spcAft>
            </a:pPr>
            <a:r>
              <a:rPr lang="sk-SK" sz="1600" dirty="0"/>
              <a:t>	</a:t>
            </a:r>
            <a:r>
              <a:rPr lang="sk-SK" sz="1600" dirty="0" smtClean="0"/>
              <a:t>- informácie k vypracovaniu, predkladaniu a schvaľovaniu Žiadosti o NFP,</a:t>
            </a:r>
          </a:p>
          <a:p>
            <a:pPr algn="just">
              <a:spcAft>
                <a:spcPts val="600"/>
              </a:spcAft>
            </a:pPr>
            <a:r>
              <a:rPr lang="sk-SK" sz="1600" dirty="0"/>
              <a:t>	</a:t>
            </a:r>
            <a:r>
              <a:rPr lang="sk-SK" sz="1600" dirty="0" smtClean="0"/>
              <a:t>- informácie k procesu administratívneho a odborného hodnotenia Žiadosti o NFP a vydávaniu rozhodnutí,</a:t>
            </a:r>
          </a:p>
          <a:p>
            <a:pPr>
              <a:spcAft>
                <a:spcPts val="600"/>
              </a:spcAft>
            </a:pPr>
            <a:r>
              <a:rPr lang="sk-SK" sz="1600" dirty="0"/>
              <a:t>	</a:t>
            </a:r>
            <a:r>
              <a:rPr lang="sk-SK" sz="1600" dirty="0" smtClean="0"/>
              <a:t>- informácie k opravným prostriedkom,</a:t>
            </a:r>
          </a:p>
          <a:p>
            <a:pPr>
              <a:spcAft>
                <a:spcPts val="600"/>
              </a:spcAft>
            </a:pPr>
            <a:r>
              <a:rPr lang="sk-SK" sz="1600" dirty="0"/>
              <a:t>	</a:t>
            </a:r>
            <a:r>
              <a:rPr lang="sk-SK" sz="1600" dirty="0" smtClean="0"/>
              <a:t>- informácie k uzatváraniu zmluvy o poskytnutí NFP,</a:t>
            </a:r>
          </a:p>
          <a:p>
            <a:pPr marL="898525">
              <a:spcAft>
                <a:spcPts val="600"/>
              </a:spcAft>
            </a:pPr>
            <a:r>
              <a:rPr lang="sk-SK" sz="1600" dirty="0" smtClean="0"/>
              <a:t>- Informácie k oprávnenosti výdavkov (Príručka oprávnenosti výdavkov – príloha č. 1 Príručky pre žiadateľa)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600" dirty="0" smtClean="0"/>
              <a:t>Pre </a:t>
            </a:r>
            <a:r>
              <a:rPr lang="sk-SK" sz="1600" dirty="0"/>
              <a:t>informácie ohľadne </a:t>
            </a:r>
            <a:r>
              <a:rPr lang="sk-SK" sz="1600" b="1" dirty="0"/>
              <a:t>prihlásenia sa v systéme ITMS2014+ s </a:t>
            </a:r>
            <a:r>
              <a:rPr lang="sk-SK" sz="1600" b="1" dirty="0" err="1"/>
              <a:t>eID</a:t>
            </a:r>
            <a:r>
              <a:rPr lang="sk-SK" sz="1600" b="1" dirty="0"/>
              <a:t> </a:t>
            </a:r>
            <a:r>
              <a:rPr lang="sk-SK" sz="1600" dirty="0"/>
              <a:t>a pre </a:t>
            </a:r>
            <a:r>
              <a:rPr lang="sk-SK" sz="1600" b="1" dirty="0"/>
              <a:t>elektronické odosielanie formulárov v systéme ITMS2014+</a:t>
            </a:r>
            <a:r>
              <a:rPr lang="sk-SK" sz="1600" dirty="0"/>
              <a:t> žiadateľ postupuje podľa </a:t>
            </a:r>
            <a:r>
              <a:rPr lang="sk-SK" sz="1600" b="1" dirty="0"/>
              <a:t>Usmernenia CKO č. 6 </a:t>
            </a:r>
            <a:r>
              <a:rPr lang="sk-SK" sz="1600" dirty="0"/>
              <a:t>- Elektronická komunikácia </a:t>
            </a:r>
            <a:r>
              <a:rPr lang="sk-SK" sz="1600" dirty="0" smtClean="0"/>
              <a:t>v </a:t>
            </a:r>
            <a:r>
              <a:rPr lang="sk-SK" sz="1600" dirty="0"/>
              <a:t>systéme ITMS2014</a:t>
            </a:r>
            <a:r>
              <a:rPr lang="sk-SK" sz="1600" dirty="0" smtClean="0"/>
              <a:t>+:  </a:t>
            </a:r>
            <a:r>
              <a:rPr lang="sk-SK" sz="1600" dirty="0">
                <a:hlinkClick r:id="rId4"/>
              </a:rPr>
              <a:t>https://www.partnerskadohoda.gov.sk/302-sk/usmernenia-a-manualy</a:t>
            </a:r>
            <a:r>
              <a:rPr lang="sk-SK" sz="1600" dirty="0" smtClean="0">
                <a:hlinkClick r:id="rId4"/>
              </a:rPr>
              <a:t>/</a:t>
            </a:r>
            <a:r>
              <a:rPr lang="sk-SK" sz="1600" dirty="0" smtClean="0"/>
              <a:t>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600" dirty="0" smtClean="0"/>
              <a:t>Žiadateľ </a:t>
            </a:r>
            <a:r>
              <a:rPr lang="sk-SK" sz="1600" dirty="0"/>
              <a:t>pri vypĺňaní formulára </a:t>
            </a:r>
            <a:r>
              <a:rPr lang="sk-SK" sz="1600" dirty="0" smtClean="0"/>
              <a:t>Žiadosti o NFP </a:t>
            </a:r>
            <a:r>
              <a:rPr lang="sk-SK" sz="1600" dirty="0"/>
              <a:t>postupuje podľa krokov, ktorými je vedený priamo systémom ITMS2014+ a podľa inštrukcií uvedených v prílohe č. 1 „Podpora vytvorenia </a:t>
            </a:r>
            <a:r>
              <a:rPr lang="sk-SK" sz="1600" dirty="0" err="1"/>
              <a:t>ŽoNFP</a:t>
            </a:r>
            <a:r>
              <a:rPr lang="sk-SK" sz="1600" dirty="0"/>
              <a:t> na verejnej časti ITMS2014+“ </a:t>
            </a:r>
            <a:r>
              <a:rPr lang="sk-SK" sz="1600" b="1" dirty="0"/>
              <a:t>Usmernenia CKO č. 1 </a:t>
            </a:r>
            <a:r>
              <a:rPr lang="sk-SK" sz="1600" dirty="0"/>
              <a:t>k postupu administrácie </a:t>
            </a:r>
            <a:r>
              <a:rPr lang="sk-SK" sz="1600" dirty="0" err="1"/>
              <a:t>ŽoNFP</a:t>
            </a:r>
            <a:r>
              <a:rPr lang="sk-SK" sz="1600" dirty="0"/>
              <a:t> cez </a:t>
            </a:r>
            <a:r>
              <a:rPr lang="sk-SK" sz="1600" dirty="0" smtClean="0"/>
              <a:t>ITMS2014+: </a:t>
            </a:r>
            <a:r>
              <a:rPr lang="sk-SK" sz="1600" dirty="0" smtClean="0">
                <a:hlinkClick r:id="rId5"/>
              </a:rPr>
              <a:t>http</a:t>
            </a:r>
            <a:r>
              <a:rPr lang="sk-SK" sz="1600" dirty="0">
                <a:hlinkClick r:id="rId5"/>
              </a:rPr>
              <a:t>://www.partnerskadohoda.gov.sk/302-sk/usmernenia-a-manualy</a:t>
            </a:r>
            <a:r>
              <a:rPr lang="sk-SK" sz="1600" dirty="0" smtClean="0">
                <a:hlinkClick r:id="rId5"/>
              </a:rPr>
              <a:t>/</a:t>
            </a:r>
            <a:r>
              <a:rPr lang="sk-SK" sz="1600" dirty="0" smtClean="0"/>
              <a:t>. </a:t>
            </a:r>
            <a:endParaRPr lang="sk-SK" sz="1600" dirty="0"/>
          </a:p>
          <a:p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95616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521488"/>
            <a:ext cx="9144000" cy="748788"/>
          </a:xfrm>
        </p:spPr>
        <p:txBody>
          <a:bodyPr/>
          <a:lstStyle/>
          <a:p>
            <a:r>
              <a:rPr lang="sk-SK" dirty="0" smtClean="0"/>
              <a:t>Najčastejšie nedostatky Žiadosti o NFP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24000" y="1270276"/>
            <a:ext cx="9144000" cy="4547721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Nepredloženie príloh podľa zoznamu príloh Žiadosti o NFP uvedenom </a:t>
            </a:r>
            <a:r>
              <a:rPr lang="sk-SK" sz="1600" b="1" dirty="0" smtClean="0"/>
              <a:t>v časti 6 výzvy </a:t>
            </a:r>
            <a:r>
              <a:rPr lang="sk-SK" sz="1600" dirty="0" smtClean="0"/>
              <a:t>(napr. plnomocenstvo, ak je potrebné)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Správny názov </a:t>
            </a:r>
            <a:r>
              <a:rPr lang="sk-SK" sz="1600" dirty="0"/>
              <a:t>hlavnej aktivity </a:t>
            </a:r>
            <a:r>
              <a:rPr lang="sk-SK" sz="1600" dirty="0" smtClean="0"/>
              <a:t>„</a:t>
            </a:r>
            <a:r>
              <a:rPr lang="sk-SK" sz="1600" b="1" dirty="0" smtClean="0"/>
              <a:t>Podpora </a:t>
            </a:r>
            <a:r>
              <a:rPr lang="sk-SK" sz="1600" b="1" dirty="0"/>
              <a:t>rozvoja digitálnych zručností znevýhodnených </a:t>
            </a:r>
            <a:r>
              <a:rPr lang="sk-SK" sz="1600" b="1" dirty="0" smtClean="0"/>
              <a:t>skupín</a:t>
            </a:r>
            <a:r>
              <a:rPr lang="sk-SK" sz="1600" dirty="0" smtClean="0"/>
              <a:t>“.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Dodržanie kvalifikačných predpokladov a praxe pre odborný a administratívny personál v zmysle podmienky poskytnutia príspevku výzvy č. 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Rozpočet:</a:t>
            </a:r>
          </a:p>
          <a:p>
            <a:r>
              <a:rPr lang="sk-SK" sz="1400" dirty="0" smtClean="0"/>
              <a:t>	</a:t>
            </a:r>
            <a:r>
              <a:rPr lang="sk-SK" sz="1600" dirty="0" smtClean="0"/>
              <a:t>- poradové číslo výdavku,</a:t>
            </a:r>
          </a:p>
          <a:p>
            <a:r>
              <a:rPr lang="sk-SK" sz="1600" dirty="0" smtClean="0"/>
              <a:t>	- merné jednotky,</a:t>
            </a:r>
          </a:p>
          <a:p>
            <a:r>
              <a:rPr lang="sk-SK" sz="1600" dirty="0"/>
              <a:t>	</a:t>
            </a:r>
            <a:r>
              <a:rPr lang="sk-SK" sz="1600" dirty="0" smtClean="0"/>
              <a:t>- </a:t>
            </a:r>
            <a:r>
              <a:rPr lang="sk-SK" sz="1600" dirty="0"/>
              <a:t>v</a:t>
            </a:r>
            <a:r>
              <a:rPr lang="sk-SK" sz="1600" dirty="0" smtClean="0"/>
              <a:t>yplnené komentáre (v prípade interných pozícií podrobný výpočet hodinovej sadzby),</a:t>
            </a:r>
          </a:p>
          <a:p>
            <a:r>
              <a:rPr lang="sk-SK" sz="1600" dirty="0"/>
              <a:t>	</a:t>
            </a:r>
            <a:r>
              <a:rPr lang="sk-SK" sz="1600" dirty="0" smtClean="0"/>
              <a:t>- pozor na limity (pre pracovné pozície sú uvedené </a:t>
            </a:r>
            <a:r>
              <a:rPr lang="sk-SK" sz="1600" b="1" dirty="0" smtClean="0"/>
              <a:t>vo výzve v časti 3.1</a:t>
            </a:r>
            <a:r>
              <a:rPr lang="sk-SK" sz="16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2236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4608" y="616904"/>
            <a:ext cx="9243392" cy="575792"/>
          </a:xfrm>
        </p:spPr>
        <p:txBody>
          <a:bodyPr/>
          <a:lstStyle/>
          <a:p>
            <a:r>
              <a:rPr lang="sk-SK" dirty="0" smtClean="0"/>
              <a:t>Oprávnenosť výdavkov a rozpočet (časť 3 výzvy)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24608" y="1192695"/>
            <a:ext cx="9144000" cy="4806083"/>
          </a:xfrm>
        </p:spPr>
        <p:txBody>
          <a:bodyPr>
            <a:normAutofit fontScale="47500" lnSpcReduction="20000"/>
          </a:bodyPr>
          <a:lstStyle/>
          <a:p>
            <a:r>
              <a:rPr lang="sk-SK" sz="2900" b="1" dirty="0" smtClean="0"/>
              <a:t>Rozpočet (príloha č. 5 výzvy):</a:t>
            </a:r>
          </a:p>
          <a:p>
            <a:r>
              <a:rPr lang="sk-SK" sz="2900" b="1" dirty="0" smtClean="0"/>
              <a:t>a) do 100 000 EUR (vrátane)</a:t>
            </a:r>
          </a:p>
          <a:p>
            <a:r>
              <a:rPr lang="sk-SK" sz="2900" dirty="0" smtClean="0"/>
              <a:t>Skupiny oprávnených výdavkov</a:t>
            </a:r>
          </a:p>
          <a:p>
            <a:r>
              <a:rPr lang="sk-SK" sz="2900" i="1" dirty="0" smtClean="0"/>
              <a:t>521 - Mzdové výdavky </a:t>
            </a:r>
            <a:r>
              <a:rPr lang="sk-SK" sz="2900" dirty="0" smtClean="0"/>
              <a:t>(limity, rešpektovanie mzdovej politiky zamestnávateľa) ide o priame náklady na zamestnancov (náklady</a:t>
            </a:r>
            <a:r>
              <a:rPr lang="sk-SK" sz="2900" dirty="0"/>
              <a:t>, ktoré priamo súvisia s implementáciou </a:t>
            </a:r>
            <a:r>
              <a:rPr lang="sk-SK" sz="2900" dirty="0" smtClean="0"/>
              <a:t>projektu</a:t>
            </a:r>
            <a:r>
              <a:rPr lang="sk-SK" sz="2900" dirty="0"/>
              <a:t>, pričom možno preukázať priame prepojenie s </a:t>
            </a:r>
            <a:r>
              <a:rPr lang="sk-SK" sz="2900" dirty="0" smtClean="0"/>
              <a:t>týmto konkrétnym projektom)</a:t>
            </a:r>
            <a:r>
              <a:rPr lang="sk-SK" sz="2900" dirty="0"/>
              <a:t> </a:t>
            </a:r>
            <a:endParaRPr lang="sk-SK" sz="2900" dirty="0" smtClean="0"/>
          </a:p>
          <a:p>
            <a:r>
              <a:rPr lang="pl-PL" sz="2900" i="1" dirty="0"/>
              <a:t>903 - Paušálna sadzba na ostatné výdavky </a:t>
            </a:r>
            <a:r>
              <a:rPr lang="pl-PL" sz="2900" i="1" dirty="0" smtClean="0"/>
              <a:t>projektu </a:t>
            </a:r>
            <a:r>
              <a:rPr lang="pl-PL" sz="2900" dirty="0" smtClean="0"/>
              <a:t>(</a:t>
            </a:r>
            <a:r>
              <a:rPr lang="sk-SK" sz="2900" dirty="0"/>
              <a:t>platy a príspevky </a:t>
            </a:r>
            <a:r>
              <a:rPr lang="sk-SK" sz="2900" u="sng" dirty="0"/>
              <a:t>vyplatené účastníkom</a:t>
            </a:r>
            <a:r>
              <a:rPr lang="sk-SK" sz="2900" dirty="0"/>
              <a:t> </a:t>
            </a:r>
            <a:r>
              <a:rPr lang="sk-SK" sz="2900" dirty="0" smtClean="0"/>
              <a:t>sa považujú </a:t>
            </a:r>
            <a:r>
              <a:rPr lang="sk-SK" sz="2900" dirty="0"/>
              <a:t>za dodatočné oprávnené náklady nezahrnuté do paušálnej </a:t>
            </a:r>
            <a:r>
              <a:rPr lang="sk-SK" sz="2900" dirty="0" smtClean="0"/>
              <a:t>sadzby)</a:t>
            </a:r>
            <a:endParaRPr lang="pl-PL" sz="2900" dirty="0" smtClean="0"/>
          </a:p>
          <a:p>
            <a:r>
              <a:rPr lang="pl-PL" sz="2900" dirty="0" smtClean="0"/>
              <a:t>- </a:t>
            </a:r>
            <a:r>
              <a:rPr lang="pl-PL" sz="2900" u="sng" dirty="0" smtClean="0"/>
              <a:t>povinnosť aplikovať zjednodušené vykazovanie výdavkov (ZVV)</a:t>
            </a:r>
          </a:p>
          <a:p>
            <a:r>
              <a:rPr lang="pl-PL" sz="2900" b="1" dirty="0" smtClean="0"/>
              <a:t>b)</a:t>
            </a:r>
            <a:r>
              <a:rPr lang="pl-PL" sz="2900" dirty="0" smtClean="0"/>
              <a:t> </a:t>
            </a:r>
            <a:r>
              <a:rPr lang="pl-PL" sz="2900" b="1" dirty="0" smtClean="0"/>
              <a:t>nad 100 000 EUR</a:t>
            </a:r>
          </a:p>
          <a:p>
            <a:pPr marL="342900" indent="-342900">
              <a:buFontTx/>
              <a:buChar char="-"/>
            </a:pPr>
            <a:r>
              <a:rPr lang="pl-PL" sz="2900" dirty="0" smtClean="0"/>
              <a:t>možnosť aplikovať rozpočet do 100 000 EUR (skupiny OV: 521, 903) alebo</a:t>
            </a:r>
          </a:p>
          <a:p>
            <a:pPr marL="342900" indent="-342900">
              <a:buFontTx/>
              <a:buChar char="-"/>
            </a:pPr>
            <a:r>
              <a:rPr lang="pl-PL" sz="2900" dirty="0" smtClean="0"/>
              <a:t>reálne vykazovanie výdavkov s nasledovnými skupinami OV:</a:t>
            </a:r>
          </a:p>
          <a:p>
            <a:r>
              <a:rPr lang="pl-PL" sz="2900" dirty="0" smtClean="0"/>
              <a:t>	013, 014, 022, 112, 512, 518, 521</a:t>
            </a:r>
          </a:p>
          <a:p>
            <a:r>
              <a:rPr lang="pl-PL" sz="2900" dirty="0" smtClean="0"/>
              <a:t>Informácie k </a:t>
            </a:r>
            <a:r>
              <a:rPr lang="pl-PL" sz="2900" b="1" dirty="0" smtClean="0"/>
              <a:t>oprávnenosti výdavkov </a:t>
            </a:r>
            <a:r>
              <a:rPr lang="pl-PL" sz="2900" dirty="0" smtClean="0"/>
              <a:t>vrátane limitov sú uvedené v </a:t>
            </a:r>
            <a:r>
              <a:rPr lang="pl-PL" sz="2900" b="1" dirty="0" smtClean="0"/>
              <a:t>časti 3.1 výzvy</a:t>
            </a:r>
            <a:r>
              <a:rPr lang="pl-PL" sz="2900" dirty="0" smtClean="0"/>
              <a:t>.</a:t>
            </a:r>
          </a:p>
          <a:p>
            <a:pPr algn="just"/>
            <a:r>
              <a:rPr lang="pl-PL" sz="2900" b="1" dirty="0" smtClean="0"/>
              <a:t>Výdavky na riadenie projektu sú vykazované v nepriamych výdavkoch (pri aplikácii ZVV sú zahrnuté v rámci paušálnej sadzby na ostatné výdavky projektu)</a:t>
            </a:r>
          </a:p>
          <a:p>
            <a:pPr algn="just"/>
            <a:r>
              <a:rPr lang="pl-PL" sz="2900" b="1" u="sng" dirty="0" smtClean="0"/>
              <a:t>Aplikácia pro rata – celoplošné opatrenie</a:t>
            </a:r>
            <a:r>
              <a:rPr lang="pl-PL" sz="2900" b="1" dirty="0" smtClean="0"/>
              <a:t>.</a:t>
            </a:r>
            <a:r>
              <a:rPr lang="pl-PL" dirty="0"/>
              <a:t>	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444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9595-1E16-40EF-AD53-E8F16316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703" y="456849"/>
            <a:ext cx="9572297" cy="7487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sk-SK" sz="1800" b="1" u="sng" dirty="0" smtClean="0">
                <a:solidFill>
                  <a:srgbClr val="222222"/>
                </a:solidFill>
              </a:rPr>
              <a:t>Výzva OPII-2022/7/19-DOP je zverejnená na stránke</a:t>
            </a:r>
            <a:r>
              <a:rPr lang="sk-SK" sz="1800" u="sng" dirty="0" smtClean="0">
                <a:solidFill>
                  <a:srgbClr val="222222"/>
                </a:solidFill>
              </a:rPr>
              <a:t>:</a:t>
            </a:r>
            <a:br>
              <a:rPr lang="sk-SK" sz="1800" u="sng" dirty="0" smtClean="0">
                <a:solidFill>
                  <a:srgbClr val="222222"/>
                </a:solidFill>
              </a:rPr>
            </a:br>
            <a:r>
              <a:rPr lang="sk-SK" sz="1800" dirty="0" smtClean="0">
                <a:solidFill>
                  <a:srgbClr val="222222"/>
                </a:solidFill>
              </a:rPr>
              <a:t>- </a:t>
            </a:r>
            <a:r>
              <a:rPr lang="sk-SK" sz="1800" dirty="0" smtClean="0">
                <a:hlinkClick r:id="rId2"/>
              </a:rPr>
              <a:t>https</a:t>
            </a:r>
            <a:r>
              <a:rPr lang="sk-SK" sz="1800" dirty="0">
                <a:hlinkClick r:id="rId2"/>
              </a:rPr>
              <a:t>://www.mirri.gov.sk/projekty/projekty-esif/operacny-program-integrovana-infrastruktura/prioritna-os-7-informacna-spolocnost/vyzvania-a-vyzvy/vyzva-opii-2022_7_19-dop-digi-zrucnosti</a:t>
            </a:r>
            <a:r>
              <a:rPr lang="sk-SK" sz="1800" dirty="0" smtClean="0">
                <a:hlinkClick r:id="rId2"/>
              </a:rPr>
              <a:t>/</a:t>
            </a:r>
            <a:r>
              <a:rPr lang="sk-SK" sz="1800" dirty="0" smtClean="0"/>
              <a:t> </a:t>
            </a:r>
            <a:endParaRPr lang="sk-SK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2AEF-EB8B-4AB1-BC15-DFEDD81F7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703" y="1623849"/>
            <a:ext cx="9572297" cy="3909848"/>
          </a:xfrm>
        </p:spPr>
        <p:txBody>
          <a:bodyPr>
            <a:normAutofit fontScale="25000" lnSpcReduction="20000"/>
          </a:bodyPr>
          <a:lstStyle/>
          <a:p>
            <a:endParaRPr lang="sk-SK" sz="2500" dirty="0" smtClean="0">
              <a:ea typeface="+mj-ea"/>
              <a:cs typeface="+mj-cs"/>
            </a:endParaRPr>
          </a:p>
          <a:p>
            <a:r>
              <a:rPr lang="sk-SK" sz="7200" b="1" dirty="0" smtClean="0">
                <a:ea typeface="+mj-ea"/>
                <a:cs typeface="+mj-cs"/>
              </a:rPr>
              <a:t>Vaše </a:t>
            </a:r>
            <a:r>
              <a:rPr lang="sk-SK" sz="7200" b="1" dirty="0">
                <a:ea typeface="+mj-ea"/>
                <a:cs typeface="+mj-cs"/>
              </a:rPr>
              <a:t>otázky </a:t>
            </a:r>
            <a:r>
              <a:rPr lang="sk-SK" sz="7200" b="1" dirty="0" smtClean="0">
                <a:ea typeface="+mj-ea"/>
                <a:cs typeface="+mj-cs"/>
              </a:rPr>
              <a:t>môžete adresovať SO PO7 OPII prostredníctvom: </a:t>
            </a:r>
            <a:endParaRPr lang="sk-SK" sz="7200" b="1" dirty="0">
              <a:ea typeface="+mj-ea"/>
              <a:cs typeface="+mj-cs"/>
            </a:endParaRPr>
          </a:p>
          <a:p>
            <a:pPr marL="342900" indent="-342900">
              <a:buFontTx/>
              <a:buChar char="-"/>
            </a:pPr>
            <a:r>
              <a:rPr lang="sk-SK" sz="7200" dirty="0">
                <a:ea typeface="+mj-ea"/>
                <a:cs typeface="+mj-cs"/>
                <a:hlinkClick r:id="rId3"/>
              </a:rPr>
              <a:t>e</a:t>
            </a:r>
            <a:r>
              <a:rPr lang="sk-SK" sz="7200" dirty="0" smtClean="0">
                <a:ea typeface="+mj-ea"/>
                <a:cs typeface="+mj-cs"/>
                <a:hlinkClick r:id="rId3"/>
              </a:rPr>
              <a:t>-mail: po7opii@mirri.gov.sk</a:t>
            </a:r>
            <a:endParaRPr lang="sk-SK" sz="7200" dirty="0" smtClean="0">
              <a:ea typeface="+mj-ea"/>
              <a:cs typeface="+mj-cs"/>
            </a:endParaRPr>
          </a:p>
          <a:p>
            <a:endParaRPr lang="sk-SK" sz="7200" dirty="0">
              <a:ea typeface="+mj-ea"/>
              <a:cs typeface="+mj-cs"/>
            </a:endParaRPr>
          </a:p>
          <a:p>
            <a:r>
              <a:rPr lang="sk-SK" sz="7200" b="1" u="sng" dirty="0" smtClean="0">
                <a:ea typeface="+mj-ea"/>
                <a:cs typeface="+mj-cs"/>
              </a:rPr>
              <a:t>Kontaktné údaje SO PO OPII (časť 1.7 výzvy):</a:t>
            </a:r>
          </a:p>
          <a:p>
            <a:r>
              <a:rPr lang="sk-SK" sz="7200" dirty="0"/>
              <a:t>Ministerstvo investícií, regionálneho rozvoja a informatizácie Slovenskej republiky </a:t>
            </a:r>
          </a:p>
          <a:p>
            <a:r>
              <a:rPr lang="sk-SK" sz="7200" dirty="0"/>
              <a:t>Sekcia sprostredkovateľského orgánu informatizácie spoločnosti </a:t>
            </a:r>
          </a:p>
          <a:p>
            <a:r>
              <a:rPr lang="sk-SK" sz="7200" dirty="0"/>
              <a:t>Štefánikova 15 </a:t>
            </a:r>
          </a:p>
          <a:p>
            <a:r>
              <a:rPr lang="sk-SK" sz="7200" dirty="0"/>
              <a:t>811 05 Bratislava </a:t>
            </a:r>
          </a:p>
          <a:p>
            <a:r>
              <a:rPr lang="sk-SK" sz="7200" dirty="0"/>
              <a:t>tel.: 00421/2/2092 8190 </a:t>
            </a:r>
          </a:p>
          <a:p>
            <a:r>
              <a:rPr lang="sk-SK" sz="7200" dirty="0"/>
              <a:t>https://www.mirri.gov.sk/ </a:t>
            </a:r>
          </a:p>
          <a:p>
            <a:r>
              <a:rPr lang="sk-SK" sz="7200" dirty="0" smtClean="0"/>
              <a:t>  </a:t>
            </a:r>
            <a:endParaRPr lang="sk-SK" sz="7200" dirty="0"/>
          </a:p>
          <a:p>
            <a:endParaRPr lang="sk-SK" sz="2500" dirty="0" smtClean="0">
              <a:ea typeface="+mj-ea"/>
              <a:cs typeface="+mj-cs"/>
            </a:endParaRPr>
          </a:p>
          <a:p>
            <a:r>
              <a:rPr lang="sk-SK" sz="2500" dirty="0" smtClean="0">
                <a:ea typeface="+mj-ea"/>
                <a:cs typeface="+mj-cs"/>
              </a:rPr>
              <a:t>  </a:t>
            </a:r>
            <a:endParaRPr lang="sk-SK" sz="2500" dirty="0">
              <a:ea typeface="+mj-ea"/>
              <a:cs typeface="+mj-cs"/>
            </a:endParaRPr>
          </a:p>
          <a:p>
            <a:r>
              <a:rPr lang="sk-SK" dirty="0"/>
              <a:t>  </a:t>
            </a:r>
          </a:p>
          <a:p>
            <a:pPr algn="ctr"/>
            <a:endParaRPr lang="sk-SK" sz="9600" dirty="0"/>
          </a:p>
        </p:txBody>
      </p:sp>
    </p:spTree>
    <p:extLst>
      <p:ext uri="{BB962C8B-B14F-4D97-AF65-F5344CB8AC3E}">
        <p14:creationId xmlns:p14="http://schemas.microsoft.com/office/powerpoint/2010/main" val="25078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IRRI Farebnosť PPT">
      <a:dk1>
        <a:srgbClr val="004C96"/>
      </a:dk1>
      <a:lt1>
        <a:srgbClr val="FFFFFF"/>
      </a:lt1>
      <a:dk2>
        <a:srgbClr val="004C96"/>
      </a:dk2>
      <a:lt2>
        <a:srgbClr val="FFFFFF"/>
      </a:lt2>
      <a:accent1>
        <a:srgbClr val="D1D3D4"/>
      </a:accent1>
      <a:accent2>
        <a:srgbClr val="0055A1"/>
      </a:accent2>
      <a:accent3>
        <a:srgbClr val="ED1C24"/>
      </a:accent3>
      <a:accent4>
        <a:srgbClr val="263C80"/>
      </a:accent4>
      <a:accent5>
        <a:srgbClr val="5F7BCF"/>
      </a:accent5>
      <a:accent6>
        <a:srgbClr val="F4767B"/>
      </a:accent6>
      <a:hlink>
        <a:srgbClr val="004C96"/>
      </a:hlink>
      <a:folHlink>
        <a:srgbClr val="ED1C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60fd65a-eae4-4fa8-8d8a-1a1ee854cd3d">
      <UserInfo>
        <DisplayName>Pavol Rybar</DisplayName>
        <AccountId>6</AccountId>
        <AccountType/>
      </UserInfo>
      <UserInfo>
        <DisplayName>Jozef Stanko</DisplayName>
        <AccountId>14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7958729419C44B0BE5CB51AA7A8CC" ma:contentTypeVersion="4" ma:contentTypeDescription="Create a new document." ma:contentTypeScope="" ma:versionID="cbc01fc723b1db47d2e374afb07d1d78">
  <xsd:schema xmlns:xsd="http://www.w3.org/2001/XMLSchema" xmlns:xs="http://www.w3.org/2001/XMLSchema" xmlns:p="http://schemas.microsoft.com/office/2006/metadata/properties" xmlns:ns2="7a546706-aaec-4556-b91c-ec2da0faf1e8" xmlns:ns3="660fd65a-eae4-4fa8-8d8a-1a1ee854cd3d" targetNamespace="http://schemas.microsoft.com/office/2006/metadata/properties" ma:root="true" ma:fieldsID="94d13a7278339b131a9b7cd6910ba0fe" ns2:_="" ns3:_="">
    <xsd:import namespace="7a546706-aaec-4556-b91c-ec2da0faf1e8"/>
    <xsd:import namespace="660fd65a-eae4-4fa8-8d8a-1a1ee854cd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46706-aaec-4556-b91c-ec2da0faf1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fd65a-eae4-4fa8-8d8a-1a1ee854cd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808EB8-A5D8-425D-8ACD-1297D74F0920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660fd65a-eae4-4fa8-8d8a-1a1ee854cd3d"/>
    <ds:schemaRef ds:uri="7a546706-aaec-4556-b91c-ec2da0faf1e8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3FE134-C8D7-4166-9F59-10A303986A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4EA855-3187-4D3B-A663-431586ACD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46706-aaec-4556-b91c-ec2da0faf1e8"/>
    <ds:schemaRef ds:uri="660fd65a-eae4-4fa8-8d8a-1a1ee854cd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3857</TotalTime>
  <Words>1055</Words>
  <Application>Microsoft Office PowerPoint</Application>
  <PresentationFormat>Širokouhlá</PresentationFormat>
  <Paragraphs>94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Open Sans SemiBold</vt:lpstr>
      <vt:lpstr>Times New Roman</vt:lpstr>
      <vt:lpstr>Motiv Office</vt:lpstr>
      <vt:lpstr>Prezentácia programu PowerPoint</vt:lpstr>
      <vt:lpstr>Manažérske zhrnutie </vt:lpstr>
      <vt:lpstr>Základné parametre výzvy OPII-2022/7/19-DOP</vt:lpstr>
      <vt:lpstr>Okruh oprávnených žiadateľov (podmienka č. 1 výzvy)</vt:lpstr>
      <vt:lpstr>Podmienky účasti (časť 2 výzvy)</vt:lpstr>
      <vt:lpstr>Vypĺňanie a podanie Žiadosti o NFP (časť 1.6 výzvy)</vt:lpstr>
      <vt:lpstr>Najčastejšie nedostatky Žiadosti o NFP</vt:lpstr>
      <vt:lpstr>Oprávnenosť výdavkov a rozpočet (časť 3 výzvy)</vt:lpstr>
      <vt:lpstr>Výzva OPII-2022/7/19-DOP je zverejnená na stránke: - https://www.mirri.gov.sk/projekty/projekty-esif/operacny-program-integrovana-infrastruktura/prioritna-os-7-informacna-spolocnost/vyzvania-a-vyzvy/vyzva-opii-2022_7_19-dop-digi-zrucnosti/ </vt:lpstr>
      <vt:lpstr>ĎAKUJEME!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Patricia</dc:creator>
  <cp:lastModifiedBy>Denis Fraňo</cp:lastModifiedBy>
  <cp:revision>1613</cp:revision>
  <cp:lastPrinted>2022-05-11T05:35:40Z</cp:lastPrinted>
  <dcterms:created xsi:type="dcterms:W3CDTF">2020-06-30T07:10:58Z</dcterms:created>
  <dcterms:modified xsi:type="dcterms:W3CDTF">2022-05-11T09:06:14Z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0x010100FC67958729419C44B0BE5CB51AA7A8CC</vt:lpwstr>
  </property>
</Properties>
</file>