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notesMasterIdLst>
    <p:notesMasterId r:id="rId21"/>
  </p:notesMasterIdLst>
  <p:sldIdLst>
    <p:sldId id="256" r:id="rId7"/>
    <p:sldId id="271" r:id="rId8"/>
    <p:sldId id="257" r:id="rId9"/>
    <p:sldId id="258" r:id="rId10"/>
    <p:sldId id="261" r:id="rId11"/>
    <p:sldId id="259" r:id="rId12"/>
    <p:sldId id="260" r:id="rId13"/>
    <p:sldId id="262" r:id="rId14"/>
    <p:sldId id="263" r:id="rId15"/>
    <p:sldId id="281" r:id="rId16"/>
    <p:sldId id="265" r:id="rId17"/>
    <p:sldId id="266" r:id="rId18"/>
    <p:sldId id="267" r:id="rId19"/>
    <p:sldId id="268" r:id="rId20"/>
  </p:sldIdLst>
  <p:sldSz cx="12192000" cy="685800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0E914-9F6C-90B5-6C5F-9CF6EB5873E5}" v="5" dt="2023-06-13T05:52:09.630"/>
    <p1510:client id="{F45E6328-6AF0-FC31-3236-0E8782C33006}" v="180" dt="2021-11-03T12:19:36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76E1D-B497-42AE-9A4B-FE1770528D55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1969B-64C8-4F79-9347-D363CE38AC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83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1969B-64C8-4F79-9347-D363CE38ACEA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231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kontakt@vicepremier.gov.sk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mailto:kontakt@vicepremier.gov.sk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mailto:kontakt@vicepremier.gov.sk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ight Connector 6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80">
            <a:solidFill>
              <a:srgbClr val="1CAD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Footer Placeholder 4"/>
          <p:cNvSpPr/>
          <p:nvPr/>
        </p:nvSpPr>
        <p:spPr>
          <a:xfrm>
            <a:off x="6922080" y="6079320"/>
            <a:ext cx="47559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k-SK" sz="1200" b="1" strike="noStrike" spc="18">
                <a:solidFill>
                  <a:srgbClr val="004C96"/>
                </a:solidFill>
                <a:latin typeface="Tw Cen MT"/>
                <a:ea typeface="DejaVu Sans"/>
              </a:rPr>
              <a:t>Štefánikova 15</a:t>
            </a:r>
            <a:r>
              <a:rPr lang="en-US" sz="1200" b="1" strike="noStrike" spc="18">
                <a:solidFill>
                  <a:srgbClr val="004C96"/>
                </a:solidFill>
                <a:latin typeface="Tw Cen MT"/>
                <a:ea typeface="DejaVu Sans"/>
              </a:rPr>
              <a:t>,</a:t>
            </a:r>
            <a:r>
              <a:rPr lang="sk-SK" sz="1200" b="1" strike="noStrike" spc="18">
                <a:solidFill>
                  <a:srgbClr val="004C96"/>
                </a:solidFill>
                <a:latin typeface="Tw Cen MT"/>
                <a:ea typeface="DejaVu Sans"/>
              </a:rPr>
              <a:t> 011 05 Bratislava </a:t>
            </a:r>
            <a:endParaRPr lang="en-US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k-SK" sz="1200" b="0" strike="noStrike" spc="18">
                <a:solidFill>
                  <a:srgbClr val="004C96"/>
                </a:solidFill>
                <a:latin typeface="Tw Cen MT"/>
                <a:ea typeface="DejaVu Sans"/>
              </a:rPr>
              <a:t>+ 421 2 2092 8xxx</a:t>
            </a:r>
            <a:r>
              <a:rPr lang="en-US" sz="1200" b="0" strike="noStrike" spc="18">
                <a:solidFill>
                  <a:srgbClr val="004C96"/>
                </a:solidFill>
                <a:latin typeface="Tw Cen MT"/>
                <a:ea typeface="DejaVu Sans"/>
              </a:rPr>
              <a:t>, </a:t>
            </a:r>
            <a:r>
              <a:rPr lang="sk-SK" sz="1200" b="0" u="sng" strike="noStrike" spc="18">
                <a:solidFill>
                  <a:srgbClr val="0000FF"/>
                </a:solidFill>
                <a:uFillTx/>
                <a:latin typeface="Tw Cen MT"/>
                <a:ea typeface="DejaVu Sans"/>
                <a:hlinkClick r:id="rId14"/>
              </a:rPr>
              <a:t>kontakt@vicepremier.gov.sk</a:t>
            </a:r>
            <a:r>
              <a:rPr lang="sk-SK" sz="1200" b="0" strike="noStrike" spc="18">
                <a:solidFill>
                  <a:srgbClr val="004C96"/>
                </a:solidFill>
                <a:latin typeface="Tw Cen MT"/>
                <a:ea typeface="DejaVu Sans"/>
              </a:rPr>
              <a:t> </a:t>
            </a:r>
            <a:endParaRPr lang="en-US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pic>
        <p:nvPicPr>
          <p:cNvPr id="2" name="Grafický objekt 7"/>
          <p:cNvPicPr/>
          <p:nvPr/>
        </p:nvPicPr>
        <p:blipFill>
          <a:blip r:embed="rId15"/>
          <a:stretch/>
        </p:blipFill>
        <p:spPr>
          <a:xfrm>
            <a:off x="3059280" y="6135840"/>
            <a:ext cx="4930200" cy="270720"/>
          </a:xfrm>
          <a:prstGeom prst="rect">
            <a:avLst/>
          </a:prstGeom>
          <a:ln w="0">
            <a:noFill/>
          </a:ln>
        </p:spPr>
      </p:pic>
      <p:pic>
        <p:nvPicPr>
          <p:cNvPr id="3" name="Grafický objekt 8"/>
          <p:cNvPicPr/>
          <p:nvPr/>
        </p:nvPicPr>
        <p:blipFill>
          <a:blip r:embed="rId16"/>
          <a:stretch/>
        </p:blipFill>
        <p:spPr>
          <a:xfrm>
            <a:off x="436320" y="6091560"/>
            <a:ext cx="2315160" cy="529200"/>
          </a:xfrm>
          <a:prstGeom prst="rect">
            <a:avLst/>
          </a:prstGeom>
          <a:ln w="0">
            <a:noFill/>
          </a:ln>
        </p:spPr>
      </p:pic>
      <p:sp>
        <p:nvSpPr>
          <p:cNvPr id="4" name="Obdélník 1"/>
          <p:cNvSpPr/>
          <p:nvPr/>
        </p:nvSpPr>
        <p:spPr>
          <a:xfrm>
            <a:off x="0" y="0"/>
            <a:ext cx="12190320" cy="685620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Straight Connector 12"/>
          <p:cNvSpPr/>
          <p:nvPr/>
        </p:nvSpPr>
        <p:spPr>
          <a:xfrm>
            <a:off x="1524600" y="0"/>
            <a:ext cx="360" cy="6858000"/>
          </a:xfrm>
          <a:prstGeom prst="line">
            <a:avLst/>
          </a:prstGeom>
          <a:ln w="9360">
            <a:solidFill>
              <a:srgbClr val="000000">
                <a:alpha val="1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Straight Connector 14"/>
          <p:cNvSpPr/>
          <p:nvPr/>
        </p:nvSpPr>
        <p:spPr>
          <a:xfrm>
            <a:off x="3049560" y="0"/>
            <a:ext cx="360" cy="6858000"/>
          </a:xfrm>
          <a:prstGeom prst="line">
            <a:avLst/>
          </a:prstGeom>
          <a:ln w="9360">
            <a:solidFill>
              <a:srgbClr val="000000">
                <a:alpha val="1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Straight Connector 15"/>
          <p:cNvSpPr/>
          <p:nvPr/>
        </p:nvSpPr>
        <p:spPr>
          <a:xfrm>
            <a:off x="4574520" y="0"/>
            <a:ext cx="360" cy="6858000"/>
          </a:xfrm>
          <a:prstGeom prst="line">
            <a:avLst/>
          </a:prstGeom>
          <a:ln w="9360">
            <a:solidFill>
              <a:srgbClr val="000000">
                <a:alpha val="1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Straight Connector 16"/>
          <p:cNvSpPr/>
          <p:nvPr/>
        </p:nvSpPr>
        <p:spPr>
          <a:xfrm>
            <a:off x="6099120" y="0"/>
            <a:ext cx="360" cy="6858000"/>
          </a:xfrm>
          <a:prstGeom prst="line">
            <a:avLst/>
          </a:prstGeom>
          <a:ln w="9360">
            <a:solidFill>
              <a:srgbClr val="000000">
                <a:alpha val="1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Straight Connector 17"/>
          <p:cNvSpPr/>
          <p:nvPr/>
        </p:nvSpPr>
        <p:spPr>
          <a:xfrm>
            <a:off x="7624080" y="0"/>
            <a:ext cx="360" cy="6858000"/>
          </a:xfrm>
          <a:prstGeom prst="line">
            <a:avLst/>
          </a:prstGeom>
          <a:ln w="9360">
            <a:solidFill>
              <a:srgbClr val="000000">
                <a:alpha val="1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Straight Connector 18"/>
          <p:cNvSpPr/>
          <p:nvPr/>
        </p:nvSpPr>
        <p:spPr>
          <a:xfrm>
            <a:off x="9149040" y="0"/>
            <a:ext cx="360" cy="6858000"/>
          </a:xfrm>
          <a:prstGeom prst="line">
            <a:avLst/>
          </a:prstGeom>
          <a:ln w="9360">
            <a:solidFill>
              <a:srgbClr val="000000">
                <a:alpha val="1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Straight Connector 19"/>
          <p:cNvSpPr/>
          <p:nvPr/>
        </p:nvSpPr>
        <p:spPr>
          <a:xfrm>
            <a:off x="10673640" y="0"/>
            <a:ext cx="360" cy="6858000"/>
          </a:xfrm>
          <a:prstGeom prst="line">
            <a:avLst/>
          </a:prstGeom>
          <a:ln w="9360">
            <a:solidFill>
              <a:srgbClr val="000000">
                <a:alpha val="1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Rectangle 2"/>
          <p:cNvSpPr/>
          <p:nvPr/>
        </p:nvSpPr>
        <p:spPr>
          <a:xfrm>
            <a:off x="-6840" y="-7560"/>
            <a:ext cx="1523160" cy="6863760"/>
          </a:xfrm>
          <a:prstGeom prst="rect">
            <a:avLst/>
          </a:prstGeom>
          <a:solidFill>
            <a:srgbClr val="FFFFFF">
              <a:alpha val="4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Rectangle 11"/>
          <p:cNvSpPr/>
          <p:nvPr/>
        </p:nvSpPr>
        <p:spPr>
          <a:xfrm>
            <a:off x="1531800" y="-7560"/>
            <a:ext cx="1514880" cy="6863760"/>
          </a:xfrm>
          <a:prstGeom prst="rect">
            <a:avLst/>
          </a:prstGeom>
          <a:solidFill>
            <a:srgbClr val="FFFFFF">
              <a:alpha val="4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Rectangle 13"/>
          <p:cNvSpPr/>
          <p:nvPr/>
        </p:nvSpPr>
        <p:spPr>
          <a:xfrm>
            <a:off x="3049560" y="-7560"/>
            <a:ext cx="1523160" cy="6863760"/>
          </a:xfrm>
          <a:prstGeom prst="rect">
            <a:avLst/>
          </a:prstGeom>
          <a:solidFill>
            <a:srgbClr val="FFFFFF">
              <a:alpha val="4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Rectangle 20"/>
          <p:cNvSpPr/>
          <p:nvPr/>
        </p:nvSpPr>
        <p:spPr>
          <a:xfrm>
            <a:off x="4574520" y="-7560"/>
            <a:ext cx="1523160" cy="6863760"/>
          </a:xfrm>
          <a:prstGeom prst="rect">
            <a:avLst/>
          </a:prstGeom>
          <a:solidFill>
            <a:srgbClr val="FFFFFF">
              <a:alpha val="4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Rectangle 21"/>
          <p:cNvSpPr/>
          <p:nvPr/>
        </p:nvSpPr>
        <p:spPr>
          <a:xfrm>
            <a:off x="6099480" y="-7560"/>
            <a:ext cx="1517040" cy="6863760"/>
          </a:xfrm>
          <a:prstGeom prst="rect">
            <a:avLst/>
          </a:prstGeom>
          <a:solidFill>
            <a:srgbClr val="FFFFFF">
              <a:alpha val="4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Rectangle 23"/>
          <p:cNvSpPr/>
          <p:nvPr/>
        </p:nvSpPr>
        <p:spPr>
          <a:xfrm>
            <a:off x="7633080" y="-7560"/>
            <a:ext cx="1508400" cy="6863760"/>
          </a:xfrm>
          <a:prstGeom prst="rect">
            <a:avLst/>
          </a:prstGeom>
          <a:solidFill>
            <a:srgbClr val="FFFFFF">
              <a:alpha val="4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Rectangle 24"/>
          <p:cNvSpPr/>
          <p:nvPr/>
        </p:nvSpPr>
        <p:spPr>
          <a:xfrm>
            <a:off x="9158040" y="-7560"/>
            <a:ext cx="1508400" cy="6863760"/>
          </a:xfrm>
          <a:prstGeom prst="rect">
            <a:avLst/>
          </a:prstGeom>
          <a:solidFill>
            <a:srgbClr val="FFFFFF">
              <a:alpha val="4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Rectangle 25"/>
          <p:cNvSpPr/>
          <p:nvPr/>
        </p:nvSpPr>
        <p:spPr>
          <a:xfrm>
            <a:off x="10667160" y="-7560"/>
            <a:ext cx="1523160" cy="6863760"/>
          </a:xfrm>
          <a:prstGeom prst="rect">
            <a:avLst/>
          </a:prstGeom>
          <a:solidFill>
            <a:srgbClr val="FFFFFF">
              <a:alpha val="4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" name="Grafický objekt 37"/>
          <p:cNvPicPr/>
          <p:nvPr/>
        </p:nvPicPr>
        <p:blipFill>
          <a:blip r:embed="rId17"/>
          <a:stretch/>
        </p:blipFill>
        <p:spPr>
          <a:xfrm>
            <a:off x="4572000" y="763920"/>
            <a:ext cx="7618320" cy="419040"/>
          </a:xfrm>
          <a:prstGeom prst="rect">
            <a:avLst/>
          </a:prstGeom>
          <a:ln w="0">
            <a:noFill/>
          </a:ln>
        </p:spPr>
      </p:pic>
      <p:pic>
        <p:nvPicPr>
          <p:cNvPr id="21" name="Grafický objekt 38"/>
          <p:cNvPicPr/>
          <p:nvPr/>
        </p:nvPicPr>
        <p:blipFill>
          <a:blip r:embed="rId18"/>
          <a:stretch/>
        </p:blipFill>
        <p:spPr>
          <a:xfrm>
            <a:off x="718200" y="639720"/>
            <a:ext cx="3171960" cy="725760"/>
          </a:xfrm>
          <a:prstGeom prst="rect">
            <a:avLst/>
          </a:prstGeom>
          <a:ln w="0">
            <a:noFill/>
          </a:ln>
        </p:spPr>
      </p:pic>
      <p:sp>
        <p:nvSpPr>
          <p:cNvPr id="22" name="Straight Connector 9"/>
          <p:cNvSpPr/>
          <p:nvPr/>
        </p:nvSpPr>
        <p:spPr>
          <a:xfrm>
            <a:off x="3771720" y="4119480"/>
            <a:ext cx="793080" cy="360"/>
          </a:xfrm>
          <a:prstGeom prst="line">
            <a:avLst/>
          </a:prstGeom>
          <a:ln w="28440">
            <a:solidFill>
              <a:srgbClr val="27CED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Obrázek 42"/>
          <p:cNvPicPr/>
          <p:nvPr/>
        </p:nvPicPr>
        <p:blipFill>
          <a:blip r:embed="rId19"/>
          <a:srcRect l="19094" t="32309" r="15055" b="53307"/>
          <a:stretch/>
        </p:blipFill>
        <p:spPr>
          <a:xfrm>
            <a:off x="0" y="2432520"/>
            <a:ext cx="3049200" cy="994680"/>
          </a:xfrm>
          <a:prstGeom prst="rect">
            <a:avLst/>
          </a:prstGeom>
          <a:ln w="0">
            <a:noFill/>
          </a:ln>
        </p:spPr>
      </p:pic>
      <p:pic>
        <p:nvPicPr>
          <p:cNvPr id="24" name="Obrázek 43"/>
          <p:cNvPicPr/>
          <p:nvPr/>
        </p:nvPicPr>
        <p:blipFill>
          <a:blip r:embed="rId20"/>
          <a:srcRect l="15301" t="35121" b="26506"/>
          <a:stretch/>
        </p:blipFill>
        <p:spPr>
          <a:xfrm>
            <a:off x="1335960" y="5266080"/>
            <a:ext cx="3245760" cy="979200"/>
          </a:xfrm>
          <a:prstGeom prst="rect">
            <a:avLst/>
          </a:prstGeom>
          <a:ln w="0">
            <a:noFill/>
          </a:ln>
          <a:effectLst>
            <a:outerShdw blurRad="762120" dist="254160" dir="5400000" rotWithShape="0">
              <a:srgbClr val="474747">
                <a:alpha val="30000"/>
              </a:srgbClr>
            </a:outerShdw>
          </a:effectLst>
        </p:spPr>
      </p:pic>
      <p:pic>
        <p:nvPicPr>
          <p:cNvPr id="25" name="Obrázek 44"/>
          <p:cNvPicPr/>
          <p:nvPr/>
        </p:nvPicPr>
        <p:blipFill>
          <a:blip r:embed="rId21"/>
          <a:srcRect l="528" t="9740" b="9260"/>
          <a:stretch/>
        </p:blipFill>
        <p:spPr>
          <a:xfrm>
            <a:off x="9697320" y="3156120"/>
            <a:ext cx="2493000" cy="1013760"/>
          </a:xfrm>
          <a:prstGeom prst="rect">
            <a:avLst/>
          </a:prstGeom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traight Connector 6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80">
            <a:solidFill>
              <a:srgbClr val="1CAD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Footer Placeholder 4"/>
          <p:cNvSpPr/>
          <p:nvPr/>
        </p:nvSpPr>
        <p:spPr>
          <a:xfrm>
            <a:off x="6922080" y="6079320"/>
            <a:ext cx="47559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k-SK" sz="1200" b="1" strike="noStrike" spc="18">
                <a:solidFill>
                  <a:srgbClr val="004C96"/>
                </a:solidFill>
                <a:latin typeface="Tw Cen MT"/>
                <a:ea typeface="DejaVu Sans"/>
              </a:rPr>
              <a:t>Štefánikova 15</a:t>
            </a:r>
            <a:r>
              <a:rPr lang="en-US" sz="1200" b="1" strike="noStrike" spc="18">
                <a:solidFill>
                  <a:srgbClr val="004C96"/>
                </a:solidFill>
                <a:latin typeface="Tw Cen MT"/>
                <a:ea typeface="DejaVu Sans"/>
              </a:rPr>
              <a:t>,</a:t>
            </a:r>
            <a:r>
              <a:rPr lang="sk-SK" sz="1200" b="1" strike="noStrike" spc="18">
                <a:solidFill>
                  <a:srgbClr val="004C96"/>
                </a:solidFill>
                <a:latin typeface="Tw Cen MT"/>
                <a:ea typeface="DejaVu Sans"/>
              </a:rPr>
              <a:t> 011 05 Bratislava </a:t>
            </a:r>
            <a:endParaRPr lang="en-US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k-SK" sz="1200" b="0" strike="noStrike" spc="18">
                <a:solidFill>
                  <a:srgbClr val="004C96"/>
                </a:solidFill>
                <a:latin typeface="Tw Cen MT"/>
                <a:ea typeface="DejaVu Sans"/>
              </a:rPr>
              <a:t>+ 421 2 2092 8xxx</a:t>
            </a:r>
            <a:r>
              <a:rPr lang="en-US" sz="1200" b="0" strike="noStrike" spc="18">
                <a:solidFill>
                  <a:srgbClr val="004C96"/>
                </a:solidFill>
                <a:latin typeface="Tw Cen MT"/>
                <a:ea typeface="DejaVu Sans"/>
              </a:rPr>
              <a:t>, </a:t>
            </a:r>
            <a:r>
              <a:rPr lang="sk-SK" sz="1200" b="0" u="sng" strike="noStrike" spc="18">
                <a:solidFill>
                  <a:srgbClr val="0000FF"/>
                </a:solidFill>
                <a:uFillTx/>
                <a:latin typeface="Tw Cen MT"/>
                <a:ea typeface="DejaVu Sans"/>
                <a:hlinkClick r:id="rId14"/>
              </a:rPr>
              <a:t>kontakt@vicepremier.gov.sk</a:t>
            </a:r>
            <a:r>
              <a:rPr lang="sk-SK" sz="1200" b="0" strike="noStrike" spc="18">
                <a:solidFill>
                  <a:srgbClr val="004C96"/>
                </a:solidFill>
                <a:latin typeface="Tw Cen MT"/>
                <a:ea typeface="DejaVu Sans"/>
              </a:rPr>
              <a:t> </a:t>
            </a:r>
            <a:endParaRPr lang="en-US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pic>
        <p:nvPicPr>
          <p:cNvPr id="66" name="Grafický objekt 7"/>
          <p:cNvPicPr/>
          <p:nvPr/>
        </p:nvPicPr>
        <p:blipFill>
          <a:blip r:embed="rId15"/>
          <a:stretch/>
        </p:blipFill>
        <p:spPr>
          <a:xfrm>
            <a:off x="3059280" y="6135840"/>
            <a:ext cx="4930200" cy="270720"/>
          </a:xfrm>
          <a:prstGeom prst="rect">
            <a:avLst/>
          </a:prstGeom>
          <a:ln w="0">
            <a:noFill/>
          </a:ln>
        </p:spPr>
      </p:pic>
      <p:pic>
        <p:nvPicPr>
          <p:cNvPr id="67" name="Grafický objekt 8"/>
          <p:cNvPicPr/>
          <p:nvPr/>
        </p:nvPicPr>
        <p:blipFill>
          <a:blip r:embed="rId16"/>
          <a:stretch/>
        </p:blipFill>
        <p:spPr>
          <a:xfrm>
            <a:off x="436320" y="6091560"/>
            <a:ext cx="2315160" cy="529200"/>
          </a:xfrm>
          <a:prstGeom prst="rect">
            <a:avLst/>
          </a:prstGeom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traight Connector 6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80">
            <a:solidFill>
              <a:srgbClr val="1CAD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Footer Placeholder 4"/>
          <p:cNvSpPr/>
          <p:nvPr/>
        </p:nvSpPr>
        <p:spPr>
          <a:xfrm>
            <a:off x="6922080" y="6079320"/>
            <a:ext cx="47559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k-SK" sz="1200" b="1" strike="noStrike" spc="18">
                <a:solidFill>
                  <a:srgbClr val="004C96"/>
                </a:solidFill>
                <a:latin typeface="Tw Cen MT"/>
                <a:ea typeface="DejaVu Sans"/>
              </a:rPr>
              <a:t>Štefánikova 15</a:t>
            </a:r>
            <a:r>
              <a:rPr lang="en-US" sz="1200" b="1" strike="noStrike" spc="18">
                <a:solidFill>
                  <a:srgbClr val="004C96"/>
                </a:solidFill>
                <a:latin typeface="Tw Cen MT"/>
                <a:ea typeface="DejaVu Sans"/>
              </a:rPr>
              <a:t>,</a:t>
            </a:r>
            <a:r>
              <a:rPr lang="sk-SK" sz="1200" b="1" strike="noStrike" spc="18">
                <a:solidFill>
                  <a:srgbClr val="004C96"/>
                </a:solidFill>
                <a:latin typeface="Tw Cen MT"/>
                <a:ea typeface="DejaVu Sans"/>
              </a:rPr>
              <a:t> 011 05 Bratislava </a:t>
            </a:r>
            <a:endParaRPr lang="en-US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k-SK" sz="1200" b="0" strike="noStrike" spc="18">
                <a:solidFill>
                  <a:srgbClr val="004C96"/>
                </a:solidFill>
                <a:latin typeface="Tw Cen MT"/>
                <a:ea typeface="DejaVu Sans"/>
              </a:rPr>
              <a:t>+ 421 2 2092 8xxx</a:t>
            </a:r>
            <a:r>
              <a:rPr lang="en-US" sz="1200" b="0" strike="noStrike" spc="18">
                <a:solidFill>
                  <a:srgbClr val="004C96"/>
                </a:solidFill>
                <a:latin typeface="Tw Cen MT"/>
                <a:ea typeface="DejaVu Sans"/>
              </a:rPr>
              <a:t>, </a:t>
            </a:r>
            <a:r>
              <a:rPr lang="sk-SK" sz="1200" b="0" u="sng" strike="noStrike" spc="18">
                <a:solidFill>
                  <a:srgbClr val="0000FF"/>
                </a:solidFill>
                <a:uFillTx/>
                <a:latin typeface="Tw Cen MT"/>
                <a:ea typeface="DejaVu Sans"/>
                <a:hlinkClick r:id="rId14"/>
              </a:rPr>
              <a:t>kontakt@vicepremier.gov.sk</a:t>
            </a:r>
            <a:r>
              <a:rPr lang="sk-SK" sz="1200" b="0" strike="noStrike" spc="18">
                <a:solidFill>
                  <a:srgbClr val="004C96"/>
                </a:solidFill>
                <a:latin typeface="Tw Cen MT"/>
                <a:ea typeface="DejaVu Sans"/>
              </a:rPr>
              <a:t> </a:t>
            </a:r>
            <a:endParaRPr lang="en-US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pic>
        <p:nvPicPr>
          <p:cNvPr id="108" name="Grafický objekt 7"/>
          <p:cNvPicPr/>
          <p:nvPr/>
        </p:nvPicPr>
        <p:blipFill>
          <a:blip r:embed="rId15"/>
          <a:stretch/>
        </p:blipFill>
        <p:spPr>
          <a:xfrm>
            <a:off x="3059280" y="6135840"/>
            <a:ext cx="4930200" cy="270720"/>
          </a:xfrm>
          <a:prstGeom prst="rect">
            <a:avLst/>
          </a:prstGeom>
          <a:ln w="0">
            <a:noFill/>
          </a:ln>
        </p:spPr>
      </p:pic>
      <p:pic>
        <p:nvPicPr>
          <p:cNvPr id="109" name="Grafický objekt 8"/>
          <p:cNvPicPr/>
          <p:nvPr/>
        </p:nvPicPr>
        <p:blipFill>
          <a:blip r:embed="rId16"/>
          <a:stretch/>
        </p:blipFill>
        <p:spPr>
          <a:xfrm>
            <a:off x="436320" y="6091560"/>
            <a:ext cx="2315160" cy="529200"/>
          </a:xfrm>
          <a:prstGeom prst="rect">
            <a:avLst/>
          </a:prstGeom>
          <a:ln w="0">
            <a:noFill/>
          </a:ln>
        </p:spPr>
      </p:pic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0" y="1874880"/>
            <a:ext cx="12190320" cy="49068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0"/>
              </a:srgbClr>
            </a:outerShdw>
          </a:effectLst>
        </p:spPr>
        <p:txBody>
          <a:bodyPr lIns="0" tIns="0" rIns="0" bIns="0" anchor="t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sk-SK" sz="3200" b="1" strike="noStrike" spc="-1">
                <a:solidFill>
                  <a:srgbClr val="0070C0"/>
                </a:solidFill>
                <a:latin typeface="Tahoma"/>
                <a:ea typeface="Tahoma"/>
              </a:rPr>
              <a:t>DÁTOVÝ PROGRAM MIRRI</a:t>
            </a:r>
            <a:endParaRPr lang="en-US" sz="3200" b="0" strike="noStrike" spc="-1">
              <a:solidFill>
                <a:srgbClr val="0070C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9782908" y="5914800"/>
            <a:ext cx="1723052" cy="36972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0" name="Obrázok 4"/>
          <p:cNvPicPr/>
          <p:nvPr/>
        </p:nvPicPr>
        <p:blipFill>
          <a:blip r:embed="rId2"/>
          <a:stretch/>
        </p:blipFill>
        <p:spPr>
          <a:xfrm>
            <a:off x="4217363" y="2552132"/>
            <a:ext cx="3344022" cy="91411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adpis 1"/>
          <p:cNvSpPr/>
          <p:nvPr/>
        </p:nvSpPr>
        <p:spPr>
          <a:xfrm>
            <a:off x="757800" y="0"/>
            <a:ext cx="10845000" cy="171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2400" b="1" strike="noStrike" cap="all" spc="86">
                <a:solidFill>
                  <a:srgbClr val="0070C0"/>
                </a:solidFill>
                <a:latin typeface="Tahoma"/>
                <a:ea typeface="Tahoma"/>
              </a:rPr>
              <a:t>Národný projekt - </a:t>
            </a:r>
            <a:r>
              <a:rPr lang="sk-SK" sz="2400" b="1" strike="noStrike" cap="all" spc="86">
                <a:solidFill>
                  <a:srgbClr val="222222"/>
                </a:solidFill>
                <a:latin typeface="Tahoma"/>
                <a:ea typeface="Tahoma"/>
              </a:rPr>
              <a:t>manažment osobných údajov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65" name="Zástupný objekt pre obsah 2"/>
          <p:cNvSpPr/>
          <p:nvPr/>
        </p:nvSpPr>
        <p:spPr>
          <a:xfrm>
            <a:off x="623520" y="1717200"/>
            <a:ext cx="11566440" cy="411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BlokTextu 6"/>
          <p:cNvSpPr/>
          <p:nvPr/>
        </p:nvSpPr>
        <p:spPr>
          <a:xfrm>
            <a:off x="9296400" y="102240"/>
            <a:ext cx="2893920" cy="306323"/>
          </a:xfrm>
          <a:prstGeom prst="rect">
            <a:avLst/>
          </a:prstGeom>
          <a:solidFill>
            <a:srgbClr val="A3CEED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i="1" strike="noStrike" spc="-1">
                <a:solidFill>
                  <a:srgbClr val="000000"/>
                </a:solidFill>
                <a:latin typeface="Tahoma"/>
                <a:ea typeface="Tahoma"/>
              </a:rPr>
              <a:t>Služby pre občana a podnikateľa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3" name="Obdĺžnik 1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" name="Obrázok 8"/>
          <p:cNvPicPr/>
          <p:nvPr/>
        </p:nvPicPr>
        <p:blipFill>
          <a:blip r:embed="rId2"/>
          <a:stretch/>
        </p:blipFill>
        <p:spPr>
          <a:xfrm>
            <a:off x="9198480" y="5947920"/>
            <a:ext cx="2120400" cy="612720"/>
          </a:xfrm>
          <a:prstGeom prst="rect">
            <a:avLst/>
          </a:prstGeom>
          <a:ln w="0">
            <a:noFill/>
          </a:ln>
        </p:spPr>
      </p:pic>
      <p:sp>
        <p:nvSpPr>
          <p:cNvPr id="2" name="AutoShape 2" descr="https://euc-powerpoint.officeapps.live.com/pods/GetClipboardImage.ashx?Id=7f9e20b2-39cf-4972-95d6-57bfb8529a8d&amp;DC=GEU6&amp;pkey=066684a9-264d-41a2-bf50-5229c8893739&amp;wdwaccluster=GEU6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u="sng"/>
          </a:p>
        </p:txBody>
      </p:sp>
      <p:pic>
        <p:nvPicPr>
          <p:cNvPr id="15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07" y="975361"/>
            <a:ext cx="6950186" cy="5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8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Obdĺžnik 1"/>
          <p:cNvSpPr/>
          <p:nvPr/>
        </p:nvSpPr>
        <p:spPr>
          <a:xfrm>
            <a:off x="7462440" y="6021360"/>
            <a:ext cx="426276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Nadpis 1"/>
          <p:cNvSpPr/>
          <p:nvPr/>
        </p:nvSpPr>
        <p:spPr>
          <a:xfrm>
            <a:off x="757800" y="-62640"/>
            <a:ext cx="10845000" cy="171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2400" b="1" strike="noStrike" cap="all" spc="86">
                <a:solidFill>
                  <a:srgbClr val="0070C0"/>
                </a:solidFill>
                <a:latin typeface="Tahoma"/>
                <a:ea typeface="Tahoma"/>
              </a:rPr>
              <a:t>Národný projekt – </a:t>
            </a:r>
            <a:r>
              <a:rPr lang="sk-SK" sz="2400" b="1" strike="noStrike" cap="all" spc="86">
                <a:solidFill>
                  <a:srgbClr val="222222"/>
                </a:solidFill>
                <a:latin typeface="Tahoma"/>
                <a:ea typeface="Tahoma"/>
              </a:rPr>
              <a:t>KONSOLIDOVANÁ ANALYTICKÁ VRSTVA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76" name="BlokTextu 67"/>
          <p:cNvSpPr/>
          <p:nvPr/>
        </p:nvSpPr>
        <p:spPr>
          <a:xfrm>
            <a:off x="16200" y="2397960"/>
            <a:ext cx="4465800" cy="9834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600" b="1" strike="noStrike" spc="-1">
                <a:solidFill>
                  <a:srgbClr val="7030A0"/>
                </a:solidFill>
                <a:latin typeface="Tahoma"/>
                <a:ea typeface="Tahoma"/>
              </a:rPr>
              <a:t>Dáta ako dôležitá surovina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Štát vlastní obrovské množstvo údajov, ktoré okrem prvotného účelu majú potenciál na druhotné spracovanie – dátovú </a:t>
            </a:r>
            <a:r>
              <a:rPr lang="sk-SK" sz="1400" b="0" strike="noStrike" spc="-1" err="1">
                <a:solidFill>
                  <a:srgbClr val="000000"/>
                </a:solidFill>
                <a:latin typeface="Tahoma"/>
                <a:ea typeface="Tahoma"/>
              </a:rPr>
              <a:t>analytiku</a:t>
            </a: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.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7" name="BlokTextu 67"/>
          <p:cNvSpPr/>
          <p:nvPr/>
        </p:nvSpPr>
        <p:spPr>
          <a:xfrm>
            <a:off x="16200" y="4574160"/>
            <a:ext cx="4465800" cy="9834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600" b="1" strike="noStrike" spc="-1">
                <a:solidFill>
                  <a:srgbClr val="7030A0"/>
                </a:solidFill>
                <a:latin typeface="Tahoma"/>
                <a:ea typeface="Tahoma"/>
              </a:rPr>
              <a:t>Analytické jednotky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Nemôžu naplno využívať vlastný potenciál, keďže majú problematický prístup k údajom a analytickým nástrojom na ich spracovanie.</a:t>
            </a:r>
            <a:endParaRPr lang="en-US" sz="1400" b="0" strike="noStrike" spc="-1">
              <a:latin typeface="Arial"/>
            </a:endParaRPr>
          </a:p>
        </p:txBody>
      </p:sp>
      <p:grpSp>
        <p:nvGrpSpPr>
          <p:cNvPr id="278" name="Skupina 20"/>
          <p:cNvGrpSpPr/>
          <p:nvPr/>
        </p:nvGrpSpPr>
        <p:grpSpPr>
          <a:xfrm>
            <a:off x="1716480" y="1465920"/>
            <a:ext cx="1033920" cy="866880"/>
            <a:chOff x="1716480" y="1465920"/>
            <a:chExt cx="1033920" cy="866880"/>
          </a:xfrm>
        </p:grpSpPr>
        <p:pic>
          <p:nvPicPr>
            <p:cNvPr id="279" name="Grafický objekt 13" descr="Databáza"/>
            <p:cNvPicPr/>
            <p:nvPr/>
          </p:nvPicPr>
          <p:blipFill>
            <a:blip r:embed="rId2"/>
            <a:stretch/>
          </p:blipFill>
          <p:spPr>
            <a:xfrm>
              <a:off x="1716480" y="1465920"/>
              <a:ext cx="591480" cy="459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0" name="Grafický objekt 18" descr="Databáza"/>
            <p:cNvPicPr/>
            <p:nvPr/>
          </p:nvPicPr>
          <p:blipFill>
            <a:blip r:embed="rId2"/>
            <a:stretch/>
          </p:blipFill>
          <p:spPr>
            <a:xfrm>
              <a:off x="1937520" y="1873440"/>
              <a:ext cx="591480" cy="459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1" name="Grafický objekt 19" descr="Databáza"/>
            <p:cNvPicPr/>
            <p:nvPr/>
          </p:nvPicPr>
          <p:blipFill>
            <a:blip r:embed="rId2"/>
            <a:stretch/>
          </p:blipFill>
          <p:spPr>
            <a:xfrm>
              <a:off x="2158920" y="1470600"/>
              <a:ext cx="591480" cy="459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82" name="Obrázok 24"/>
          <p:cNvPicPr/>
          <p:nvPr/>
        </p:nvPicPr>
        <p:blipFill>
          <a:blip r:embed="rId3"/>
          <a:stretch/>
        </p:blipFill>
        <p:spPr>
          <a:xfrm>
            <a:off x="1639440" y="3429000"/>
            <a:ext cx="1188000" cy="1096920"/>
          </a:xfrm>
          <a:prstGeom prst="rect">
            <a:avLst/>
          </a:prstGeom>
          <a:ln w="0">
            <a:noFill/>
          </a:ln>
        </p:spPr>
      </p:pic>
      <p:sp>
        <p:nvSpPr>
          <p:cNvPr id="283" name="BlokTextu 31"/>
          <p:cNvSpPr/>
          <p:nvPr/>
        </p:nvSpPr>
        <p:spPr>
          <a:xfrm>
            <a:off x="9364133" y="85321"/>
            <a:ext cx="2826187" cy="306323"/>
          </a:xfrm>
          <a:prstGeom prst="rect">
            <a:avLst/>
          </a:prstGeom>
          <a:solidFill>
            <a:srgbClr val="7030A0"/>
          </a:solidFill>
          <a:ln w="1584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i="1" strike="noStrike" spc="-1">
                <a:solidFill>
                  <a:schemeClr val="bg1"/>
                </a:solidFill>
                <a:latin typeface="Tahoma"/>
                <a:ea typeface="Tahoma"/>
              </a:rPr>
              <a:t>Konsolidovaná analytická vrstva</a:t>
            </a:r>
            <a:endParaRPr lang="en-US" sz="1400" b="0" strike="noStrike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284" name="Rovná spojnica 33"/>
          <p:cNvSpPr/>
          <p:nvPr/>
        </p:nvSpPr>
        <p:spPr>
          <a:xfrm>
            <a:off x="4483800" y="1393560"/>
            <a:ext cx="360" cy="4296960"/>
          </a:xfrm>
          <a:prstGeom prst="line">
            <a:avLst/>
          </a:prstGeom>
          <a:ln w="936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TextBox 8"/>
          <p:cNvSpPr/>
          <p:nvPr/>
        </p:nvSpPr>
        <p:spPr>
          <a:xfrm>
            <a:off x="4483800" y="1465920"/>
            <a:ext cx="4078800" cy="422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7000"/>
          </a:bodyPr>
          <a:lstStyle/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lang="sk-SK" sz="1600" b="1" strike="noStrike" spc="-1">
                <a:solidFill>
                  <a:srgbClr val="7030A0"/>
                </a:solidFill>
                <a:latin typeface="Tahoma"/>
                <a:ea typeface="Tahoma"/>
              </a:rPr>
              <a:t>Projekt KAV</a:t>
            </a:r>
            <a:endParaRPr lang="en-US" sz="1600" b="0" strike="noStrike" spc="-1">
              <a:latin typeface="Arial"/>
            </a:endParaRPr>
          </a:p>
          <a:p>
            <a:pPr marL="285840" indent="-22860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Zabezpečenie základnej </a:t>
            </a: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dátovej infraštruktúry </a:t>
            </a: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pre analytické jednotky </a:t>
            </a:r>
            <a:endParaRPr lang="en-US" sz="1400" b="0" strike="noStrike" spc="-1">
              <a:latin typeface="Arial"/>
            </a:endParaRPr>
          </a:p>
          <a:p>
            <a:pPr marL="285840"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Kvalitné a konsolidované údaje </a:t>
            </a: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verejnej správy dostupné na jednom mieste</a:t>
            </a:r>
            <a:endParaRPr lang="en-US" sz="1400" b="0" strike="noStrike" spc="-1">
              <a:latin typeface="Arial"/>
            </a:endParaRPr>
          </a:p>
          <a:p>
            <a:pPr marL="285840"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Moderné </a:t>
            </a: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analytické nástroje </a:t>
            </a: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pre analytické jednotky</a:t>
            </a:r>
            <a:endParaRPr lang="en-US" sz="1400" b="0" strike="noStrike" spc="-1">
              <a:latin typeface="Arial"/>
            </a:endParaRPr>
          </a:p>
          <a:p>
            <a:pPr marL="285840"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Implementovanie pilotných prístupov k </a:t>
            </a: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reforme fungovania štátu </a:t>
            </a: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na základe lepšieho využitia údajov</a:t>
            </a:r>
            <a:endParaRPr lang="en-US" sz="1400" b="0" strike="noStrike" spc="-1">
              <a:latin typeface="Arial"/>
            </a:endParaRPr>
          </a:p>
          <a:p>
            <a:pPr marL="285840"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Vytváranie nových </a:t>
            </a: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prípadov použitia </a:t>
            </a: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(analytických </a:t>
            </a:r>
            <a:r>
              <a:rPr lang="sk-SK" sz="1400" b="0" strike="noStrike" spc="-1" err="1">
                <a:solidFill>
                  <a:srgbClr val="000000"/>
                </a:solidFill>
                <a:latin typeface="Tahoma"/>
                <a:ea typeface="Tahoma"/>
              </a:rPr>
              <a:t>dashboardov</a:t>
            </a: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 a scenárov)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lang="en-US" sz="14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4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4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4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4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4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4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4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4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4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400" b="0" strike="noStrike" spc="-1">
              <a:latin typeface="Arial"/>
            </a:endParaRPr>
          </a:p>
        </p:txBody>
      </p:sp>
      <p:sp>
        <p:nvSpPr>
          <p:cNvPr id="286" name="Rovná spojnica 40"/>
          <p:cNvSpPr/>
          <p:nvPr/>
        </p:nvSpPr>
        <p:spPr>
          <a:xfrm>
            <a:off x="8564400" y="1393560"/>
            <a:ext cx="360" cy="4296960"/>
          </a:xfrm>
          <a:prstGeom prst="line">
            <a:avLst/>
          </a:prstGeom>
          <a:ln w="936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7" name="Obrázok 42"/>
          <p:cNvPicPr/>
          <p:nvPr/>
        </p:nvPicPr>
        <p:blipFill>
          <a:blip r:embed="rId4"/>
          <a:stretch/>
        </p:blipFill>
        <p:spPr>
          <a:xfrm>
            <a:off x="9752400" y="1417680"/>
            <a:ext cx="1315080" cy="1133640"/>
          </a:xfrm>
          <a:prstGeom prst="rect">
            <a:avLst/>
          </a:prstGeom>
          <a:ln w="0">
            <a:noFill/>
          </a:ln>
        </p:spPr>
      </p:pic>
      <p:sp>
        <p:nvSpPr>
          <p:cNvPr id="288" name="TextBox 8"/>
          <p:cNvSpPr/>
          <p:nvPr/>
        </p:nvSpPr>
        <p:spPr>
          <a:xfrm>
            <a:off x="8717400" y="2529000"/>
            <a:ext cx="3221280" cy="502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8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8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8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8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8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8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8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800" b="0" strike="noStrike" spc="-1">
              <a:latin typeface="Arial"/>
            </a:endParaRPr>
          </a:p>
          <a:p>
            <a:pPr marL="57240">
              <a:lnSpc>
                <a:spcPct val="90000"/>
              </a:lnSpc>
              <a:spcAft>
                <a:spcPts val="601"/>
              </a:spcAft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89" name="BlokTextu 67"/>
          <p:cNvSpPr/>
          <p:nvPr/>
        </p:nvSpPr>
        <p:spPr>
          <a:xfrm>
            <a:off x="8562600" y="2785680"/>
            <a:ext cx="3629400" cy="21683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600" b="1" strike="noStrike" spc="-1" err="1">
                <a:solidFill>
                  <a:srgbClr val="7030A0"/>
                </a:solidFill>
                <a:latin typeface="Tahoma"/>
                <a:ea typeface="Tahoma"/>
              </a:rPr>
              <a:t>Data-driven</a:t>
            </a:r>
            <a:r>
              <a:rPr lang="sk-SK" sz="1600" b="1" strike="noStrike" spc="-1">
                <a:solidFill>
                  <a:srgbClr val="7030A0"/>
                </a:solidFill>
                <a:latin typeface="Tahoma"/>
                <a:ea typeface="Tahoma"/>
              </a:rPr>
              <a:t> </a:t>
            </a:r>
            <a:r>
              <a:rPr lang="sk-SK" sz="1600" b="1" strike="noStrike" spc="-1" err="1">
                <a:solidFill>
                  <a:srgbClr val="7030A0"/>
                </a:solidFill>
                <a:latin typeface="Tahoma"/>
                <a:ea typeface="Tahoma"/>
              </a:rPr>
              <a:t>government</a:t>
            </a:r>
            <a:endParaRPr lang="en-US" sz="1600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tvorba analýz</a:t>
            </a:r>
            <a:endParaRPr lang="en-US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optimalizácia procesov</a:t>
            </a:r>
            <a:endParaRPr lang="en-US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spätná </a:t>
            </a:r>
            <a:r>
              <a:rPr lang="sk-SK" sz="1400" b="0" strike="noStrike" spc="-1" err="1">
                <a:solidFill>
                  <a:srgbClr val="000000"/>
                </a:solidFill>
                <a:latin typeface="Tahoma"/>
                <a:ea typeface="Tahoma"/>
              </a:rPr>
              <a:t>evaluácia</a:t>
            </a: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 rozhodnutí</a:t>
            </a:r>
            <a:endParaRPr lang="en-US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tvorba modelových situácii</a:t>
            </a:r>
            <a:endParaRPr lang="en-US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tvorba verejných politík</a:t>
            </a:r>
            <a:endParaRPr lang="en-US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sledovanie trendov a predikcia budúcich</a:t>
            </a:r>
            <a:endParaRPr lang="en-US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monitoring, </a:t>
            </a:r>
            <a:r>
              <a:rPr lang="sk-SK" sz="1400" b="0" strike="noStrike" spc="-1" err="1">
                <a:solidFill>
                  <a:srgbClr val="000000"/>
                </a:solidFill>
                <a:latin typeface="Tahoma"/>
                <a:ea typeface="Tahoma"/>
              </a:rPr>
              <a:t>benchmarking</a:t>
            </a: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sk-SK" sz="1400" b="0" strike="noStrike" spc="-1" err="1">
                <a:solidFill>
                  <a:srgbClr val="000000"/>
                </a:solidFill>
                <a:latin typeface="Tahoma"/>
                <a:ea typeface="Tahoma"/>
              </a:rPr>
              <a:t>alerting</a:t>
            </a:r>
            <a:endParaRPr lang="en-US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rozhodovanie na základe dát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8" name="Obdĺžnik 1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" name="Obrázok 8"/>
          <p:cNvPicPr/>
          <p:nvPr/>
        </p:nvPicPr>
        <p:blipFill>
          <a:blip r:embed="rId5"/>
          <a:stretch/>
        </p:blipFill>
        <p:spPr>
          <a:xfrm>
            <a:off x="9198480" y="5947920"/>
            <a:ext cx="2120400" cy="61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Obdĺžnik 1"/>
          <p:cNvSpPr/>
          <p:nvPr/>
        </p:nvSpPr>
        <p:spPr>
          <a:xfrm>
            <a:off x="7922160" y="583264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Obdĺžnik 38"/>
          <p:cNvSpPr/>
          <p:nvPr/>
        </p:nvSpPr>
        <p:spPr>
          <a:xfrm>
            <a:off x="325800" y="1100440"/>
            <a:ext cx="10699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92" name="Nadpis 1"/>
          <p:cNvSpPr/>
          <p:nvPr/>
        </p:nvSpPr>
        <p:spPr>
          <a:xfrm>
            <a:off x="776160" y="0"/>
            <a:ext cx="10620720" cy="157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2400" b="1" strike="noStrike" cap="all" spc="86">
                <a:solidFill>
                  <a:srgbClr val="0070C0"/>
                </a:solidFill>
                <a:latin typeface="Tahoma"/>
                <a:ea typeface="Tahoma"/>
              </a:rPr>
              <a:t>Národný projekt - </a:t>
            </a:r>
            <a:r>
              <a:rPr lang="sk-SK" sz="2400" b="1" strike="noStrike" cap="all" spc="86">
                <a:solidFill>
                  <a:srgbClr val="222222"/>
                </a:solidFill>
                <a:latin typeface="Tahoma"/>
                <a:ea typeface="Tahoma"/>
              </a:rPr>
              <a:t>otvorené údaje 2.0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93" name="Zástupný objekt pre obsah 2"/>
          <p:cNvSpPr/>
          <p:nvPr/>
        </p:nvSpPr>
        <p:spPr>
          <a:xfrm>
            <a:off x="623520" y="1717200"/>
            <a:ext cx="11566440" cy="411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BlokTextu 7"/>
          <p:cNvSpPr/>
          <p:nvPr/>
        </p:nvSpPr>
        <p:spPr>
          <a:xfrm>
            <a:off x="8484920" y="141896"/>
            <a:ext cx="3707080" cy="306323"/>
          </a:xfrm>
          <a:prstGeom prst="rect">
            <a:avLst/>
          </a:prstGeom>
          <a:solidFill>
            <a:srgbClr val="A3CEED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400" b="0" i="1" strike="noStrike" spc="-1">
                <a:solidFill>
                  <a:srgbClr val="000000"/>
                </a:solidFill>
                <a:latin typeface="Tahoma"/>
                <a:ea typeface="Tahoma"/>
              </a:rPr>
              <a:t>Efektivita verejnej správy a tvorba hodnôt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95" name="Zástupný objekt pre obsah 2"/>
          <p:cNvSpPr/>
          <p:nvPr/>
        </p:nvSpPr>
        <p:spPr>
          <a:xfrm>
            <a:off x="776160" y="1869480"/>
            <a:ext cx="11566440" cy="411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TextBox 3"/>
          <p:cNvSpPr/>
          <p:nvPr/>
        </p:nvSpPr>
        <p:spPr>
          <a:xfrm>
            <a:off x="2360340" y="5050503"/>
            <a:ext cx="169956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400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2637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97" name="TextBox 8"/>
          <p:cNvSpPr/>
          <p:nvPr/>
        </p:nvSpPr>
        <p:spPr>
          <a:xfrm>
            <a:off x="4780260" y="1723304"/>
            <a:ext cx="29026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600" b="1" strike="noStrike" spc="-1">
                <a:solidFill>
                  <a:srgbClr val="B32066"/>
                </a:solidFill>
                <a:latin typeface="Tahoma"/>
                <a:ea typeface="Tahoma"/>
              </a:rPr>
              <a:t>16 mesiacov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98" name="TextBox 30"/>
          <p:cNvSpPr/>
          <p:nvPr/>
        </p:nvSpPr>
        <p:spPr>
          <a:xfrm>
            <a:off x="1078823" y="5205619"/>
            <a:ext cx="1851946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100" i="1" strike="noStrike" spc="-1">
                <a:solidFill>
                  <a:srgbClr val="0070C0"/>
                </a:solidFill>
                <a:latin typeface="Tahoma"/>
                <a:ea typeface="Tahoma"/>
              </a:rPr>
              <a:t>Existujúcich</a:t>
            </a:r>
            <a:r>
              <a:rPr lang="sk-SK" sz="1100" i="1" spc="-1">
                <a:latin typeface="Arial"/>
              </a:rPr>
              <a:t> </a:t>
            </a:r>
            <a:r>
              <a:rPr lang="sk-SK" sz="1100" i="1" strike="noStrike" spc="-1" err="1">
                <a:solidFill>
                  <a:srgbClr val="0070C0"/>
                </a:solidFill>
                <a:latin typeface="Tahoma"/>
                <a:ea typeface="Tahoma"/>
              </a:rPr>
              <a:t>Datasetov</a:t>
            </a:r>
            <a:r>
              <a:rPr lang="sk-SK" sz="1100" i="1" spc="-1">
                <a:solidFill>
                  <a:srgbClr val="0070C0"/>
                </a:solidFill>
                <a:latin typeface="Tahoma"/>
                <a:ea typeface="Tahoma"/>
              </a:rPr>
              <a:t> </a:t>
            </a:r>
            <a:r>
              <a:rPr lang="sk-SK" sz="1100" i="1" strike="noStrike" spc="-1">
                <a:solidFill>
                  <a:srgbClr val="0070C0"/>
                </a:solidFill>
                <a:latin typeface="Tahoma"/>
                <a:ea typeface="Tahoma"/>
              </a:rPr>
              <a:t>v rôznej kvalite</a:t>
            </a:r>
            <a:endParaRPr lang="en-US" sz="1100" i="1" strike="noStrike" spc="-1">
              <a:latin typeface="Arial"/>
            </a:endParaRPr>
          </a:p>
        </p:txBody>
      </p:sp>
      <p:sp>
        <p:nvSpPr>
          <p:cNvPr id="299" name="TextBox 30"/>
          <p:cNvSpPr/>
          <p:nvPr/>
        </p:nvSpPr>
        <p:spPr>
          <a:xfrm>
            <a:off x="735479" y="2403640"/>
            <a:ext cx="529200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Nízke množstvo otvorených údajov (</a:t>
            </a:r>
            <a:r>
              <a:rPr lang="sk-SK" sz="1400" b="1" strike="noStrike" spc="-1">
                <a:solidFill>
                  <a:srgbClr val="0070C0"/>
                </a:solidFill>
                <a:latin typeface="Tahoma"/>
                <a:ea typeface="Tahoma"/>
              </a:rPr>
              <a:t>2637</a:t>
            </a: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 </a:t>
            </a:r>
            <a:r>
              <a:rPr lang="sk-SK" sz="1400" b="0" strike="noStrike" spc="-1" err="1">
                <a:solidFill>
                  <a:srgbClr val="0070C0"/>
                </a:solidFill>
                <a:latin typeface="Tahoma"/>
                <a:ea typeface="Tahoma"/>
              </a:rPr>
              <a:t>datasetov</a:t>
            </a: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 SR </a:t>
            </a:r>
            <a:r>
              <a:rPr lang="sk-SK" sz="1400" b="0" strike="noStrike" spc="-1" err="1">
                <a:solidFill>
                  <a:srgbClr val="0070C0"/>
                </a:solidFill>
                <a:latin typeface="Tahoma"/>
                <a:ea typeface="Tahoma"/>
              </a:rPr>
              <a:t>vs</a:t>
            </a: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. ČR </a:t>
            </a:r>
            <a:r>
              <a:rPr lang="sk-SK" sz="1400" b="1" strike="noStrike" spc="-1">
                <a:solidFill>
                  <a:srgbClr val="0070C0"/>
                </a:solidFill>
                <a:latin typeface="Tahoma"/>
                <a:ea typeface="Tahoma"/>
              </a:rPr>
              <a:t>140K</a:t>
            </a: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+)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00" name="Šípka: päťuholník 49"/>
          <p:cNvSpPr/>
          <p:nvPr/>
        </p:nvSpPr>
        <p:spPr>
          <a:xfrm>
            <a:off x="7611840" y="1617169"/>
            <a:ext cx="2479680" cy="544544"/>
          </a:xfrm>
          <a:prstGeom prst="homePlate">
            <a:avLst>
              <a:gd name="adj" fmla="val 0"/>
            </a:avLst>
          </a:prstGeom>
          <a:solidFill>
            <a:srgbClr val="0070C0"/>
          </a:solidFill>
          <a:ln w="3810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30600" rIns="60840" bIns="3060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Tahoma"/>
                <a:ea typeface="Tahoma"/>
              </a:rPr>
              <a:t>Cieľový stav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01" name="TextBox 3"/>
          <p:cNvSpPr/>
          <p:nvPr/>
        </p:nvSpPr>
        <p:spPr>
          <a:xfrm>
            <a:off x="7572600" y="5073840"/>
            <a:ext cx="20869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4000" b="1" strike="noStrike" spc="-1">
                <a:solidFill>
                  <a:srgbClr val="00B050"/>
                </a:solidFill>
                <a:latin typeface="Tw Cen MT Condensed"/>
                <a:ea typeface="DejaVu Sans"/>
              </a:rPr>
              <a:t>3100+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302" name="TextBox 35"/>
          <p:cNvSpPr/>
          <p:nvPr/>
        </p:nvSpPr>
        <p:spPr>
          <a:xfrm>
            <a:off x="6353640" y="4155001"/>
            <a:ext cx="43426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Viac </a:t>
            </a:r>
            <a:r>
              <a:rPr lang="sk-SK" sz="1400" b="0" strike="noStrike" spc="-1" err="1">
                <a:solidFill>
                  <a:srgbClr val="0070C0"/>
                </a:solidFill>
                <a:latin typeface="Tahoma"/>
                <a:ea typeface="Tahoma"/>
              </a:rPr>
              <a:t>datasetov</a:t>
            </a: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 vo vyššej kvalite umožňujúcej ich strojové spracovanie.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03" name="TextBox 30"/>
          <p:cNvSpPr/>
          <p:nvPr/>
        </p:nvSpPr>
        <p:spPr>
          <a:xfrm>
            <a:off x="6353640" y="3112440"/>
            <a:ext cx="495792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Moderný portál s otvoreným zdrojovým kódom na úrovni EU. Strojovo-spracovateľné metadáta založené na </a:t>
            </a:r>
            <a:r>
              <a:rPr lang="sk-SK" sz="1400" b="1" strike="noStrike" spc="-1">
                <a:solidFill>
                  <a:srgbClr val="0070C0"/>
                </a:solidFill>
                <a:latin typeface="Tahoma"/>
                <a:ea typeface="Tahoma"/>
              </a:rPr>
              <a:t>DCAT (</a:t>
            </a:r>
            <a:r>
              <a:rPr lang="sk-SK" sz="1400" b="1" strike="noStrike" spc="-1" err="1">
                <a:solidFill>
                  <a:srgbClr val="0070C0"/>
                </a:solidFill>
                <a:latin typeface="Tahoma"/>
                <a:ea typeface="Tahoma"/>
              </a:rPr>
              <a:t>Data</a:t>
            </a:r>
            <a:r>
              <a:rPr lang="sk-SK" sz="1400" b="1" strike="noStrike" spc="-1">
                <a:solidFill>
                  <a:srgbClr val="0070C0"/>
                </a:solidFill>
                <a:latin typeface="Tahoma"/>
                <a:ea typeface="Tahoma"/>
              </a:rPr>
              <a:t> </a:t>
            </a:r>
            <a:r>
              <a:rPr lang="sk-SK" sz="1400" b="1" strike="noStrike" spc="-1" err="1">
                <a:solidFill>
                  <a:srgbClr val="0070C0"/>
                </a:solidFill>
                <a:latin typeface="Tahoma"/>
                <a:ea typeface="Tahoma"/>
              </a:rPr>
              <a:t>Catalog</a:t>
            </a:r>
            <a:r>
              <a:rPr lang="sk-SK" sz="1400" b="1" strike="noStrike" spc="-1">
                <a:solidFill>
                  <a:srgbClr val="0070C0"/>
                </a:solidFill>
                <a:latin typeface="Tahoma"/>
                <a:ea typeface="Tahoma"/>
              </a:rPr>
              <a:t> </a:t>
            </a:r>
            <a:r>
              <a:rPr lang="sk-SK" sz="1400" b="1" strike="noStrike" spc="-1" err="1">
                <a:solidFill>
                  <a:srgbClr val="0070C0"/>
                </a:solidFill>
                <a:latin typeface="Tahoma"/>
                <a:ea typeface="Tahoma"/>
              </a:rPr>
              <a:t>Vocabulary</a:t>
            </a:r>
            <a:r>
              <a:rPr lang="sk-SK" sz="1400" b="1" strike="noStrike" spc="-1">
                <a:solidFill>
                  <a:srgbClr val="0070C0"/>
                </a:solidFill>
                <a:latin typeface="Tahoma"/>
                <a:ea typeface="Tahoma"/>
              </a:rPr>
              <a:t>), </a:t>
            </a: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s podporou automatizovaného </a:t>
            </a:r>
            <a:r>
              <a:rPr lang="sk-SK" sz="1400" b="0" strike="noStrike" spc="-1" err="1">
                <a:solidFill>
                  <a:srgbClr val="0070C0"/>
                </a:solidFill>
                <a:latin typeface="Tahoma"/>
                <a:ea typeface="Tahoma"/>
              </a:rPr>
              <a:t>harvestovania</a:t>
            </a: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.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04" name="Straight Connector 2"/>
          <p:cNvSpPr/>
          <p:nvPr/>
        </p:nvSpPr>
        <p:spPr>
          <a:xfrm>
            <a:off x="990360" y="5079880"/>
            <a:ext cx="10321200" cy="76320"/>
          </a:xfrm>
          <a:prstGeom prst="line">
            <a:avLst/>
          </a:prstGeom>
          <a:ln w="25560" cap="sq">
            <a:solidFill>
              <a:srgbClr val="2683C6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TextBox 30"/>
          <p:cNvSpPr/>
          <p:nvPr/>
        </p:nvSpPr>
        <p:spPr>
          <a:xfrm>
            <a:off x="706680" y="2985760"/>
            <a:ext cx="532080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Otvorené údaje sú len vedľajší produkt. OVM ich aktívne nevyužívajú. Len niektoré produkujú. Väčšina otvorených údajov je ťažko strojovo-spracovateľná.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06" name="Straight Connector 2"/>
          <p:cNvSpPr/>
          <p:nvPr/>
        </p:nvSpPr>
        <p:spPr>
          <a:xfrm>
            <a:off x="990360" y="5707720"/>
            <a:ext cx="10396800" cy="25920"/>
          </a:xfrm>
          <a:prstGeom prst="line">
            <a:avLst/>
          </a:prstGeom>
          <a:ln w="25560" cap="sq">
            <a:solidFill>
              <a:srgbClr val="2683C6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TextBox 46"/>
          <p:cNvSpPr/>
          <p:nvPr/>
        </p:nvSpPr>
        <p:spPr>
          <a:xfrm>
            <a:off x="706680" y="3813760"/>
            <a:ext cx="53208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DejaVu Sans"/>
              </a:rPr>
              <a:t>Centrálny portál neposkytuje strojovo-spracovateľný katalóg otvorených údajov, ani automatizovanú katalogizáciu.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08" name="Straight Connector 2"/>
          <p:cNvSpPr/>
          <p:nvPr/>
        </p:nvSpPr>
        <p:spPr>
          <a:xfrm flipH="1">
            <a:off x="6185160" y="2309320"/>
            <a:ext cx="15840" cy="2694600"/>
          </a:xfrm>
          <a:prstGeom prst="line">
            <a:avLst/>
          </a:prstGeom>
          <a:ln w="25560" cap="sq">
            <a:solidFill>
              <a:srgbClr val="2683C6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TextBox 30"/>
          <p:cNvSpPr/>
          <p:nvPr/>
        </p:nvSpPr>
        <p:spPr>
          <a:xfrm>
            <a:off x="3985560" y="7315200"/>
            <a:ext cx="37854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Automatizované harvestovanie (katalogizácia) lokálnych otvorených portálov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10" name="TextBox 46"/>
          <p:cNvSpPr/>
          <p:nvPr/>
        </p:nvSpPr>
        <p:spPr>
          <a:xfrm>
            <a:off x="6358680" y="2400681"/>
            <a:ext cx="502848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DejaVu Sans"/>
              </a:rPr>
              <a:t>Otvorené údaje VS tvoria tzv. Verejný fond otvorených údajov (</a:t>
            </a:r>
            <a:r>
              <a:rPr lang="sk-SK" sz="1400" b="1" strike="noStrike" spc="-1">
                <a:solidFill>
                  <a:srgbClr val="0070C0"/>
                </a:solidFill>
                <a:latin typeface="Tahoma"/>
                <a:ea typeface="DejaVu Sans"/>
              </a:rPr>
              <a:t>VFOU</a:t>
            </a: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DejaVu Sans"/>
              </a:rPr>
              <a:t>). OVM pri integrácií sú povinné použiť </a:t>
            </a:r>
            <a:r>
              <a:rPr lang="sk-SK" sz="1400" b="1" strike="noStrike" spc="-1">
                <a:solidFill>
                  <a:srgbClr val="0070C0"/>
                </a:solidFill>
                <a:latin typeface="Tahoma"/>
                <a:ea typeface="DejaVu Sans"/>
              </a:rPr>
              <a:t>VFOU</a:t>
            </a: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DejaVu Sans"/>
              </a:rPr>
              <a:t>.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11" name="TextBox 46"/>
          <p:cNvSpPr/>
          <p:nvPr/>
        </p:nvSpPr>
        <p:spPr>
          <a:xfrm>
            <a:off x="670680" y="4641760"/>
            <a:ext cx="50788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Zdrojové kódy projektu nie sú plne zverejnené.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12" name="Šípka: päťuholník 4"/>
          <p:cNvSpPr/>
          <p:nvPr/>
        </p:nvSpPr>
        <p:spPr>
          <a:xfrm>
            <a:off x="2109960" y="1614340"/>
            <a:ext cx="2741400" cy="534160"/>
          </a:xfrm>
          <a:prstGeom prst="homePlate">
            <a:avLst>
              <a:gd name="adj" fmla="val 50000"/>
            </a:avLst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30600" rIns="60840" bIns="3060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Tahoma"/>
                <a:ea typeface="Tahoma"/>
              </a:rPr>
              <a:t>  Súčasný stav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5" name="Obdĺžnik 1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" name="Obrázok 8"/>
          <p:cNvPicPr/>
          <p:nvPr/>
        </p:nvPicPr>
        <p:blipFill>
          <a:blip r:embed="rId2"/>
          <a:stretch/>
        </p:blipFill>
        <p:spPr>
          <a:xfrm>
            <a:off x="9198480" y="5947920"/>
            <a:ext cx="2120400" cy="61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bdĺžnik 1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Obdĺžnik 38"/>
          <p:cNvSpPr/>
          <p:nvPr/>
        </p:nvSpPr>
        <p:spPr>
          <a:xfrm>
            <a:off x="757800" y="1304280"/>
            <a:ext cx="10699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15" name="Nadpis 1"/>
          <p:cNvSpPr/>
          <p:nvPr/>
        </p:nvSpPr>
        <p:spPr>
          <a:xfrm>
            <a:off x="757800" y="-65160"/>
            <a:ext cx="11432520" cy="122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2000" b="1" strike="noStrike" cap="all" spc="86">
                <a:solidFill>
                  <a:srgbClr val="0070C0"/>
                </a:solidFill>
                <a:latin typeface="Tahoma"/>
                <a:ea typeface="Tahoma"/>
              </a:rPr>
              <a:t>NADREZORTNÝ projekt - </a:t>
            </a:r>
            <a:r>
              <a:rPr lang="sk-SK" sz="2000" b="1" strike="noStrike" cap="all" spc="86">
                <a:solidFill>
                  <a:srgbClr val="222222"/>
                </a:solidFill>
                <a:latin typeface="Tahoma"/>
                <a:ea typeface="Tahoma"/>
              </a:rPr>
              <a:t>tretia vlna OPATRENÍ PROTI BYROKRACII „QW3“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16" name="Zástupný objekt pre obsah 2"/>
          <p:cNvSpPr/>
          <p:nvPr/>
        </p:nvSpPr>
        <p:spPr>
          <a:xfrm>
            <a:off x="623520" y="1717200"/>
            <a:ext cx="11566440" cy="411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18" name="Tabuľka 2"/>
          <p:cNvGraphicFramePr/>
          <p:nvPr>
            <p:extLst>
              <p:ext uri="{D42A27DB-BD31-4B8C-83A1-F6EECF244321}">
                <p14:modId xmlns:p14="http://schemas.microsoft.com/office/powerpoint/2010/main" val="4127387801"/>
              </p:ext>
            </p:extLst>
          </p:nvPr>
        </p:nvGraphicFramePr>
        <p:xfrm>
          <a:off x="579525" y="1041029"/>
          <a:ext cx="4385200" cy="4859998"/>
        </p:xfrm>
        <a:graphic>
          <a:graphicData uri="http://schemas.openxmlformats.org/drawingml/2006/table">
            <a:tbl>
              <a:tblPr/>
              <a:tblGrid>
                <a:gridCol w="24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Listinný dokument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Kópia rodného list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Kópia sobášneho listu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Kópia úmrtného listu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Potvrdenie o pobyte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Potvrdenie o pridelení IČO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Potvrdenie z registra (evidencie) hospodárskych zvierat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Výpisy zo zoznamu advokátov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Výpisy z centrálneho registra exekúcií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4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Potvrdenie súdu, že subjekt nie je v konkurze,</a:t>
                      </a:r>
                      <a:b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nie je na neho vyhlásený konkurz</a:t>
                      </a:r>
                      <a:r>
                        <a:rPr lang="sk-SK" sz="750" b="0" strike="noStrike" spc="-1" baseline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nie je v reštrukturalizácii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Potvrdenie, že subjekt nie je v likvidácii 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Potvrdenie o poberaní osobitého príspevku baníkom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Potvrdenie z evidencie uchádzačov o zamestnanie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Doklady preukazujúce ťažké zdravotné postihnutie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Potvrdenia o poskytovaní pomoci v hmotnej núdzi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Žiadosti a potvrdenia vzťahujúce sa k Príspevku pri narodení dieťaťa („Proaktívny príspevok“)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Elektronizácia Hlásenia o narodení dieťaťa 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Výpisy z registra poskytovateľov sociálnych služieb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Vybrané právoplatné rozhodnutia súdov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Potvrdenia o poberaní dôchodkov starobného dôchodkového sporenia (II. Pilier)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Elektronizácia Hlásenia o úmrtí 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Potvrdenie o neporušení zákazu nelegálneho zamestnávania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Výpis z registra sociálnych podnikov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1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en-US" sz="750" b="1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k-SK" sz="750" b="0" strike="noStrike" spc="-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Overenie účtu v banke Notárskou komorou vo vzťahu k registru prijímateľov 2 %</a:t>
                      </a:r>
                      <a:endParaRPr lang="en-US" sz="750" b="0" strike="noStrike" spc="-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cxnSp>
        <p:nvCxnSpPr>
          <p:cNvPr id="3" name="Rovná spojnica 2"/>
          <p:cNvCxnSpPr/>
          <p:nvPr/>
        </p:nvCxnSpPr>
        <p:spPr>
          <a:xfrm flipH="1">
            <a:off x="757800" y="797916"/>
            <a:ext cx="11724" cy="5238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ĺžnik 2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" name="Obrázok 8"/>
          <p:cNvPicPr/>
          <p:nvPr/>
        </p:nvPicPr>
        <p:blipFill>
          <a:blip r:embed="rId2"/>
          <a:stretch/>
        </p:blipFill>
        <p:spPr>
          <a:xfrm>
            <a:off x="9198480" y="5947920"/>
            <a:ext cx="2120400" cy="612720"/>
          </a:xfrm>
          <a:prstGeom prst="rect">
            <a:avLst/>
          </a:prstGeom>
          <a:ln w="0">
            <a:noFill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93" y="1041029"/>
            <a:ext cx="5585827" cy="47479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Časová os"/>
          <p:cNvGrpSpPr/>
          <p:nvPr/>
        </p:nvGrpSpPr>
        <p:grpSpPr>
          <a:xfrm>
            <a:off x="-123014" y="2978640"/>
            <a:ext cx="11524778" cy="833760"/>
            <a:chOff x="-134738" y="2978640"/>
            <a:chExt cx="11524778" cy="833760"/>
          </a:xfrm>
        </p:grpSpPr>
        <p:grpSp>
          <p:nvGrpSpPr>
            <p:cNvPr id="320" name="Skupina 7"/>
            <p:cNvGrpSpPr/>
            <p:nvPr/>
          </p:nvGrpSpPr>
          <p:grpSpPr>
            <a:xfrm>
              <a:off x="384120" y="2978640"/>
              <a:ext cx="11005920" cy="171456"/>
              <a:chOff x="384120" y="2978640"/>
              <a:chExt cx="11005920" cy="171456"/>
            </a:xfrm>
          </p:grpSpPr>
          <p:sp>
            <p:nvSpPr>
              <p:cNvPr id="321" name="Rovná spojovacia šípka 29"/>
              <p:cNvSpPr/>
              <p:nvPr/>
            </p:nvSpPr>
            <p:spPr>
              <a:xfrm>
                <a:off x="384120" y="3061800"/>
                <a:ext cx="110059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rgbClr val="00B050"/>
                </a:solidFill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" name="Priama spojnica 29"/>
              <p:cNvSpPr/>
              <p:nvPr/>
            </p:nvSpPr>
            <p:spPr>
              <a:xfrm>
                <a:off x="1148040" y="2988360"/>
                <a:ext cx="360" cy="158760"/>
              </a:xfrm>
              <a:prstGeom prst="line">
                <a:avLst/>
              </a:prstGeom>
              <a:ln w="15840">
                <a:solidFill>
                  <a:srgbClr val="00B05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" name="Priama spojnica 37"/>
              <p:cNvSpPr/>
              <p:nvPr/>
            </p:nvSpPr>
            <p:spPr>
              <a:xfrm>
                <a:off x="1881360" y="2978640"/>
                <a:ext cx="360" cy="165600"/>
              </a:xfrm>
              <a:prstGeom prst="line">
                <a:avLst/>
              </a:prstGeom>
              <a:ln w="15840">
                <a:solidFill>
                  <a:srgbClr val="00B05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" name="Priama spojnica 49"/>
              <p:cNvSpPr/>
              <p:nvPr/>
            </p:nvSpPr>
            <p:spPr>
              <a:xfrm>
                <a:off x="7718760" y="2984496"/>
                <a:ext cx="360" cy="165600"/>
              </a:xfrm>
              <a:prstGeom prst="line">
                <a:avLst/>
              </a:prstGeom>
              <a:ln w="15840">
                <a:solidFill>
                  <a:srgbClr val="00B05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25" name="Skupina 8"/>
            <p:cNvGrpSpPr/>
            <p:nvPr/>
          </p:nvGrpSpPr>
          <p:grpSpPr>
            <a:xfrm>
              <a:off x="-134738" y="3227382"/>
              <a:ext cx="11145760" cy="585018"/>
              <a:chOff x="-134738" y="3227382"/>
              <a:chExt cx="11145760" cy="585018"/>
            </a:xfrm>
          </p:grpSpPr>
          <p:sp>
            <p:nvSpPr>
              <p:cNvPr id="326" name="Textové pole 71"/>
              <p:cNvSpPr/>
              <p:nvPr/>
            </p:nvSpPr>
            <p:spPr>
              <a:xfrm>
                <a:off x="887175" y="3285157"/>
                <a:ext cx="467640" cy="234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sk-SK" sz="1050" b="1" strike="noStrike" spc="-1">
                    <a:solidFill>
                      <a:srgbClr val="595959"/>
                    </a:solidFill>
                    <a:latin typeface="Tahoma"/>
                    <a:ea typeface="Tahoma"/>
                  </a:rPr>
                  <a:t>Jún </a:t>
                </a:r>
                <a:endParaRPr lang="en-US" sz="1050" b="0" strike="noStrike" spc="-1">
                  <a:latin typeface="Arial"/>
                </a:endParaRPr>
              </a:p>
            </p:txBody>
          </p:sp>
          <p:sp>
            <p:nvSpPr>
              <p:cNvPr id="327" name="Textové pole 72"/>
              <p:cNvSpPr/>
              <p:nvPr/>
            </p:nvSpPr>
            <p:spPr>
              <a:xfrm>
                <a:off x="1628341" y="3270780"/>
                <a:ext cx="491760" cy="234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sk-SK" sz="1050" b="1" strike="noStrike" spc="-1">
                    <a:solidFill>
                      <a:srgbClr val="595959"/>
                    </a:solidFill>
                    <a:latin typeface="Tahoma"/>
                    <a:ea typeface="Tahoma"/>
                  </a:rPr>
                  <a:t>August</a:t>
                </a:r>
                <a:endParaRPr lang="en-US" sz="1050" b="0" strike="noStrike" spc="-1">
                  <a:latin typeface="Arial"/>
                </a:endParaRPr>
              </a:p>
            </p:txBody>
          </p:sp>
          <p:sp>
            <p:nvSpPr>
              <p:cNvPr id="328" name="Textové pole 74"/>
              <p:cNvSpPr/>
              <p:nvPr/>
            </p:nvSpPr>
            <p:spPr>
              <a:xfrm>
                <a:off x="2993394" y="3290400"/>
                <a:ext cx="705960" cy="234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sk-SK" sz="1050" b="1" strike="noStrike" spc="-1">
                    <a:solidFill>
                      <a:srgbClr val="595959"/>
                    </a:solidFill>
                    <a:latin typeface="Tahoma"/>
                    <a:ea typeface="Tahoma"/>
                  </a:rPr>
                  <a:t>November</a:t>
                </a:r>
                <a:endParaRPr lang="en-US" sz="1050" b="0" strike="noStrike" spc="-1">
                  <a:latin typeface="Arial"/>
                </a:endParaRPr>
              </a:p>
            </p:txBody>
          </p:sp>
          <p:sp>
            <p:nvSpPr>
              <p:cNvPr id="329" name="Textové pole 100"/>
              <p:cNvSpPr/>
              <p:nvPr/>
            </p:nvSpPr>
            <p:spPr>
              <a:xfrm>
                <a:off x="3348000" y="3276360"/>
                <a:ext cx="567360" cy="234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" name="Textové pole 101"/>
              <p:cNvSpPr/>
              <p:nvPr/>
            </p:nvSpPr>
            <p:spPr>
              <a:xfrm>
                <a:off x="4033080" y="3276360"/>
                <a:ext cx="491760" cy="234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" name="Textové pole 102"/>
              <p:cNvSpPr/>
              <p:nvPr/>
            </p:nvSpPr>
            <p:spPr>
              <a:xfrm>
                <a:off x="4680720" y="3276360"/>
                <a:ext cx="491760" cy="234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" name="Textové pole 104"/>
              <p:cNvSpPr/>
              <p:nvPr/>
            </p:nvSpPr>
            <p:spPr>
              <a:xfrm>
                <a:off x="5937840" y="3276360"/>
                <a:ext cx="567360" cy="234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" name="Textové pole 105"/>
              <p:cNvSpPr/>
              <p:nvPr/>
            </p:nvSpPr>
            <p:spPr>
              <a:xfrm>
                <a:off x="6622920" y="3276360"/>
                <a:ext cx="491760" cy="234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" name="Textové pole 111"/>
              <p:cNvSpPr/>
              <p:nvPr/>
            </p:nvSpPr>
            <p:spPr>
              <a:xfrm>
                <a:off x="10104182" y="3227382"/>
                <a:ext cx="906840" cy="256813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sk-SK" sz="1050" b="1" strike="noStrike" spc="-1">
                    <a:solidFill>
                      <a:srgbClr val="595959"/>
                    </a:solidFill>
                    <a:latin typeface="Tahoma"/>
                    <a:ea typeface="Tahoma"/>
                  </a:rPr>
                  <a:t>November </a:t>
                </a:r>
                <a:endParaRPr lang="en-US" sz="1050" b="0" strike="noStrike" spc="-1">
                  <a:latin typeface="Arial"/>
                </a:endParaRPr>
              </a:p>
            </p:txBody>
          </p:sp>
          <p:sp>
            <p:nvSpPr>
              <p:cNvPr id="341" name="Textové pole 194"/>
              <p:cNvSpPr/>
              <p:nvPr/>
            </p:nvSpPr>
            <p:spPr>
              <a:xfrm>
                <a:off x="-134738" y="3246480"/>
                <a:ext cx="1099080" cy="331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sk-SK" sz="1050" b="1" strike="noStrike" spc="-1">
                    <a:solidFill>
                      <a:srgbClr val="00B050"/>
                    </a:solidFill>
                    <a:latin typeface="Tahoma"/>
                    <a:ea typeface="Tahoma"/>
                  </a:rPr>
                  <a:t>2021</a:t>
                </a:r>
                <a:endParaRPr lang="en-US" sz="1050" b="0" strike="noStrike" spc="-1">
                  <a:solidFill>
                    <a:srgbClr val="00B050"/>
                  </a:solidFill>
                  <a:latin typeface="Arial"/>
                </a:endParaRPr>
              </a:p>
            </p:txBody>
          </p:sp>
          <p:sp>
            <p:nvSpPr>
              <p:cNvPr id="342" name="Textové pole 195"/>
              <p:cNvSpPr/>
              <p:nvPr/>
            </p:nvSpPr>
            <p:spPr>
              <a:xfrm>
                <a:off x="3348720" y="3578400"/>
                <a:ext cx="567360" cy="234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" name="Textové pole 196"/>
              <p:cNvSpPr/>
              <p:nvPr/>
            </p:nvSpPr>
            <p:spPr>
              <a:xfrm>
                <a:off x="3657284" y="3246344"/>
                <a:ext cx="567360" cy="234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sk-SK" sz="1050" b="1" strike="noStrike" spc="-1">
                    <a:solidFill>
                      <a:srgbClr val="00B050"/>
                    </a:solidFill>
                    <a:latin typeface="Tahoma"/>
                    <a:ea typeface="Tahoma"/>
                  </a:rPr>
                  <a:t>2022</a:t>
                </a:r>
                <a:endParaRPr lang="en-US" sz="1050" b="0" strike="noStrike" spc="-1">
                  <a:solidFill>
                    <a:srgbClr val="00B050"/>
                  </a:solidFill>
                  <a:latin typeface="Arial"/>
                </a:endParaRPr>
              </a:p>
            </p:txBody>
          </p:sp>
          <p:sp>
            <p:nvSpPr>
              <p:cNvPr id="344" name="Textové pole 197"/>
              <p:cNvSpPr/>
              <p:nvPr/>
            </p:nvSpPr>
            <p:spPr>
              <a:xfrm>
                <a:off x="8528040" y="3578400"/>
                <a:ext cx="567360" cy="234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345" name="Šípka: Nadol 112"/>
          <p:cNvSpPr/>
          <p:nvPr/>
        </p:nvSpPr>
        <p:spPr>
          <a:xfrm>
            <a:off x="517320" y="980280"/>
            <a:ext cx="690480" cy="186732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BD67E3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000000"/>
                </a:solidFill>
                <a:latin typeface="Tahoma"/>
                <a:ea typeface="Tahoma"/>
              </a:rPr>
              <a:t>KAV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46" name="Šípka: Nadol 1"/>
          <p:cNvSpPr/>
          <p:nvPr/>
        </p:nvSpPr>
        <p:spPr>
          <a:xfrm>
            <a:off x="516240" y="1735560"/>
            <a:ext cx="691560" cy="1038600"/>
          </a:xfrm>
          <a:prstGeom prst="downArrow">
            <a:avLst>
              <a:gd name="adj1" fmla="val 100000"/>
              <a:gd name="adj2" fmla="val 50000"/>
            </a:avLst>
          </a:prstGeom>
          <a:gradFill rotWithShape="0">
            <a:gsLst>
              <a:gs pos="0">
                <a:srgbClr val="004C96"/>
              </a:gs>
              <a:gs pos="100000">
                <a:srgbClr val="004C96"/>
              </a:gs>
            </a:gsLst>
            <a:path path="circle">
              <a:fillToRect l="50000" t="50000" r="50000" b="50000"/>
            </a:path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50" b="0" strike="noStrike" spc="-1">
                <a:solidFill>
                  <a:srgbClr val="FFFFFF"/>
                </a:solidFill>
                <a:latin typeface="Tahoma"/>
                <a:ea typeface="Tahoma"/>
              </a:rPr>
              <a:t>CIP MOU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347" name="Ovál 53"/>
          <p:cNvSpPr/>
          <p:nvPr/>
        </p:nvSpPr>
        <p:spPr>
          <a:xfrm>
            <a:off x="710280" y="2272068"/>
            <a:ext cx="295200" cy="29520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01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48" name="Textové pole 195"/>
          <p:cNvSpPr/>
          <p:nvPr/>
        </p:nvSpPr>
        <p:spPr>
          <a:xfrm>
            <a:off x="7239312" y="3289813"/>
            <a:ext cx="986400" cy="17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50" b="1" strike="noStrike" spc="-1">
                <a:solidFill>
                  <a:srgbClr val="00B050"/>
                </a:solidFill>
                <a:latin typeface="Tahoma"/>
                <a:ea typeface="Tahoma"/>
              </a:rPr>
              <a:t>2023</a:t>
            </a:r>
            <a:endParaRPr lang="en-US" sz="1050" b="0" strike="noStrike" spc="-1">
              <a:solidFill>
                <a:srgbClr val="00B050"/>
              </a:solidFill>
              <a:latin typeface="Arial"/>
            </a:endParaRPr>
          </a:p>
        </p:txBody>
      </p:sp>
      <p:sp>
        <p:nvSpPr>
          <p:cNvPr id="349" name="Textové pole 115"/>
          <p:cNvSpPr/>
          <p:nvPr/>
        </p:nvSpPr>
        <p:spPr>
          <a:xfrm>
            <a:off x="9032598" y="1681376"/>
            <a:ext cx="129312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Priama spojnica 49"/>
          <p:cNvSpPr/>
          <p:nvPr/>
        </p:nvSpPr>
        <p:spPr>
          <a:xfrm>
            <a:off x="3349510" y="2993760"/>
            <a:ext cx="360" cy="165600"/>
          </a:xfrm>
          <a:prstGeom prst="line">
            <a:avLst/>
          </a:prstGeom>
          <a:ln w="15840">
            <a:solidFill>
              <a:srgbClr val="40404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2" name="Grafika 178"/>
          <p:cNvPicPr/>
          <p:nvPr/>
        </p:nvPicPr>
        <p:blipFill>
          <a:blip r:embed="rId2"/>
          <a:stretch/>
        </p:blipFill>
        <p:spPr>
          <a:xfrm>
            <a:off x="10859984" y="5021036"/>
            <a:ext cx="147600" cy="163800"/>
          </a:xfrm>
          <a:prstGeom prst="rect">
            <a:avLst/>
          </a:prstGeom>
          <a:ln w="0">
            <a:noFill/>
          </a:ln>
        </p:spPr>
      </p:pic>
      <p:sp>
        <p:nvSpPr>
          <p:cNvPr id="354" name="Textové pole 194"/>
          <p:cNvSpPr/>
          <p:nvPr/>
        </p:nvSpPr>
        <p:spPr>
          <a:xfrm>
            <a:off x="267479" y="3789000"/>
            <a:ext cx="1864345" cy="29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00B050"/>
                </a:solidFill>
                <a:latin typeface="Tahoma"/>
                <a:ea typeface="Tahoma"/>
              </a:rPr>
              <a:t>Časová os projektu</a:t>
            </a:r>
            <a:endParaRPr lang="en-US" sz="1400" b="0" strike="noStrike" spc="-1">
              <a:solidFill>
                <a:srgbClr val="00B050"/>
              </a:solidFill>
              <a:latin typeface="Arial"/>
            </a:endParaRPr>
          </a:p>
        </p:txBody>
      </p:sp>
      <p:sp>
        <p:nvSpPr>
          <p:cNvPr id="355" name="Priama spojnica 49"/>
          <p:cNvSpPr/>
          <p:nvPr/>
        </p:nvSpPr>
        <p:spPr>
          <a:xfrm>
            <a:off x="8242560" y="2985384"/>
            <a:ext cx="360" cy="165600"/>
          </a:xfrm>
          <a:prstGeom prst="line">
            <a:avLst/>
          </a:prstGeom>
          <a:ln w="15840">
            <a:solidFill>
              <a:srgbClr val="40404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Priama spojnica 49"/>
          <p:cNvSpPr/>
          <p:nvPr/>
        </p:nvSpPr>
        <p:spPr>
          <a:xfrm>
            <a:off x="5753453" y="2993802"/>
            <a:ext cx="360" cy="165600"/>
          </a:xfrm>
          <a:prstGeom prst="line">
            <a:avLst/>
          </a:prstGeom>
          <a:ln w="15840">
            <a:solidFill>
              <a:srgbClr val="40404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Šípka: Nadol 112"/>
          <p:cNvSpPr/>
          <p:nvPr/>
        </p:nvSpPr>
        <p:spPr>
          <a:xfrm rot="10800000">
            <a:off x="5242618" y="3446319"/>
            <a:ext cx="1022400" cy="170712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BD67E3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Šípka: Nadol 1"/>
          <p:cNvSpPr/>
          <p:nvPr/>
        </p:nvSpPr>
        <p:spPr>
          <a:xfrm rot="10800000">
            <a:off x="7704360" y="3436214"/>
            <a:ext cx="1067760" cy="2050200"/>
          </a:xfrm>
          <a:prstGeom prst="downArrow">
            <a:avLst>
              <a:gd name="adj1" fmla="val 100000"/>
              <a:gd name="adj2" fmla="val 50000"/>
            </a:avLst>
          </a:prstGeom>
          <a:gradFill rotWithShape="0">
            <a:gsLst>
              <a:gs pos="0">
                <a:srgbClr val="004C96"/>
              </a:gs>
              <a:gs pos="100000">
                <a:srgbClr val="004C96"/>
              </a:gs>
            </a:gsLst>
            <a:path path="circle">
              <a:fillToRect l="50000" t="50000" r="50000" b="50000"/>
            </a:path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Ovál 84"/>
          <p:cNvSpPr/>
          <p:nvPr/>
        </p:nvSpPr>
        <p:spPr>
          <a:xfrm>
            <a:off x="8098200" y="3726374"/>
            <a:ext cx="295200" cy="29520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01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60" name="Ovál 78"/>
          <p:cNvSpPr/>
          <p:nvPr/>
        </p:nvSpPr>
        <p:spPr>
          <a:xfrm>
            <a:off x="5588938" y="3729260"/>
            <a:ext cx="295200" cy="29520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02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61" name="TextBox 101"/>
          <p:cNvSpPr/>
          <p:nvPr/>
        </p:nvSpPr>
        <p:spPr>
          <a:xfrm>
            <a:off x="7705079" y="4065494"/>
            <a:ext cx="1076759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FFFFFF"/>
                </a:solidFill>
                <a:latin typeface="Tahoma"/>
                <a:ea typeface="Tahoma"/>
              </a:rPr>
              <a:t>Dodanie podporných služieb pre CIP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FFFFFF"/>
                </a:solidFill>
                <a:latin typeface="Tahoma"/>
                <a:ea typeface="Tahoma"/>
              </a:rPr>
              <a:t>Dodanie modulu správy osobných údajov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63" name="Priama spojnica 49"/>
          <p:cNvSpPr/>
          <p:nvPr/>
        </p:nvSpPr>
        <p:spPr>
          <a:xfrm>
            <a:off x="9417626" y="2980144"/>
            <a:ext cx="360" cy="165600"/>
          </a:xfrm>
          <a:prstGeom prst="line">
            <a:avLst/>
          </a:prstGeom>
          <a:ln w="15840">
            <a:solidFill>
              <a:srgbClr val="40404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Priama spojnica 49"/>
          <p:cNvSpPr/>
          <p:nvPr/>
        </p:nvSpPr>
        <p:spPr>
          <a:xfrm>
            <a:off x="6731189" y="2980267"/>
            <a:ext cx="360" cy="165600"/>
          </a:xfrm>
          <a:prstGeom prst="line">
            <a:avLst/>
          </a:prstGeom>
          <a:ln w="15840">
            <a:solidFill>
              <a:srgbClr val="40404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Šípka: Nadol 117"/>
          <p:cNvSpPr/>
          <p:nvPr/>
        </p:nvSpPr>
        <p:spPr>
          <a:xfrm>
            <a:off x="6232131" y="1374120"/>
            <a:ext cx="999720" cy="144396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 w="158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000000"/>
                </a:solidFill>
                <a:latin typeface="Tahoma"/>
                <a:ea typeface="Tahoma"/>
              </a:rPr>
              <a:t>Integrácia 13 nových OVM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68" name="Ovál 90"/>
          <p:cNvSpPr/>
          <p:nvPr/>
        </p:nvSpPr>
        <p:spPr>
          <a:xfrm>
            <a:off x="6586011" y="2117520"/>
            <a:ext cx="285120" cy="300240"/>
          </a:xfrm>
          <a:prstGeom prst="ellipse">
            <a:avLst/>
          </a:prstGeom>
          <a:solidFill>
            <a:srgbClr val="FFFFFF"/>
          </a:solidFill>
          <a:ln w="15840">
            <a:solidFill>
              <a:srgbClr val="FFC000"/>
            </a:solidFill>
            <a:round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03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69" name="Šípka: Nadol 117"/>
          <p:cNvSpPr/>
          <p:nvPr/>
        </p:nvSpPr>
        <p:spPr>
          <a:xfrm>
            <a:off x="7744320" y="1374120"/>
            <a:ext cx="999720" cy="144396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 w="158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000000"/>
                </a:solidFill>
                <a:latin typeface="Tahoma"/>
                <a:ea typeface="Tahoma"/>
              </a:rPr>
              <a:t>Integrácia ďalších 25 OVM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0" name="Ovál 90"/>
          <p:cNvSpPr/>
          <p:nvPr/>
        </p:nvSpPr>
        <p:spPr>
          <a:xfrm>
            <a:off x="8098200" y="2102400"/>
            <a:ext cx="285120" cy="300240"/>
          </a:xfrm>
          <a:prstGeom prst="ellipse">
            <a:avLst/>
          </a:prstGeom>
          <a:solidFill>
            <a:srgbClr val="FFFFFF"/>
          </a:solidFill>
          <a:ln w="15840">
            <a:solidFill>
              <a:srgbClr val="FFC000"/>
            </a:solidFill>
            <a:round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03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1" name="Šípka: Nadol 117"/>
          <p:cNvSpPr/>
          <p:nvPr/>
        </p:nvSpPr>
        <p:spPr>
          <a:xfrm rot="10800000">
            <a:off x="10051423" y="3484196"/>
            <a:ext cx="1009299" cy="145368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 w="158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Ovál 90"/>
          <p:cNvSpPr/>
          <p:nvPr/>
        </p:nvSpPr>
        <p:spPr>
          <a:xfrm>
            <a:off x="10395583" y="3654476"/>
            <a:ext cx="331031" cy="294480"/>
          </a:xfrm>
          <a:prstGeom prst="ellipse">
            <a:avLst/>
          </a:prstGeom>
          <a:solidFill>
            <a:srgbClr val="FFFFFF"/>
          </a:solidFill>
          <a:ln w="15840">
            <a:solidFill>
              <a:srgbClr val="FFC000"/>
            </a:solidFill>
            <a:round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03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3" name="TextBox 112"/>
          <p:cNvSpPr/>
          <p:nvPr/>
        </p:nvSpPr>
        <p:spPr>
          <a:xfrm>
            <a:off x="10051423" y="4107356"/>
            <a:ext cx="100929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Integrácia</a:t>
            </a: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Ďalších</a:t>
            </a: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22 OVM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</p:txBody>
      </p:sp>
      <p:sp>
        <p:nvSpPr>
          <p:cNvPr id="374" name="Ovál 102"/>
          <p:cNvSpPr/>
          <p:nvPr/>
        </p:nvSpPr>
        <p:spPr>
          <a:xfrm>
            <a:off x="720720" y="1252080"/>
            <a:ext cx="295200" cy="29520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02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5" name="Šípka: Nadol 1"/>
          <p:cNvSpPr/>
          <p:nvPr/>
        </p:nvSpPr>
        <p:spPr>
          <a:xfrm>
            <a:off x="1531080" y="1817640"/>
            <a:ext cx="693000" cy="104508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50" b="0" strike="noStrike" spc="-1">
                <a:solidFill>
                  <a:srgbClr val="000000"/>
                </a:solidFill>
                <a:latin typeface="Tahoma"/>
                <a:ea typeface="Tahoma"/>
              </a:rPr>
              <a:t>DI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376" name="Ovál 114"/>
          <p:cNvSpPr/>
          <p:nvPr/>
        </p:nvSpPr>
        <p:spPr>
          <a:xfrm>
            <a:off x="1729800" y="2319480"/>
            <a:ext cx="295200" cy="29520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03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7" name="Šípka: Nadol 1"/>
          <p:cNvSpPr/>
          <p:nvPr/>
        </p:nvSpPr>
        <p:spPr>
          <a:xfrm>
            <a:off x="3000053" y="1817640"/>
            <a:ext cx="693000" cy="104508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A3CEE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50" b="0" strike="noStrike" spc="-1">
                <a:solidFill>
                  <a:srgbClr val="000000"/>
                </a:solidFill>
                <a:latin typeface="Tahoma"/>
                <a:ea typeface="Tahoma"/>
              </a:rPr>
              <a:t>OÚ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378" name="Ovál 116"/>
          <p:cNvSpPr/>
          <p:nvPr/>
        </p:nvSpPr>
        <p:spPr>
          <a:xfrm>
            <a:off x="3199128" y="2319480"/>
            <a:ext cx="295200" cy="29520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04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9" name="Obdĺžnik 64"/>
          <p:cNvSpPr/>
          <p:nvPr/>
        </p:nvSpPr>
        <p:spPr>
          <a:xfrm>
            <a:off x="5254716" y="4139660"/>
            <a:ext cx="1019702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sk-SK" sz="1000" b="0" strike="noStrike" spc="-1">
                <a:solidFill>
                  <a:srgbClr val="000000"/>
                </a:solidFill>
                <a:latin typeface="Tahoma"/>
                <a:ea typeface="Tahoma"/>
              </a:rPr>
              <a:t>Nasadenie</a:t>
            </a:r>
            <a:r>
              <a:rPr lang="sk-SK" sz="1000" spc="-1" dirty="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sk-SK" sz="1000" b="0" strike="noStrike" spc="-1" dirty="0">
                <a:solidFill>
                  <a:srgbClr val="000000"/>
                </a:solidFill>
                <a:latin typeface="Tahoma"/>
                <a:ea typeface="Tahoma"/>
              </a:rPr>
              <a:t>platformy KAV na produkčné prostredie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</p:txBody>
      </p:sp>
      <p:sp>
        <p:nvSpPr>
          <p:cNvPr id="380" name="Šípka: Nadol 1"/>
          <p:cNvSpPr/>
          <p:nvPr/>
        </p:nvSpPr>
        <p:spPr>
          <a:xfrm>
            <a:off x="10203678" y="1264136"/>
            <a:ext cx="691560" cy="153756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A3CEE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50" b="0" strike="noStrike" spc="-1">
                <a:solidFill>
                  <a:srgbClr val="000000"/>
                </a:solidFill>
                <a:latin typeface="Tahoma"/>
                <a:ea typeface="Tahoma"/>
              </a:rPr>
              <a:t>OÚ 2.0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381" name="Šípka: Nadol 1"/>
          <p:cNvSpPr/>
          <p:nvPr/>
        </p:nvSpPr>
        <p:spPr>
          <a:xfrm>
            <a:off x="9492478" y="1264136"/>
            <a:ext cx="691560" cy="75564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BD67E3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000000"/>
                </a:solidFill>
                <a:latin typeface="Tahoma"/>
                <a:ea typeface="Tahoma"/>
              </a:rPr>
              <a:t>KAV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82" name="Šípka: Nadol 1"/>
          <p:cNvSpPr/>
          <p:nvPr/>
        </p:nvSpPr>
        <p:spPr>
          <a:xfrm>
            <a:off x="10203678" y="1660856"/>
            <a:ext cx="691560" cy="95508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50" b="0" strike="noStrike" spc="-1">
                <a:solidFill>
                  <a:srgbClr val="000000"/>
                </a:solidFill>
                <a:latin typeface="Tahoma"/>
                <a:ea typeface="Tahoma"/>
              </a:rPr>
              <a:t>DI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383" name="Šípka: Nadol 1"/>
          <p:cNvSpPr/>
          <p:nvPr/>
        </p:nvSpPr>
        <p:spPr>
          <a:xfrm>
            <a:off x="10203678" y="2021576"/>
            <a:ext cx="691560" cy="776160"/>
          </a:xfrm>
          <a:prstGeom prst="downArrow">
            <a:avLst>
              <a:gd name="adj1" fmla="val 100000"/>
              <a:gd name="adj2" fmla="val 50000"/>
            </a:avLst>
          </a:prstGeom>
          <a:gradFill rotWithShape="0">
            <a:gsLst>
              <a:gs pos="0">
                <a:srgbClr val="004C96"/>
              </a:gs>
              <a:gs pos="100000">
                <a:srgbClr val="004C96"/>
              </a:gs>
            </a:gsLst>
            <a:path path="circle">
              <a:fillToRect l="50000" t="50000" r="50000" b="50000"/>
            </a:path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50" b="0" strike="noStrike" spc="-1">
                <a:solidFill>
                  <a:srgbClr val="FFFFFF"/>
                </a:solidFill>
                <a:latin typeface="Tahoma"/>
                <a:ea typeface="Tahoma"/>
              </a:rPr>
              <a:t>CIP MOU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384" name="Textové pole 194"/>
          <p:cNvSpPr/>
          <p:nvPr/>
        </p:nvSpPr>
        <p:spPr>
          <a:xfrm>
            <a:off x="136800" y="612816"/>
            <a:ext cx="1758240" cy="29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200" b="1" strike="noStrike" spc="-1">
                <a:solidFill>
                  <a:srgbClr val="404040"/>
                </a:solidFill>
                <a:latin typeface="Tahoma"/>
                <a:ea typeface="Tahoma"/>
              </a:rPr>
              <a:t>Začiatok projektov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5" name="Textové pole 194"/>
          <p:cNvSpPr/>
          <p:nvPr/>
        </p:nvSpPr>
        <p:spPr>
          <a:xfrm>
            <a:off x="9715884" y="595230"/>
            <a:ext cx="2061360" cy="29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200" b="1" strike="noStrike" spc="-1">
                <a:solidFill>
                  <a:srgbClr val="404040"/>
                </a:solidFill>
                <a:latin typeface="Tahoma"/>
                <a:ea typeface="Tahoma"/>
              </a:rPr>
              <a:t>Ukončenia projektov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6" name="Priama spojnica 49"/>
          <p:cNvSpPr/>
          <p:nvPr/>
        </p:nvSpPr>
        <p:spPr>
          <a:xfrm>
            <a:off x="3961860" y="2985228"/>
            <a:ext cx="360" cy="165600"/>
          </a:xfrm>
          <a:prstGeom prst="line">
            <a:avLst/>
          </a:prstGeom>
          <a:ln w="15840">
            <a:solidFill>
              <a:srgbClr val="40404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Šípka: Nadol 1"/>
          <p:cNvSpPr/>
          <p:nvPr/>
        </p:nvSpPr>
        <p:spPr>
          <a:xfrm rot="10800000">
            <a:off x="4046107" y="3456578"/>
            <a:ext cx="1067760" cy="1429340"/>
          </a:xfrm>
          <a:prstGeom prst="downArrow">
            <a:avLst>
              <a:gd name="adj1" fmla="val 100000"/>
              <a:gd name="adj2" fmla="val 50000"/>
            </a:avLst>
          </a:prstGeom>
          <a:gradFill rotWithShape="0">
            <a:gsLst>
              <a:gs pos="0">
                <a:srgbClr val="004C96"/>
              </a:gs>
              <a:gs pos="100000">
                <a:srgbClr val="004C96"/>
              </a:gs>
            </a:gsLst>
            <a:path path="circle">
              <a:fillToRect l="50000" t="50000" r="50000" b="50000"/>
            </a:path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Ovál 84"/>
          <p:cNvSpPr/>
          <p:nvPr/>
        </p:nvSpPr>
        <p:spPr>
          <a:xfrm>
            <a:off x="4420147" y="4416884"/>
            <a:ext cx="295200" cy="29520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01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89" name="TextBox 101"/>
          <p:cNvSpPr/>
          <p:nvPr/>
        </p:nvSpPr>
        <p:spPr>
          <a:xfrm>
            <a:off x="4023427" y="3835663"/>
            <a:ext cx="1088640" cy="5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FFFFFF"/>
                </a:solidFill>
                <a:latin typeface="Tahoma"/>
                <a:ea typeface="Tahoma"/>
              </a:rPr>
              <a:t>Demo verzia Mobilnej aplikácie MOU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90" name="Šípka: Nadol 2"/>
          <p:cNvSpPr/>
          <p:nvPr/>
        </p:nvSpPr>
        <p:spPr>
          <a:xfrm flipV="1">
            <a:off x="6449421" y="4141106"/>
            <a:ext cx="1068480" cy="164592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A3CEE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91" name="Šípka: Nadol 1"/>
          <p:cNvSpPr/>
          <p:nvPr/>
        </p:nvSpPr>
        <p:spPr>
          <a:xfrm rot="10800000">
            <a:off x="6450861" y="3427586"/>
            <a:ext cx="1067760" cy="1228680"/>
          </a:xfrm>
          <a:prstGeom prst="downArrow">
            <a:avLst>
              <a:gd name="adj1" fmla="val 100000"/>
              <a:gd name="adj2" fmla="val 50000"/>
            </a:avLst>
          </a:prstGeom>
          <a:gradFill rotWithShape="0">
            <a:gsLst>
              <a:gs pos="0">
                <a:srgbClr val="004C96"/>
              </a:gs>
              <a:gs pos="100000">
                <a:srgbClr val="004C96"/>
              </a:gs>
            </a:gsLst>
            <a:path path="circle">
              <a:fillToRect l="50000" t="50000" r="50000" b="50000"/>
            </a:path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Ovál 84"/>
          <p:cNvSpPr/>
          <p:nvPr/>
        </p:nvSpPr>
        <p:spPr>
          <a:xfrm>
            <a:off x="6844341" y="3717386"/>
            <a:ext cx="295200" cy="29520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01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93" name="TextBox 101"/>
          <p:cNvSpPr/>
          <p:nvPr/>
        </p:nvSpPr>
        <p:spPr>
          <a:xfrm>
            <a:off x="6428181" y="4142906"/>
            <a:ext cx="10886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FFFFFF"/>
                </a:solidFill>
                <a:latin typeface="Tahoma"/>
                <a:ea typeface="Tahoma"/>
              </a:rPr>
              <a:t>Modul </a:t>
            </a:r>
            <a:r>
              <a:rPr lang="sk-SK" sz="1000" b="0" strike="noStrike" spc="-1" err="1">
                <a:solidFill>
                  <a:srgbClr val="FFFFFF"/>
                </a:solidFill>
                <a:latin typeface="Tahoma"/>
                <a:ea typeface="Tahoma"/>
              </a:rPr>
              <a:t>PaaS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94" name="Obdĺžnik 393"/>
          <p:cNvSpPr/>
          <p:nvPr/>
        </p:nvSpPr>
        <p:spPr>
          <a:xfrm>
            <a:off x="6458821" y="4692266"/>
            <a:ext cx="105800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k-SK" sz="1000" b="0" strike="noStrike" spc="-1">
                <a:solidFill>
                  <a:srgbClr val="000000"/>
                </a:solidFill>
                <a:latin typeface="Tahoma"/>
                <a:ea typeface="Tahoma"/>
              </a:rPr>
              <a:t>Nový portál na správu Národného katalógu OÚ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95" name="Šípka: Nadol 3"/>
          <p:cNvSpPr/>
          <p:nvPr/>
        </p:nvSpPr>
        <p:spPr>
          <a:xfrm flipV="1">
            <a:off x="8914770" y="3456578"/>
            <a:ext cx="1028520" cy="175248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A3CEE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96" name="Obdĺžnik 395"/>
          <p:cNvSpPr/>
          <p:nvPr/>
        </p:nvSpPr>
        <p:spPr>
          <a:xfrm>
            <a:off x="8827477" y="4108898"/>
            <a:ext cx="1178169" cy="108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strike="noStrike" spc="-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Kompletne a </a:t>
            </a:r>
            <a:endParaRPr lang="en-US" sz="1000" strike="noStrike" spc="-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sk-SK" sz="1000" strike="noStrike" spc="-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správne</a:t>
            </a:r>
            <a:endParaRPr lang="en-US" sz="1000" strike="noStrike" spc="-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sk-SK" sz="1000" strike="noStrike" spc="-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skatalogizovaný Verejný dátový fond</a:t>
            </a:r>
            <a:endParaRPr lang="en-US" sz="1000" strike="noStrike" spc="-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7" name="Ovál 1"/>
          <p:cNvSpPr/>
          <p:nvPr/>
        </p:nvSpPr>
        <p:spPr>
          <a:xfrm>
            <a:off x="6837591" y="5421626"/>
            <a:ext cx="308700" cy="30420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04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98" name="Ovál 2"/>
          <p:cNvSpPr/>
          <p:nvPr/>
        </p:nvSpPr>
        <p:spPr>
          <a:xfrm>
            <a:off x="9278815" y="3716138"/>
            <a:ext cx="291155" cy="30420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25560" dist="12218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0" strike="noStrike" spc="-1">
                <a:solidFill>
                  <a:srgbClr val="595959"/>
                </a:solidFill>
                <a:latin typeface="Tahoma"/>
                <a:ea typeface="Tahoma"/>
              </a:rPr>
              <a:t>04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79" name="Obdĺžnik 1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0" name="Obrázok 8"/>
          <p:cNvPicPr/>
          <p:nvPr/>
        </p:nvPicPr>
        <p:blipFill>
          <a:blip r:embed="rId3"/>
          <a:stretch/>
        </p:blipFill>
        <p:spPr>
          <a:xfrm>
            <a:off x="9198480" y="5947920"/>
            <a:ext cx="2120400" cy="612720"/>
          </a:xfrm>
          <a:prstGeom prst="rect">
            <a:avLst/>
          </a:prstGeom>
          <a:ln w="0">
            <a:noFill/>
          </a:ln>
        </p:spPr>
      </p:pic>
      <p:sp>
        <p:nvSpPr>
          <p:cNvPr id="81" name="Nadpis 1"/>
          <p:cNvSpPr/>
          <p:nvPr/>
        </p:nvSpPr>
        <p:spPr>
          <a:xfrm>
            <a:off x="0" y="7560"/>
            <a:ext cx="12190320" cy="116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sk-SK" sz="2000" b="1" strike="noStrike" cap="all" spc="86">
                <a:solidFill>
                  <a:srgbClr val="0070C0"/>
                </a:solidFill>
                <a:latin typeface="Tahoma"/>
                <a:ea typeface="Tahoma"/>
              </a:rPr>
              <a:t>Časový harmonogram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82" name="Priama spojnica 49"/>
          <p:cNvSpPr/>
          <p:nvPr/>
        </p:nvSpPr>
        <p:spPr>
          <a:xfrm>
            <a:off x="4571743" y="2984496"/>
            <a:ext cx="360" cy="165600"/>
          </a:xfrm>
          <a:prstGeom prst="line">
            <a:avLst/>
          </a:prstGeom>
          <a:ln w="15840">
            <a:solidFill>
              <a:srgbClr val="40404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Priama spojnica 29"/>
          <p:cNvSpPr/>
          <p:nvPr/>
        </p:nvSpPr>
        <p:spPr>
          <a:xfrm>
            <a:off x="438806" y="2988358"/>
            <a:ext cx="360" cy="158760"/>
          </a:xfrm>
          <a:prstGeom prst="line">
            <a:avLst/>
          </a:prstGeom>
          <a:ln w="15840">
            <a:solidFill>
              <a:srgbClr val="40404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Priama spojnica 49"/>
          <p:cNvSpPr/>
          <p:nvPr/>
        </p:nvSpPr>
        <p:spPr>
          <a:xfrm>
            <a:off x="10554757" y="2985999"/>
            <a:ext cx="360" cy="165600"/>
          </a:xfrm>
          <a:prstGeom prst="line">
            <a:avLst/>
          </a:prstGeom>
          <a:ln w="15840">
            <a:solidFill>
              <a:srgbClr val="40404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bdĺžnik 39"/>
          <p:cNvSpPr/>
          <p:nvPr/>
        </p:nvSpPr>
        <p:spPr>
          <a:xfrm>
            <a:off x="844560" y="1301040"/>
            <a:ext cx="10699920" cy="3691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DÁTA sa stávajú kľúčovým aktívom organizácií pri úspešnom a efektívnom dosahovaní cieľov. </a:t>
            </a:r>
          </a:p>
          <a:p>
            <a:pPr algn="just" fontAlgn="base"/>
            <a:endParaRPr lang="sk-SK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Podnikatelia si svoje dáta získavajú nákladným spôsobom od spotrebiteľov. ​</a:t>
            </a:r>
          </a:p>
          <a:p>
            <a:pPr algn="just" fontAlgn="base"/>
            <a:endParaRPr lang="sk-SK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Štátne inštitúcie ich získavajú primárne na základe zákonných oprávnení a musia sa naučiť o nich starať ako o cenné aktívum použiteľné na poskytovanie dobrých verejných služieb.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endParaRPr lang="sk-SK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fontAlgn="base"/>
            <a:endParaRPr lang="sk-SK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Keďže OVM potrebujú k svojej činnosti kvalitné dáta aj od iných rezortov, Dátový program MIRRI je prirodzene prierezový. </a:t>
            </a:r>
            <a:r>
              <a:rPr lang="sk-SK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teda potrebné aktívne zapojenie sa všetkých rezortov do realizácie aktivít Dátového programu MIRRI tak, aby vzájomnou pomocou došlo k zlepšeniu poskytovania služieb OVM</a:t>
            </a:r>
            <a:r>
              <a:rPr lang="sk-SK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 občanov a transformácii Slovenska na moderný štát založený na digitálnych technológiách.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	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title" idx="4294967295"/>
          </p:nvPr>
        </p:nvSpPr>
        <p:spPr>
          <a:xfrm>
            <a:off x="584280" y="0"/>
            <a:ext cx="11047320" cy="13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sk-SK" sz="2400" b="1" strike="noStrike" cap="all" spc="86">
                <a:solidFill>
                  <a:srgbClr val="0070C0"/>
                </a:solidFill>
                <a:latin typeface="Tahoma"/>
                <a:ea typeface="Tahoma"/>
              </a:rPr>
              <a:t>ÚVOD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53" name="Obdĺžnik 1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Obdĺžnik 38"/>
          <p:cNvSpPr/>
          <p:nvPr/>
        </p:nvSpPr>
        <p:spPr>
          <a:xfrm>
            <a:off x="757800" y="1304280"/>
            <a:ext cx="10699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7" name="Obrázok 8"/>
          <p:cNvPicPr/>
          <p:nvPr/>
        </p:nvPicPr>
        <p:blipFill>
          <a:blip r:embed="rId3"/>
          <a:stretch/>
        </p:blipFill>
        <p:spPr>
          <a:xfrm>
            <a:off x="9198480" y="5947920"/>
            <a:ext cx="2120400" cy="6127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86128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bdĺžnik 39"/>
          <p:cNvSpPr/>
          <p:nvPr/>
        </p:nvSpPr>
        <p:spPr>
          <a:xfrm>
            <a:off x="812800" y="1304280"/>
            <a:ext cx="10506080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Program vychádza z aktuálne platných digitálnych politík a umožní realizáciu týchto návrhov v praxi: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 </a:t>
            </a:r>
            <a:endParaRPr lang="en-US" sz="1800" b="0" strike="noStrike" spc="-1"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Strategický dokument pre oblasť rastu digitálnych služieb a oblasť infraštruktúry prístupovej siete novej generácie 2014 – 2020,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sk-SK" spc="-1"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Národná koncepcia informatizácie verejnej správy (2016) – schválená vládou SR,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sk-SK" spc="-1"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Strategická priorita Manažment údajov (2017) – schválený Radou vlády SR pre digitalizáciu verejnej správy a jednotný digitálny trh.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	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84280" y="0"/>
            <a:ext cx="11047320" cy="130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sk-SK" sz="2400" b="1" cap="all" spc="86">
                <a:solidFill>
                  <a:srgbClr val="0070C0"/>
                </a:solidFill>
                <a:latin typeface="Tahoma"/>
                <a:ea typeface="Tahoma"/>
              </a:rPr>
              <a:t>DÁTOVÝ PROGRAM = DATALAB</a:t>
            </a:r>
            <a:endParaRPr lang="en-US" sz="2400" b="1" cap="all" spc="86">
              <a:solidFill>
                <a:srgbClr val="0070C0"/>
              </a:solidFill>
              <a:latin typeface="Tahoma"/>
              <a:ea typeface="Tahoma"/>
            </a:endParaRPr>
          </a:p>
        </p:txBody>
      </p:sp>
      <p:sp>
        <p:nvSpPr>
          <p:cNvPr id="153" name="Obdĺžnik 1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5" name="Obrázok 8"/>
          <p:cNvPicPr/>
          <p:nvPr/>
        </p:nvPicPr>
        <p:blipFill>
          <a:blip r:embed="rId2"/>
          <a:stretch/>
        </p:blipFill>
        <p:spPr>
          <a:xfrm>
            <a:off x="9198480" y="5947920"/>
            <a:ext cx="2120400" cy="61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bdĺžnik 39"/>
          <p:cNvSpPr/>
          <p:nvPr/>
        </p:nvSpPr>
        <p:spPr>
          <a:xfrm>
            <a:off x="757800" y="1104640"/>
            <a:ext cx="10699920" cy="42458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Absencia znalostí a expertov v oblasti dátovej vedy vo verejnej správe 	</a:t>
            </a:r>
            <a:endParaRPr lang="en-US" sz="1800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Vyhlasovanie referenčných údajov je pomalé</a:t>
            </a:r>
            <a:endParaRPr lang="en-US" sz="1800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Zefektívnenie princípu „1 x a dosť“</a:t>
            </a:r>
            <a:endParaRPr lang="en-US" sz="1800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Nízka znalosť dátových štandardov a ich nedodržiavanie</a:t>
            </a:r>
            <a:endParaRPr lang="en-US" sz="1800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Kvalita údajov bola dlhodobo zanedbávaná 	</a:t>
            </a:r>
            <a:endParaRPr lang="en-US" sz="1800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Implementácia všeobecného nariadenia o ochrane údajov </a:t>
            </a: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je nejasné a mätúce</a:t>
            </a:r>
            <a:endParaRPr lang="en-US" sz="1800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Analytické spracovanie údajov vo verejnej správe nie je systematické </a:t>
            </a:r>
            <a:endParaRPr lang="en-US" sz="1800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Procesy v inštitúciách nie sú nastavené pre využívanie možností „veľkých údajov“ 	</a:t>
            </a:r>
            <a:endParaRPr lang="en-US" sz="1800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Nedostatočné znalosti povinností orgánov verejnej moci (ďalej „OVM“)</a:t>
            </a:r>
            <a:endParaRPr lang="en-US" sz="1800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Otvorené údaje sú len vedľajší produkt. OVM ich povinne netvoria ani nevyužívajú.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84280" y="0"/>
            <a:ext cx="11047320" cy="132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sk-SK" sz="2400" b="1" cap="all" spc="86">
                <a:solidFill>
                  <a:srgbClr val="0070C0"/>
                </a:solidFill>
                <a:latin typeface="Tahoma"/>
                <a:ea typeface="Tahoma"/>
              </a:rPr>
              <a:t>Prečo d</a:t>
            </a:r>
            <a:r>
              <a:rPr lang="sk-SK" sz="2400" b="1" strike="noStrike" cap="all" spc="86">
                <a:solidFill>
                  <a:srgbClr val="0070C0"/>
                </a:solidFill>
                <a:latin typeface="Tahoma"/>
                <a:ea typeface="Tahoma"/>
              </a:rPr>
              <a:t>átový program ?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58" name="Obdĺžnik 1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Obdĺžnik 38"/>
          <p:cNvSpPr/>
          <p:nvPr/>
        </p:nvSpPr>
        <p:spPr>
          <a:xfrm>
            <a:off x="757800" y="959400"/>
            <a:ext cx="10699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6" name="Obrázok 8"/>
          <p:cNvPicPr/>
          <p:nvPr/>
        </p:nvPicPr>
        <p:blipFill>
          <a:blip r:embed="rId2"/>
          <a:stretch/>
        </p:blipFill>
        <p:spPr>
          <a:xfrm>
            <a:off x="9198480" y="5947920"/>
            <a:ext cx="2120400" cy="61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Obdĺžnik 39"/>
          <p:cNvSpPr/>
          <p:nvPr/>
        </p:nvSpPr>
        <p:spPr>
          <a:xfrm>
            <a:off x="686880" y="840600"/>
            <a:ext cx="1128060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84280" y="0"/>
            <a:ext cx="11047320" cy="13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sk-SK" sz="2400" b="1" strike="noStrike" cap="all" spc="86">
                <a:solidFill>
                  <a:srgbClr val="0070C0"/>
                </a:solidFill>
                <a:latin typeface="Tahoma"/>
                <a:ea typeface="Tahoma"/>
              </a:rPr>
              <a:t>Prínosy Dátového programu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7" name="Obdĺžnik 1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Obdĺžnik 38"/>
          <p:cNvSpPr/>
          <p:nvPr/>
        </p:nvSpPr>
        <p:spPr>
          <a:xfrm>
            <a:off x="757800" y="1340640"/>
            <a:ext cx="10699920" cy="29993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5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lang="sk-SK" b="0" strike="noStrike" spc="-1">
                <a:solidFill>
                  <a:srgbClr val="000000"/>
                </a:solidFill>
                <a:latin typeface="Tahoma"/>
                <a:ea typeface="Tahoma"/>
              </a:rPr>
              <a:t>Zlepšenie vzťahu medzi verejnou správou a občanom</a:t>
            </a:r>
            <a:endParaRPr lang="en-US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lang="sk-SK" b="0" strike="noStrike" spc="-1">
                <a:solidFill>
                  <a:srgbClr val="000000"/>
                </a:solidFill>
                <a:latin typeface="Tahoma"/>
                <a:ea typeface="Tahoma"/>
              </a:rPr>
              <a:t>Komfortná komunikácia občana so subjektami tretích strán pomocou mobilného zariadenia</a:t>
            </a:r>
            <a:endParaRPr lang="en-US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lang="sk-SK" b="0" strike="noStrike" spc="-1">
                <a:solidFill>
                  <a:srgbClr val="000000"/>
                </a:solidFill>
                <a:latin typeface="Tahoma"/>
                <a:ea typeface="Tahoma"/>
              </a:rPr>
              <a:t>Zníženie administratívnej a papierovej práce</a:t>
            </a:r>
            <a:endParaRPr lang="en-US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lang="sk-SK" b="0" strike="noStrike" spc="-1">
                <a:solidFill>
                  <a:srgbClr val="000000"/>
                </a:solidFill>
                <a:latin typeface="Tahoma"/>
                <a:ea typeface="Tahoma"/>
              </a:rPr>
              <a:t>Zjednodušenie procesov pre verejnú správu ako aj súkromný sektor</a:t>
            </a:r>
            <a:endParaRPr lang="en-US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lang="sk-SK" b="0" strike="noStrike" spc="-1">
                <a:solidFill>
                  <a:srgbClr val="000000"/>
                </a:solidFill>
                <a:latin typeface="Tahoma"/>
                <a:ea typeface="Tahoma"/>
              </a:rPr>
              <a:t>Kvalitnejšiu tvorbu rozhodnutí, verejných politík a strategických dokumentov </a:t>
            </a:r>
            <a:endParaRPr lang="en-US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lang="sk-SK" b="0" strike="noStrike" spc="-1">
                <a:solidFill>
                  <a:srgbClr val="000000"/>
                </a:solidFill>
                <a:latin typeface="Tahoma"/>
                <a:ea typeface="Tahoma"/>
              </a:rPr>
              <a:t>Dostupnosť kvalitných a potrebných údajov z iných rezortov</a:t>
            </a:r>
            <a:endParaRPr lang="en-US" b="0" strike="noStrike" spc="-1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lang="sk-SK" b="0" strike="noStrike" spc="-1">
                <a:solidFill>
                  <a:srgbClr val="000000"/>
                </a:solidFill>
                <a:latin typeface="Tahoma"/>
                <a:ea typeface="Tahoma"/>
              </a:rPr>
              <a:t>Úsporu nákladov pre občana, štát a komerciu</a:t>
            </a:r>
            <a:endParaRPr lang="en-US" b="0" strike="noStrike" spc="-1">
              <a:latin typeface="Arial"/>
            </a:endParaRPr>
          </a:p>
        </p:txBody>
      </p:sp>
      <p:pic>
        <p:nvPicPr>
          <p:cNvPr id="6" name="Obrázok 8"/>
          <p:cNvPicPr/>
          <p:nvPr/>
        </p:nvPicPr>
        <p:blipFill>
          <a:blip r:embed="rId2"/>
          <a:stretch/>
        </p:blipFill>
        <p:spPr>
          <a:xfrm>
            <a:off x="9198480" y="5947920"/>
            <a:ext cx="2120400" cy="61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Zaoblený obdĺžnik 49"/>
          <p:cNvSpPr/>
          <p:nvPr/>
        </p:nvSpPr>
        <p:spPr>
          <a:xfrm>
            <a:off x="319320" y="812160"/>
            <a:ext cx="11487240" cy="291240"/>
          </a:xfrm>
          <a:prstGeom prst="roundRect">
            <a:avLst>
              <a:gd name="adj" fmla="val 16667"/>
            </a:avLst>
          </a:prstGeom>
          <a:solidFill>
            <a:srgbClr val="DFE3E5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Zaoblený obdĺžnik 6"/>
          <p:cNvSpPr/>
          <p:nvPr/>
        </p:nvSpPr>
        <p:spPr>
          <a:xfrm>
            <a:off x="6136920" y="812160"/>
            <a:ext cx="2740140" cy="2912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1" strike="noStrike" spc="-1">
                <a:solidFill>
                  <a:srgbClr val="000000"/>
                </a:solidFill>
                <a:latin typeface="Tahoma"/>
                <a:ea typeface="Tahoma"/>
              </a:rPr>
              <a:t>Programový manažér (riaditeľ)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62" name="Zaoblený obdĺžnik 7"/>
          <p:cNvSpPr/>
          <p:nvPr/>
        </p:nvSpPr>
        <p:spPr>
          <a:xfrm>
            <a:off x="233280" y="1612800"/>
            <a:ext cx="1416240" cy="4252320"/>
          </a:xfrm>
          <a:prstGeom prst="roundRect">
            <a:avLst>
              <a:gd name="adj" fmla="val 16667"/>
            </a:avLst>
          </a:prstGeom>
          <a:solidFill>
            <a:srgbClr val="A1ACB2"/>
          </a:solidFill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FF0000"/>
                </a:solidFill>
                <a:latin typeface="Tahoma"/>
                <a:ea typeface="Tahoma"/>
              </a:rPr>
              <a:t>Aktivita č. 1</a:t>
            </a:r>
            <a:r>
              <a:t/>
            </a:r>
            <a:br/>
            <a:r>
              <a:rPr lang="sk-SK" sz="1000" b="1" strike="noStrike" spc="-1">
                <a:solidFill>
                  <a:srgbClr val="FFFFFF"/>
                </a:solidFill>
                <a:latin typeface="Tahoma"/>
                <a:ea typeface="Tahoma"/>
              </a:rPr>
              <a:t>Kvalita údajov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Hlavným zámerom aktivity je zaviesť systematický manažment kvality údajov vo verejnej správe</a:t>
            </a: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</p:txBody>
      </p:sp>
      <p:sp>
        <p:nvSpPr>
          <p:cNvPr id="163" name="Zaoblený obdĺžnik 8"/>
          <p:cNvSpPr/>
          <p:nvPr/>
        </p:nvSpPr>
        <p:spPr>
          <a:xfrm>
            <a:off x="1869120" y="1612800"/>
            <a:ext cx="1450440" cy="4252320"/>
          </a:xfrm>
          <a:prstGeom prst="roundRect">
            <a:avLst>
              <a:gd name="adj" fmla="val 16667"/>
            </a:avLst>
          </a:prstGeom>
          <a:solidFill>
            <a:srgbClr val="A1ACB2"/>
          </a:solidFill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FF0000"/>
                </a:solidFill>
                <a:latin typeface="Tahoma"/>
                <a:ea typeface="Tahoma"/>
              </a:rPr>
              <a:t>Aktivita č. 2 </a:t>
            </a:r>
            <a:r>
              <a:t/>
            </a:r>
            <a:br/>
            <a:r>
              <a:rPr lang="sk-SK" sz="1000" b="1" strike="noStrike" spc="-1">
                <a:solidFill>
                  <a:srgbClr val="FFFFFF"/>
                </a:solidFill>
                <a:latin typeface="Tahoma"/>
                <a:ea typeface="Tahoma"/>
              </a:rPr>
              <a:t>Referenčné údaje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Zámerom aktivity je dosiahnuť stav, aby všetky relevantné (kľúčové) údaje boli vyhlásené ako referenčné. Riadiť proces integrácie jednotlivých IS VS s centrálnym modulom procesnej a dátovej integrácie 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64" name="Zaoblený obdĺžnik 9"/>
          <p:cNvSpPr/>
          <p:nvPr/>
        </p:nvSpPr>
        <p:spPr>
          <a:xfrm>
            <a:off x="3539520" y="1612800"/>
            <a:ext cx="1479600" cy="4252320"/>
          </a:xfrm>
          <a:prstGeom prst="roundRect">
            <a:avLst>
              <a:gd name="adj" fmla="val 16667"/>
            </a:avLst>
          </a:prstGeom>
          <a:solidFill>
            <a:srgbClr val="A1ACB2"/>
          </a:solidFill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FF0000"/>
                </a:solidFill>
                <a:latin typeface="Tahoma"/>
                <a:ea typeface="Tahoma"/>
              </a:rPr>
              <a:t>Aktivita č. 3</a:t>
            </a:r>
            <a:r>
              <a:t/>
            </a:r>
            <a:br/>
            <a:r>
              <a:rPr lang="sk-SK" sz="1000" b="1" strike="noStrike" spc="-1">
                <a:solidFill>
                  <a:srgbClr val="FFFFFF"/>
                </a:solidFill>
                <a:latin typeface="Tahoma"/>
                <a:ea typeface="Tahoma"/>
              </a:rPr>
              <a:t>Moje údaje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Účelom aktivity je zabezpečiť reálny pokrok v nasadení manažmentu osobných údajov pre čo najväčší počet občanov tak, aby mali k dispozícii potrebné údaje</a:t>
            </a: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</p:txBody>
      </p:sp>
      <p:sp>
        <p:nvSpPr>
          <p:cNvPr id="165" name="Zaoblený obdĺžnik 10"/>
          <p:cNvSpPr/>
          <p:nvPr/>
        </p:nvSpPr>
        <p:spPr>
          <a:xfrm>
            <a:off x="5221440" y="1612800"/>
            <a:ext cx="1522800" cy="4252320"/>
          </a:xfrm>
          <a:prstGeom prst="roundRect">
            <a:avLst>
              <a:gd name="adj" fmla="val 16667"/>
            </a:avLst>
          </a:prstGeom>
          <a:solidFill>
            <a:srgbClr val="A1ACB2"/>
          </a:solidFill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FF0000"/>
                </a:solidFill>
                <a:latin typeface="Tahoma"/>
                <a:ea typeface="Tahoma"/>
              </a:rPr>
              <a:t>Aktivita č. 4</a:t>
            </a:r>
            <a:r>
              <a:t/>
            </a:r>
            <a:br/>
            <a:r>
              <a:rPr lang="sk-SK" sz="1000" b="1" strike="noStrike" spc="-1">
                <a:solidFill>
                  <a:srgbClr val="FFFFFF"/>
                </a:solidFill>
                <a:latin typeface="Tahoma"/>
                <a:ea typeface="Tahoma"/>
              </a:rPr>
              <a:t>Analytické údaje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850" b="0" strike="noStrike" spc="-1">
                <a:solidFill>
                  <a:srgbClr val="000000"/>
                </a:solidFill>
                <a:latin typeface="Tahoma"/>
                <a:ea typeface="Tahoma"/>
              </a:rPr>
              <a:t>Výrazná podpora využitie údajov v praxi a transformáciu fungovania inštitúcií vďaka dátam. Znamená to, že predchádzajúce úsilie (aktivity 1 až 3, vďaka ktorým budeme mať vo verejnom sektore kvalitnejšie a dostupnejšie údaje) sa dovedie k svojmu dôsledku: údaje bude možné využiť na reálne zlepšenie fungovania verejného sektora a zabezpečiť ich používanie.</a:t>
            </a:r>
            <a:endParaRPr lang="en-US" sz="850" b="0" strike="noStrike" spc="-1">
              <a:latin typeface="Arial"/>
            </a:endParaRPr>
          </a:p>
        </p:txBody>
      </p:sp>
      <p:sp>
        <p:nvSpPr>
          <p:cNvPr id="166" name="Zaoblený obdĺžnik 11"/>
          <p:cNvSpPr/>
          <p:nvPr/>
        </p:nvSpPr>
        <p:spPr>
          <a:xfrm>
            <a:off x="6942240" y="1595520"/>
            <a:ext cx="1537560" cy="4252320"/>
          </a:xfrm>
          <a:prstGeom prst="roundRect">
            <a:avLst>
              <a:gd name="adj" fmla="val 16667"/>
            </a:avLst>
          </a:prstGeom>
          <a:solidFill>
            <a:srgbClr val="A1ACB2"/>
          </a:solidFill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FF0000"/>
                </a:solidFill>
                <a:latin typeface="Tahoma"/>
                <a:ea typeface="Tahoma"/>
              </a:rPr>
              <a:t>Aktivita č. 5</a:t>
            </a:r>
            <a:r>
              <a:rPr/>
              <a:t/>
            </a:r>
            <a:br>
              <a:rPr/>
            </a:br>
            <a:r>
              <a:rPr lang="sk-SK" sz="1000" b="1" strike="noStrike" spc="-1">
                <a:solidFill>
                  <a:srgbClr val="FFFFFF"/>
                </a:solidFill>
                <a:latin typeface="Tahoma"/>
                <a:ea typeface="Tahoma"/>
              </a:rPr>
              <a:t>Otvorené údaje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Cieľom otvorených údajov je </a:t>
            </a:r>
            <a:r>
              <a:rPr lang="sk-SK" sz="900" b="0" strike="noStrike" spc="-1" err="1">
                <a:solidFill>
                  <a:srgbClr val="000000"/>
                </a:solidFill>
                <a:latin typeface="Tahoma"/>
                <a:ea typeface="Tahoma"/>
              </a:rPr>
              <a:t>zefetktívnenie</a:t>
            </a: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sk-SK" sz="900" b="0" strike="noStrike" spc="-1" err="1">
                <a:solidFill>
                  <a:srgbClr val="000000"/>
                </a:solidFill>
                <a:latin typeface="Tahoma"/>
                <a:ea typeface="Tahoma"/>
              </a:rPr>
              <a:t>integráciíí</a:t>
            </a: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 OVM cez povinné využívanie Verejného fondu otvorených údajov, ako aj podpora celkovej ekonomiky, sociálnej oblasti, služieb štátu, transparentnosti, životného prostredia a tvorby politiky na Slovensku.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67" name="Zaoblený obdĺžnik 12"/>
          <p:cNvSpPr/>
          <p:nvPr/>
        </p:nvSpPr>
        <p:spPr>
          <a:xfrm>
            <a:off x="8703000" y="1612800"/>
            <a:ext cx="1476720" cy="4252320"/>
          </a:xfrm>
          <a:prstGeom prst="roundRect">
            <a:avLst>
              <a:gd name="adj" fmla="val 16667"/>
            </a:avLst>
          </a:prstGeom>
          <a:solidFill>
            <a:srgbClr val="A1ACB2"/>
          </a:solidFill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FF0000"/>
                </a:solidFill>
                <a:latin typeface="Tahoma"/>
                <a:ea typeface="Tahoma"/>
              </a:rPr>
              <a:t>Aktivita č. 6</a:t>
            </a:r>
            <a:r>
              <a:rPr/>
              <a:t/>
            </a:r>
            <a:br>
              <a:rPr/>
            </a:br>
            <a:r>
              <a:rPr lang="sk-SK" sz="1000" b="1" strike="noStrike" spc="-1">
                <a:solidFill>
                  <a:srgbClr val="FFFFFF"/>
                </a:solidFill>
                <a:latin typeface="Tahoma"/>
                <a:ea typeface="Tahoma"/>
              </a:rPr>
              <a:t>Dátová legislatíva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Účelom je vytvoriť potrebné odborné podklady, ktoré umožnia nastaviť modernú legislatívu pre správne zadefinovanie údajov, ich vlastníctvo, použitie a ďalšie pravidlá tak, aby neboli narušené EÚ regulácie (GDPR, PSI) či voľný tok údajov v rámci krajín spoločenstva.</a:t>
            </a: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</p:txBody>
      </p:sp>
      <p:sp>
        <p:nvSpPr>
          <p:cNvPr id="168" name="Zaoblený obdĺžnik 29"/>
          <p:cNvSpPr/>
          <p:nvPr/>
        </p:nvSpPr>
        <p:spPr>
          <a:xfrm>
            <a:off x="10382400" y="1612800"/>
            <a:ext cx="1424520" cy="4235040"/>
          </a:xfrm>
          <a:prstGeom prst="roundRect">
            <a:avLst>
              <a:gd name="adj" fmla="val 16667"/>
            </a:avLst>
          </a:prstGeom>
          <a:solidFill>
            <a:srgbClr val="A1ACB2"/>
          </a:solidFill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FF0000"/>
                </a:solidFill>
                <a:latin typeface="Tahoma"/>
                <a:ea typeface="Tahoma"/>
              </a:rPr>
              <a:t>Aktivita č. 7</a:t>
            </a: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000" b="1" strike="noStrike" spc="-1">
                <a:solidFill>
                  <a:srgbClr val="FFFFFF"/>
                </a:solidFill>
                <a:latin typeface="Tahoma"/>
                <a:ea typeface="Tahoma"/>
              </a:rPr>
              <a:t>Školenia, PR a workshop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Realizovanie aktivít, ktorých výsledky bude potrebné prezentovať všetkým dotknutým subjektom, ktoré prichádzajú s údajmi do styku. Školenia a workshopy budú smerované nie len priamo k užívateľom údajov, ale aj k verejnosti, ktorá bude môcť údaje používať.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69" name="Rovná spojovacia šípka 57"/>
          <p:cNvSpPr/>
          <p:nvPr/>
        </p:nvSpPr>
        <p:spPr>
          <a:xfrm rot="5400000">
            <a:off x="3250800" y="-1201680"/>
            <a:ext cx="506160" cy="511992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Rovná spojovacia šípka 57"/>
          <p:cNvSpPr/>
          <p:nvPr/>
        </p:nvSpPr>
        <p:spPr>
          <a:xfrm rot="16200000" flipH="1">
            <a:off x="7497720" y="-328320"/>
            <a:ext cx="506160" cy="337644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Rovná spojovacia šípka 57"/>
          <p:cNvSpPr/>
          <p:nvPr/>
        </p:nvSpPr>
        <p:spPr>
          <a:xfrm rot="5400000">
            <a:off x="4919760" y="465480"/>
            <a:ext cx="506160" cy="17820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Rovná spojovacia šípka 57"/>
          <p:cNvSpPr/>
          <p:nvPr/>
        </p:nvSpPr>
        <p:spPr>
          <a:xfrm rot="5400000">
            <a:off x="5771520" y="1319040"/>
            <a:ext cx="506160" cy="7848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Rovná spojovacia šípka 57"/>
          <p:cNvSpPr/>
          <p:nvPr/>
        </p:nvSpPr>
        <p:spPr>
          <a:xfrm rot="16200000" flipH="1">
            <a:off x="6641280" y="526320"/>
            <a:ext cx="488880" cy="164628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Rovná spojovacia šípka 57"/>
          <p:cNvSpPr/>
          <p:nvPr/>
        </p:nvSpPr>
        <p:spPr>
          <a:xfrm rot="5400000">
            <a:off x="4077360" y="-375120"/>
            <a:ext cx="506160" cy="34668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Zaoblený obdĺžnik 40"/>
          <p:cNvSpPr/>
          <p:nvPr/>
        </p:nvSpPr>
        <p:spPr>
          <a:xfrm>
            <a:off x="1866240" y="4737600"/>
            <a:ext cx="1450440" cy="112752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Národné projekt</a:t>
            </a: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Dátová integrácia + časť Centrálna integračná platforma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76" name="Zaoblený obdĺžnik 41"/>
          <p:cNvSpPr/>
          <p:nvPr/>
        </p:nvSpPr>
        <p:spPr>
          <a:xfrm>
            <a:off x="3539520" y="4737600"/>
            <a:ext cx="1479600" cy="1127520"/>
          </a:xfrm>
          <a:prstGeom prst="roundRect">
            <a:avLst>
              <a:gd name="adj" fmla="val 16667"/>
            </a:avLst>
          </a:prstGeom>
          <a:solidFill>
            <a:srgbClr val="004C9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FFFFFF"/>
                </a:solidFill>
                <a:latin typeface="Tahoma"/>
                <a:ea typeface="Tahoma"/>
              </a:rPr>
              <a:t>Národný projekt</a:t>
            </a: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FFFFFF"/>
                </a:solidFill>
                <a:latin typeface="Tahoma"/>
                <a:ea typeface="Tahoma"/>
              </a:rPr>
              <a:t>Manažment osobných údajov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77" name="Zaoblený obdĺžnik 42"/>
          <p:cNvSpPr/>
          <p:nvPr/>
        </p:nvSpPr>
        <p:spPr>
          <a:xfrm>
            <a:off x="5217120" y="4732200"/>
            <a:ext cx="1522800" cy="1132920"/>
          </a:xfrm>
          <a:prstGeom prst="roundRect">
            <a:avLst>
              <a:gd name="adj" fmla="val 16667"/>
            </a:avLst>
          </a:prstGeom>
          <a:solidFill>
            <a:srgbClr val="BD67E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Národný projekt</a:t>
            </a: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Konsolidovaná analytická vrstva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78" name="Zaoblený obdĺžnik 43"/>
          <p:cNvSpPr/>
          <p:nvPr/>
        </p:nvSpPr>
        <p:spPr>
          <a:xfrm>
            <a:off x="6946920" y="4721400"/>
            <a:ext cx="1532880" cy="114372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Národný projekt </a:t>
            </a: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Otvorené údaje 2.0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79" name="Zaoblený obdĺžnik 48"/>
          <p:cNvSpPr/>
          <p:nvPr/>
        </p:nvSpPr>
        <p:spPr>
          <a:xfrm>
            <a:off x="3320640" y="812160"/>
            <a:ext cx="1961640" cy="2912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000" b="1" strike="noStrike" spc="-1">
                <a:solidFill>
                  <a:srgbClr val="000000"/>
                </a:solidFill>
                <a:latin typeface="Tahoma"/>
                <a:ea typeface="Tahoma"/>
              </a:rPr>
              <a:t>Projektová komisia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80" name="Zaoblený obdĺžnik 76"/>
          <p:cNvSpPr/>
          <p:nvPr/>
        </p:nvSpPr>
        <p:spPr>
          <a:xfrm>
            <a:off x="8698320" y="4726800"/>
            <a:ext cx="1481400" cy="1138320"/>
          </a:xfrm>
          <a:prstGeom prst="roundRect">
            <a:avLst>
              <a:gd name="adj" fmla="val 16667"/>
            </a:avLst>
          </a:prstGeom>
          <a:solidFill>
            <a:srgbClr val="D6D6D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Zákon o údajoch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81" name="Zaoblený obdĺžnik 77"/>
          <p:cNvSpPr/>
          <p:nvPr/>
        </p:nvSpPr>
        <p:spPr>
          <a:xfrm>
            <a:off x="10525320" y="4721400"/>
            <a:ext cx="1194480" cy="104472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Pracovné skupiny</a:t>
            </a:r>
            <a:r>
              <a:rPr/>
              <a:t/>
            </a:r>
            <a:br>
              <a:rPr/>
            </a:b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*Publicita</a:t>
            </a:r>
            <a:r>
              <a:rPr/>
              <a:t/>
            </a:r>
            <a:br>
              <a:rPr/>
            </a:br>
            <a:endParaRPr lang="en-US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*</a:t>
            </a:r>
            <a:r>
              <a:rPr lang="sk-SK" sz="900" b="0" strike="noStrike" spc="-1" err="1">
                <a:solidFill>
                  <a:srgbClr val="000000"/>
                </a:solidFill>
                <a:latin typeface="Tahoma"/>
                <a:ea typeface="Tahoma"/>
              </a:rPr>
              <a:t>Newsletter</a:t>
            </a:r>
            <a:r>
              <a:rPr lang="sk-SK" sz="900" b="0" strike="noStrike" spc="-1">
                <a:solidFill>
                  <a:srgbClr val="000000"/>
                </a:solidFill>
                <a:latin typeface="Tahoma"/>
                <a:ea typeface="Tahoma"/>
              </a:rPr>
              <a:t> Dátovej kancelárie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82" name="Zaoblený obdĺžnik 81"/>
          <p:cNvSpPr/>
          <p:nvPr/>
        </p:nvSpPr>
        <p:spPr>
          <a:xfrm>
            <a:off x="233280" y="4732200"/>
            <a:ext cx="1416240" cy="11329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sk-SK" sz="900" spc="-1">
                <a:solidFill>
                  <a:srgbClr val="000000"/>
                </a:solidFill>
                <a:latin typeface="Tahoma"/>
                <a:ea typeface="Tahoma"/>
              </a:rPr>
              <a:t>Dopytové výzvy</a:t>
            </a:r>
            <a:endParaRPr lang="en-US" sz="900" spc="-1">
              <a:solidFill>
                <a:srgbClr val="000000"/>
              </a:solidFill>
              <a:latin typeface="Tahoma"/>
              <a:ea typeface="Tahoma"/>
            </a:endParaRPr>
          </a:p>
        </p:txBody>
      </p:sp>
      <p:pic>
        <p:nvPicPr>
          <p:cNvPr id="183" name="Obrázok 82"/>
          <p:cNvPicPr/>
          <p:nvPr/>
        </p:nvPicPr>
        <p:blipFill>
          <a:blip r:embed="rId2"/>
          <a:stretch/>
        </p:blipFill>
        <p:spPr>
          <a:xfrm>
            <a:off x="9821160" y="98280"/>
            <a:ext cx="2120400" cy="612720"/>
          </a:xfrm>
          <a:prstGeom prst="rect">
            <a:avLst/>
          </a:prstGeom>
          <a:ln w="0">
            <a:noFill/>
          </a:ln>
        </p:spPr>
      </p:pic>
      <p:sp>
        <p:nvSpPr>
          <p:cNvPr id="184" name="Rovná spojovacia šípka 106"/>
          <p:cNvSpPr/>
          <p:nvPr/>
        </p:nvSpPr>
        <p:spPr>
          <a:xfrm flipH="1" flipV="1">
            <a:off x="5283000" y="954360"/>
            <a:ext cx="851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70C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Rovná spojovacia šípka 57"/>
          <p:cNvSpPr/>
          <p:nvPr/>
        </p:nvSpPr>
        <p:spPr>
          <a:xfrm rot="16200000" flipH="1">
            <a:off x="8324640" y="-1154880"/>
            <a:ext cx="506160" cy="502956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23000" cy="81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sk-SK" sz="2000" b="1" strike="noStrike" cap="all" spc="86" err="1">
                <a:solidFill>
                  <a:srgbClr val="0070C0"/>
                </a:solidFill>
                <a:latin typeface="Tahoma"/>
                <a:ea typeface="Tahoma"/>
              </a:rPr>
              <a:t>VäZBA</a:t>
            </a:r>
            <a:r>
              <a:rPr lang="sk-SK" sz="2000" b="1" strike="noStrike" cap="all" spc="86">
                <a:solidFill>
                  <a:srgbClr val="0070C0"/>
                </a:solidFill>
                <a:latin typeface="Tahoma"/>
                <a:ea typeface="Tahoma"/>
              </a:rPr>
              <a:t> MEDZI Dátovou kanceláriou a projektami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Zaoblený obdĺžnik 2"/>
          <p:cNvSpPr/>
          <p:nvPr/>
        </p:nvSpPr>
        <p:spPr>
          <a:xfrm>
            <a:off x="64258" y="570595"/>
            <a:ext cx="7491062" cy="4322525"/>
          </a:xfrm>
          <a:prstGeom prst="roundRect">
            <a:avLst>
              <a:gd name="adj" fmla="val 16667"/>
            </a:avLst>
          </a:prstGeom>
          <a:solidFill>
            <a:srgbClr val="004C96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D2EFFA"/>
                </a:solidFill>
                <a:latin typeface="Tahoma"/>
                <a:ea typeface="Tahoma"/>
              </a:rPr>
              <a:t>		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88" name="Zaoblený obdĺžnik 3"/>
          <p:cNvSpPr/>
          <p:nvPr/>
        </p:nvSpPr>
        <p:spPr>
          <a:xfrm>
            <a:off x="91800" y="1350720"/>
            <a:ext cx="6252480" cy="3542760"/>
          </a:xfrm>
          <a:prstGeom prst="roundRect">
            <a:avLst>
              <a:gd name="adj" fmla="val 16667"/>
            </a:avLst>
          </a:prstGeom>
          <a:solidFill>
            <a:srgbClr val="A9D8B7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D2EFFA"/>
                </a:solidFill>
                <a:latin typeface="Tahoma"/>
                <a:ea typeface="Tahoma"/>
              </a:rPr>
              <a:t>		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89" name="Zaoblený obdĺžnik 4"/>
          <p:cNvSpPr/>
          <p:nvPr/>
        </p:nvSpPr>
        <p:spPr>
          <a:xfrm>
            <a:off x="85680" y="2185920"/>
            <a:ext cx="4886640" cy="270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D2EFFA"/>
                </a:solidFill>
                <a:latin typeface="Tahoma"/>
                <a:ea typeface="Tahoma"/>
              </a:rPr>
              <a:t>		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90" name="Zaoblený obdĺžnik 5"/>
          <p:cNvSpPr/>
          <p:nvPr/>
        </p:nvSpPr>
        <p:spPr>
          <a:xfrm>
            <a:off x="85680" y="3202560"/>
            <a:ext cx="3654360" cy="1689480"/>
          </a:xfrm>
          <a:prstGeom prst="roundRect">
            <a:avLst>
              <a:gd name="adj" fmla="val 16667"/>
            </a:avLst>
          </a:prstGeom>
          <a:solidFill>
            <a:srgbClr val="D6D6D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D2EFFA"/>
                </a:solidFill>
                <a:latin typeface="Tahoma"/>
                <a:ea typeface="Tahoma"/>
              </a:rPr>
              <a:t>		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91" name="Zaoblený obdĺžnik 6"/>
          <p:cNvSpPr/>
          <p:nvPr/>
        </p:nvSpPr>
        <p:spPr>
          <a:xfrm>
            <a:off x="9855258" y="1347480"/>
            <a:ext cx="2188800" cy="635760"/>
          </a:xfrm>
          <a:prstGeom prst="roundRect">
            <a:avLst>
              <a:gd name="adj" fmla="val 16667"/>
            </a:avLst>
          </a:prstGeom>
          <a:solidFill>
            <a:srgbClr val="D9F1EA"/>
          </a:solidFill>
          <a:ln w="9360">
            <a:solidFill>
              <a:srgbClr val="D4EBDB"/>
            </a:solidFill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Dopytové výzvy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92" name="BlokTextu 7"/>
          <p:cNvSpPr/>
          <p:nvPr/>
        </p:nvSpPr>
        <p:spPr>
          <a:xfrm>
            <a:off x="335160" y="3678840"/>
            <a:ext cx="3015720" cy="729000"/>
          </a:xfrm>
          <a:prstGeom prst="rect">
            <a:avLst/>
          </a:prstGeom>
          <a:solidFill>
            <a:srgbClr val="D6D6D6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IS Centrálna správa referenčných údajov 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(IS CSRÚ)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93" name="BlokTextu 8"/>
          <p:cNvSpPr/>
          <p:nvPr/>
        </p:nvSpPr>
        <p:spPr>
          <a:xfrm>
            <a:off x="608040" y="683640"/>
            <a:ext cx="3294720" cy="302760"/>
          </a:xfrm>
          <a:prstGeom prst="rect">
            <a:avLst/>
          </a:prstGeom>
          <a:solidFill>
            <a:srgbClr val="004C96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1" strike="noStrike" spc="-1">
                <a:solidFill>
                  <a:srgbClr val="FFFFFF"/>
                </a:solidFill>
                <a:latin typeface="Tahoma"/>
                <a:ea typeface="Tahoma"/>
              </a:rPr>
              <a:t>Manažment osobných údajov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94" name="BlokTextu 9"/>
          <p:cNvSpPr/>
          <p:nvPr/>
        </p:nvSpPr>
        <p:spPr>
          <a:xfrm>
            <a:off x="582840" y="1391400"/>
            <a:ext cx="3115080" cy="515880"/>
          </a:xfrm>
          <a:prstGeom prst="rect">
            <a:avLst/>
          </a:prstGeom>
          <a:solidFill>
            <a:srgbClr val="A9D8B7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Centrálna integračná platforma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95" name="BlokTextu 10"/>
          <p:cNvSpPr/>
          <p:nvPr/>
        </p:nvSpPr>
        <p:spPr>
          <a:xfrm>
            <a:off x="581400" y="2221560"/>
            <a:ext cx="1977840" cy="302760"/>
          </a:xfrm>
          <a:prstGeom prst="rect">
            <a:avLst/>
          </a:prstGeom>
          <a:solidFill>
            <a:srgbClr val="FFC000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Dátová integrácia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96" name="Zaoblený obdĺžnik 11"/>
          <p:cNvSpPr/>
          <p:nvPr/>
        </p:nvSpPr>
        <p:spPr>
          <a:xfrm>
            <a:off x="91800" y="5406840"/>
            <a:ext cx="11956680" cy="44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44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Konzument údajov / Poskytovateľ údajov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97" name="Zaoblený obdĺžnik 12"/>
          <p:cNvSpPr/>
          <p:nvPr/>
        </p:nvSpPr>
        <p:spPr>
          <a:xfrm>
            <a:off x="63360" y="99720"/>
            <a:ext cx="11985120" cy="4662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9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Legislatíva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</p:txBody>
      </p:sp>
      <p:sp>
        <p:nvSpPr>
          <p:cNvPr id="198" name="BlokTextu 13"/>
          <p:cNvSpPr/>
          <p:nvPr/>
        </p:nvSpPr>
        <p:spPr>
          <a:xfrm>
            <a:off x="4592160" y="670680"/>
            <a:ext cx="2456280" cy="454680"/>
          </a:xfrm>
          <a:prstGeom prst="rect">
            <a:avLst/>
          </a:prstGeom>
          <a:solidFill>
            <a:srgbClr val="004C96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200" b="0" i="1" strike="noStrike" spc="-1">
                <a:solidFill>
                  <a:srgbClr val="FFFFFF"/>
                </a:solidFill>
                <a:latin typeface="Tahoma"/>
                <a:ea typeface="Tahoma"/>
              </a:rPr>
              <a:t>Služby pre občana a podnikateľa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99" name="BlokTextu 14"/>
          <p:cNvSpPr/>
          <p:nvPr/>
        </p:nvSpPr>
        <p:spPr>
          <a:xfrm>
            <a:off x="3918240" y="1416240"/>
            <a:ext cx="2042640" cy="454680"/>
          </a:xfrm>
          <a:prstGeom prst="rect">
            <a:avLst/>
          </a:prstGeom>
          <a:solidFill>
            <a:srgbClr val="A9D8B7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200" b="0" i="1" strike="noStrike" spc="-1">
                <a:solidFill>
                  <a:srgbClr val="000000"/>
                </a:solidFill>
                <a:latin typeface="Tahoma"/>
                <a:ea typeface="Tahoma"/>
              </a:rPr>
              <a:t>Nové funkcionality IS CSRÚ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00" name="BlokTextu 15"/>
          <p:cNvSpPr/>
          <p:nvPr/>
        </p:nvSpPr>
        <p:spPr>
          <a:xfrm>
            <a:off x="3428640" y="2240640"/>
            <a:ext cx="1233000" cy="454680"/>
          </a:xfrm>
          <a:prstGeom prst="rect">
            <a:avLst/>
          </a:prstGeom>
          <a:solidFill>
            <a:srgbClr val="FFC000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200" b="0" i="1" strike="noStrike" spc="-1">
                <a:solidFill>
                  <a:srgbClr val="000000"/>
                </a:solidFill>
                <a:latin typeface="Tahoma"/>
                <a:ea typeface="Tahoma"/>
              </a:rPr>
              <a:t>Objem údajov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01" name="BlokTextu 16"/>
          <p:cNvSpPr/>
          <p:nvPr/>
        </p:nvSpPr>
        <p:spPr>
          <a:xfrm>
            <a:off x="2964600" y="3254760"/>
            <a:ext cx="581400" cy="272160"/>
          </a:xfrm>
          <a:prstGeom prst="rect">
            <a:avLst/>
          </a:prstGeom>
          <a:solidFill>
            <a:srgbClr val="D6D6D6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200" b="0" i="1" strike="noStrike" spc="-1">
                <a:solidFill>
                  <a:srgbClr val="000000"/>
                </a:solidFill>
                <a:latin typeface="Tahoma"/>
                <a:ea typeface="Tahoma"/>
              </a:rPr>
              <a:t>Jadro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02" name="Zaoblený obdĺžnik 62"/>
          <p:cNvSpPr/>
          <p:nvPr/>
        </p:nvSpPr>
        <p:spPr>
          <a:xfrm>
            <a:off x="7638480" y="644040"/>
            <a:ext cx="2079000" cy="1387080"/>
          </a:xfrm>
          <a:prstGeom prst="roundRect">
            <a:avLst>
              <a:gd name="adj" fmla="val 16667"/>
            </a:avLst>
          </a:prstGeom>
          <a:solidFill>
            <a:srgbClr val="A3CEED"/>
          </a:solidFill>
          <a:ln w="19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Otvoren</a:t>
            </a: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é údaje 2.0	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03" name="Zaoblený obdĺžnik 62"/>
          <p:cNvSpPr/>
          <p:nvPr/>
        </p:nvSpPr>
        <p:spPr>
          <a:xfrm>
            <a:off x="7623720" y="2070000"/>
            <a:ext cx="2079000" cy="1472760"/>
          </a:xfrm>
          <a:prstGeom prst="roundRect">
            <a:avLst>
              <a:gd name="adj" fmla="val 16667"/>
            </a:avLst>
          </a:prstGeom>
          <a:solidFill>
            <a:srgbClr val="CB87E9"/>
          </a:solidFill>
          <a:ln w="19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Konsolidovaná analytická vrstva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04" name="Zaoblený obdĺžnik 62"/>
          <p:cNvSpPr/>
          <p:nvPr/>
        </p:nvSpPr>
        <p:spPr>
          <a:xfrm>
            <a:off x="9859320" y="3616920"/>
            <a:ext cx="2188800" cy="1232280"/>
          </a:xfrm>
          <a:prstGeom prst="roundRect">
            <a:avLst>
              <a:gd name="adj" fmla="val 16667"/>
            </a:avLst>
          </a:prstGeom>
          <a:solidFill>
            <a:srgbClr val="D9F1EA"/>
          </a:solidFill>
          <a:ln w="9360">
            <a:solidFill>
              <a:srgbClr val="D4EBDB"/>
            </a:solidFill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Lepšie využívanie údajov inštitúciami VS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05" name="Zaoblený obdĺžnik 62"/>
          <p:cNvSpPr/>
          <p:nvPr/>
        </p:nvSpPr>
        <p:spPr>
          <a:xfrm>
            <a:off x="9861120" y="2070000"/>
            <a:ext cx="2188800" cy="1460160"/>
          </a:xfrm>
          <a:prstGeom prst="roundRect">
            <a:avLst>
              <a:gd name="adj" fmla="val 16667"/>
            </a:avLst>
          </a:prstGeom>
          <a:solidFill>
            <a:srgbClr val="D9F1EA"/>
          </a:solidFill>
          <a:ln w="9360">
            <a:solidFill>
              <a:srgbClr val="D4EBDB"/>
            </a:solidFill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Manažment údajov inštitúcii verejnej správy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06" name="Obdĺžnik 21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Zaoblený obdĺžnik 62"/>
          <p:cNvSpPr/>
          <p:nvPr/>
        </p:nvSpPr>
        <p:spPr>
          <a:xfrm>
            <a:off x="7638480" y="3565440"/>
            <a:ext cx="2063880" cy="1326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000000"/>
                </a:solidFill>
                <a:latin typeface="Tahoma"/>
                <a:ea typeface="Tahoma"/>
              </a:rPr>
              <a:t>QW3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08" name="BlokTextu 23"/>
          <p:cNvSpPr/>
          <p:nvPr/>
        </p:nvSpPr>
        <p:spPr>
          <a:xfrm>
            <a:off x="7785096" y="2968844"/>
            <a:ext cx="1760400" cy="460211"/>
          </a:xfrm>
          <a:prstGeom prst="rect">
            <a:avLst/>
          </a:prstGeom>
          <a:solidFill>
            <a:srgbClr val="CB87E9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sk-SK" sz="1200" i="1" spc="-1">
                <a:solidFill>
                  <a:srgbClr val="000000"/>
                </a:solidFill>
                <a:latin typeface="Tahoma"/>
                <a:ea typeface="Tahoma"/>
              </a:rPr>
              <a:t>Rozhodnutia </a:t>
            </a:r>
          </a:p>
          <a:p>
            <a:pPr algn="ctr"/>
            <a:r>
              <a:rPr lang="sk-SK" sz="1200" i="1" spc="-1">
                <a:solidFill>
                  <a:srgbClr val="000000"/>
                </a:solidFill>
                <a:latin typeface="Tahoma"/>
                <a:ea typeface="Tahoma"/>
              </a:rPr>
              <a:t>na základe dát</a:t>
            </a:r>
            <a:endParaRPr lang="sk-SK" sz="1200" i="1" spc="-1">
              <a:latin typeface="Tahoma"/>
              <a:ea typeface="Tahoma"/>
            </a:endParaRPr>
          </a:p>
        </p:txBody>
      </p:sp>
      <p:sp>
        <p:nvSpPr>
          <p:cNvPr id="209" name="BlokTextu 24"/>
          <p:cNvSpPr/>
          <p:nvPr/>
        </p:nvSpPr>
        <p:spPr>
          <a:xfrm>
            <a:off x="7711219" y="4162852"/>
            <a:ext cx="1960560" cy="637200"/>
          </a:xfrm>
          <a:prstGeom prst="rect">
            <a:avLst/>
          </a:prstGeom>
          <a:solidFill>
            <a:srgbClr val="FFC000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200" b="0" i="1" strike="noStrike" spc="-1">
                <a:solidFill>
                  <a:srgbClr val="000000"/>
                </a:solidFill>
                <a:latin typeface="Tahoma"/>
                <a:ea typeface="Tahoma"/>
              </a:rPr>
              <a:t>Odstránenie “papierových“ potvrdení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10" name="BlokTextu 25"/>
          <p:cNvSpPr/>
          <p:nvPr/>
        </p:nvSpPr>
        <p:spPr>
          <a:xfrm>
            <a:off x="7809480" y="1496160"/>
            <a:ext cx="1760400" cy="454680"/>
          </a:xfrm>
          <a:prstGeom prst="rect">
            <a:avLst/>
          </a:prstGeom>
          <a:solidFill>
            <a:srgbClr val="A3CEED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200" b="0" i="1" strike="noStrike" spc="-1">
                <a:solidFill>
                  <a:srgbClr val="000000"/>
                </a:solidFill>
                <a:latin typeface="Tahoma"/>
                <a:ea typeface="Tahoma"/>
              </a:rPr>
              <a:t>Prístup a transparentnosť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11" name="Rovná spojovacia šípka 26"/>
          <p:cNvSpPr/>
          <p:nvPr/>
        </p:nvSpPr>
        <p:spPr>
          <a:xfrm flipV="1">
            <a:off x="1990440" y="4937040"/>
            <a:ext cx="1800" cy="38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BlokTextu 27"/>
          <p:cNvSpPr/>
          <p:nvPr/>
        </p:nvSpPr>
        <p:spPr>
          <a:xfrm>
            <a:off x="10523160" y="137880"/>
            <a:ext cx="1371960" cy="406080"/>
          </a:xfrm>
          <a:prstGeom prst="rect">
            <a:avLst/>
          </a:prstGeom>
          <a:solidFill>
            <a:srgbClr val="BFBFBF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200" b="0" i="1" strike="noStrike" spc="-1">
                <a:solidFill>
                  <a:srgbClr val="FFFFFF"/>
                </a:solidFill>
                <a:latin typeface="Tw Cen MT"/>
                <a:ea typeface="Tahoma"/>
              </a:rPr>
              <a:t>Zákon o údajoch</a:t>
            </a:r>
            <a:endParaRPr lang="en-US" sz="1200" b="0" strike="noStrike" spc="-1">
              <a:latin typeface="Arial"/>
            </a:endParaRPr>
          </a:p>
        </p:txBody>
      </p:sp>
      <p:pic>
        <p:nvPicPr>
          <p:cNvPr id="213" name="Obrázok 28"/>
          <p:cNvPicPr/>
          <p:nvPr/>
        </p:nvPicPr>
        <p:blipFill>
          <a:blip r:embed="rId2"/>
          <a:stretch/>
        </p:blipFill>
        <p:spPr>
          <a:xfrm>
            <a:off x="9098640" y="5997600"/>
            <a:ext cx="2854800" cy="763560"/>
          </a:xfrm>
          <a:prstGeom prst="rect">
            <a:avLst/>
          </a:prstGeom>
          <a:ln w="0">
            <a:noFill/>
          </a:ln>
        </p:spPr>
      </p:pic>
      <p:sp>
        <p:nvSpPr>
          <p:cNvPr id="214" name="BlokTextu 29"/>
          <p:cNvSpPr/>
          <p:nvPr/>
        </p:nvSpPr>
        <p:spPr>
          <a:xfrm>
            <a:off x="9821880" y="648720"/>
            <a:ext cx="2268000" cy="515880"/>
          </a:xfrm>
          <a:prstGeom prst="rect">
            <a:avLst/>
          </a:pr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00B050"/>
                </a:solidFill>
                <a:latin typeface="Tahoma"/>
                <a:ea typeface="Tahoma"/>
              </a:rPr>
              <a:t>Zdroj financovania z EU fondov pre OVM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bdĺžnik 1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Obdĺžnik 38"/>
          <p:cNvSpPr/>
          <p:nvPr/>
        </p:nvSpPr>
        <p:spPr>
          <a:xfrm>
            <a:off x="1240200" y="1304280"/>
            <a:ext cx="10699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21" name="Nadpis 1"/>
          <p:cNvSpPr/>
          <p:nvPr/>
        </p:nvSpPr>
        <p:spPr>
          <a:xfrm>
            <a:off x="690120" y="0"/>
            <a:ext cx="11436480" cy="171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2400" b="1" strike="noStrike" cap="all" spc="86">
                <a:solidFill>
                  <a:srgbClr val="0070C0"/>
                </a:solidFill>
                <a:latin typeface="Tahoma"/>
                <a:ea typeface="Tahoma"/>
              </a:rPr>
              <a:t>Národný projekt - </a:t>
            </a:r>
            <a:r>
              <a:rPr lang="sk-SK" sz="2400" b="1" strike="noStrike" cap="all" spc="86">
                <a:solidFill>
                  <a:srgbClr val="222222"/>
                </a:solidFill>
                <a:latin typeface="Tahoma"/>
                <a:ea typeface="Tahoma"/>
              </a:rPr>
              <a:t>dátová integrácia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sk-SK" sz="2400" b="1" strike="noStrike" cap="all" spc="86">
                <a:solidFill>
                  <a:srgbClr val="222222"/>
                </a:solidFill>
                <a:latin typeface="Tahoma"/>
                <a:ea typeface="Tahoma"/>
              </a:rPr>
              <a:t>zabezpečí Zdieľanie Kľúčovej MASY ÚDAJOV VEREJNEJ Správy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2" name="Zástupný objekt pre obsah 2"/>
          <p:cNvSpPr/>
          <p:nvPr/>
        </p:nvSpPr>
        <p:spPr>
          <a:xfrm>
            <a:off x="623520" y="1717200"/>
            <a:ext cx="11566440" cy="411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Šípka: päťuholník 4"/>
          <p:cNvSpPr/>
          <p:nvPr/>
        </p:nvSpPr>
        <p:spPr>
          <a:xfrm>
            <a:off x="3988080" y="1849680"/>
            <a:ext cx="4865760" cy="1144080"/>
          </a:xfrm>
          <a:prstGeom prst="homePlate">
            <a:avLst>
              <a:gd name="adj" fmla="val 50000"/>
            </a:avLst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30600" rIns="60840" bIns="3060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Tahoma"/>
                <a:ea typeface="Tahoma"/>
              </a:rPr>
              <a:t>Projekt Dátová integrácia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4" name="Straight Connector 2"/>
          <p:cNvSpPr/>
          <p:nvPr/>
        </p:nvSpPr>
        <p:spPr>
          <a:xfrm>
            <a:off x="6465240" y="3133080"/>
            <a:ext cx="2160" cy="2616480"/>
          </a:xfrm>
          <a:prstGeom prst="line">
            <a:avLst/>
          </a:prstGeom>
          <a:ln w="25560" cap="sq">
            <a:solidFill>
              <a:srgbClr val="2683C6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TextBox 3"/>
          <p:cNvSpPr/>
          <p:nvPr/>
        </p:nvSpPr>
        <p:spPr>
          <a:xfrm>
            <a:off x="4671720" y="3079440"/>
            <a:ext cx="172908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4000" b="1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223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26" name="TextBox 30"/>
          <p:cNvSpPr/>
          <p:nvPr/>
        </p:nvSpPr>
        <p:spPr>
          <a:xfrm>
            <a:off x="6530040" y="3195000"/>
            <a:ext cx="14929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Objektov evidencie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27" name="TextBox 3"/>
          <p:cNvSpPr/>
          <p:nvPr/>
        </p:nvSpPr>
        <p:spPr>
          <a:xfrm>
            <a:off x="4703040" y="3917520"/>
            <a:ext cx="172908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4000" b="1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31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28" name="TextBox 30"/>
          <p:cNvSpPr/>
          <p:nvPr/>
        </p:nvSpPr>
        <p:spPr>
          <a:xfrm>
            <a:off x="6555600" y="3880440"/>
            <a:ext cx="149292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Noví poskytovatelia objektov evidencie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29" name="TextBox 3"/>
          <p:cNvSpPr/>
          <p:nvPr/>
        </p:nvSpPr>
        <p:spPr>
          <a:xfrm>
            <a:off x="4671720" y="5063760"/>
            <a:ext cx="172908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4000" b="1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39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30" name="TextBox 30"/>
          <p:cNvSpPr/>
          <p:nvPr/>
        </p:nvSpPr>
        <p:spPr>
          <a:xfrm>
            <a:off x="6501960" y="5167080"/>
            <a:ext cx="170604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Noví k</a:t>
            </a:r>
            <a:r>
              <a:rPr lang="en-US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onzum</a:t>
            </a: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enti</a:t>
            </a:r>
            <a:r>
              <a:rPr lang="en-US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 integrácií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</p:txBody>
      </p:sp>
      <p:sp>
        <p:nvSpPr>
          <p:cNvPr id="231" name="TextBox 8"/>
          <p:cNvSpPr/>
          <p:nvPr/>
        </p:nvSpPr>
        <p:spPr>
          <a:xfrm>
            <a:off x="3969000" y="1411200"/>
            <a:ext cx="48657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B32066"/>
                </a:solidFill>
                <a:latin typeface="Tahoma"/>
                <a:ea typeface="Tahoma"/>
              </a:rPr>
              <a:t>28</a:t>
            </a:r>
            <a:r>
              <a:rPr lang="sk-SK" sz="1400" b="1" strike="noStrike" spc="-1">
                <a:solidFill>
                  <a:srgbClr val="0A091B"/>
                </a:solidFill>
                <a:latin typeface="Tahoma"/>
                <a:ea typeface="Tahoma"/>
              </a:rPr>
              <a:t> </a:t>
            </a:r>
            <a:r>
              <a:rPr lang="sk-SK" sz="1400" b="1" strike="noStrike" spc="-1">
                <a:solidFill>
                  <a:srgbClr val="B32066"/>
                </a:solidFill>
                <a:latin typeface="Tahoma"/>
                <a:ea typeface="Tahoma"/>
              </a:rPr>
              <a:t>mesiacov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32" name="Šípka: päťuholník 39"/>
          <p:cNvSpPr/>
          <p:nvPr/>
        </p:nvSpPr>
        <p:spPr>
          <a:xfrm>
            <a:off x="801720" y="1835280"/>
            <a:ext cx="2479680" cy="1147320"/>
          </a:xfrm>
          <a:prstGeom prst="homePlate">
            <a:avLst>
              <a:gd name="adj" fmla="val 0"/>
            </a:avLst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30600" rIns="60840" bIns="3060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Tahoma"/>
                <a:ea typeface="Tahoma"/>
              </a:rPr>
              <a:t>Projekt IS CSRÚ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3" name="TextBox 8"/>
          <p:cNvSpPr/>
          <p:nvPr/>
        </p:nvSpPr>
        <p:spPr>
          <a:xfrm>
            <a:off x="840240" y="1393200"/>
            <a:ext cx="24796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70C0"/>
                </a:solidFill>
                <a:latin typeface="Tahoma"/>
                <a:ea typeface="Tahoma"/>
              </a:rPr>
              <a:t>Súčasný stav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34" name="TextBox 3"/>
          <p:cNvSpPr/>
          <p:nvPr/>
        </p:nvSpPr>
        <p:spPr>
          <a:xfrm>
            <a:off x="415080" y="3039840"/>
            <a:ext cx="13453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400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47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35" name="TextBox 30"/>
          <p:cNvSpPr/>
          <p:nvPr/>
        </p:nvSpPr>
        <p:spPr>
          <a:xfrm>
            <a:off x="2042640" y="3195000"/>
            <a:ext cx="14929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Objektov evidencie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36" name="TextBox 30"/>
          <p:cNvSpPr/>
          <p:nvPr/>
        </p:nvSpPr>
        <p:spPr>
          <a:xfrm>
            <a:off x="1976760" y="4042080"/>
            <a:ext cx="149292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Poskytovatelia objektov evidencie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37" name="TextBox 30"/>
          <p:cNvSpPr/>
          <p:nvPr/>
        </p:nvSpPr>
        <p:spPr>
          <a:xfrm>
            <a:off x="1927080" y="5193000"/>
            <a:ext cx="170604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Konzumenti objektov evidencie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38" name="Straight Connector 2"/>
          <p:cNvSpPr/>
          <p:nvPr/>
        </p:nvSpPr>
        <p:spPr>
          <a:xfrm>
            <a:off x="1855080" y="3247560"/>
            <a:ext cx="1800" cy="2616840"/>
          </a:xfrm>
          <a:prstGeom prst="line">
            <a:avLst/>
          </a:prstGeom>
          <a:ln w="25560" cap="sq">
            <a:solidFill>
              <a:srgbClr val="2683C6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Šípka: päťuholník 49"/>
          <p:cNvSpPr/>
          <p:nvPr/>
        </p:nvSpPr>
        <p:spPr>
          <a:xfrm>
            <a:off x="9264600" y="1835280"/>
            <a:ext cx="2479680" cy="1147320"/>
          </a:xfrm>
          <a:prstGeom prst="homePlate">
            <a:avLst>
              <a:gd name="adj" fmla="val 0"/>
            </a:avLst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30600" rIns="60840" bIns="3060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Tahoma"/>
                <a:ea typeface="Tahoma"/>
              </a:rPr>
              <a:t>Cieľový stav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0" name="TextBox 8"/>
          <p:cNvSpPr/>
          <p:nvPr/>
        </p:nvSpPr>
        <p:spPr>
          <a:xfrm>
            <a:off x="9264600" y="1411200"/>
            <a:ext cx="24796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400" b="1" strike="noStrike" spc="-1">
                <a:solidFill>
                  <a:srgbClr val="00B050"/>
                </a:solidFill>
                <a:latin typeface="Tahoma"/>
                <a:ea typeface="Tahoma"/>
              </a:rPr>
              <a:t>Finálny</a:t>
            </a:r>
            <a:r>
              <a:rPr lang="en-US" sz="1400" b="1" strike="noStrike" spc="-1">
                <a:solidFill>
                  <a:srgbClr val="00B050"/>
                </a:solidFill>
                <a:latin typeface="Tahoma"/>
                <a:ea typeface="Tahoma"/>
              </a:rPr>
              <a:t> stav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1" name="TextBox 3"/>
          <p:cNvSpPr/>
          <p:nvPr/>
        </p:nvSpPr>
        <p:spPr>
          <a:xfrm>
            <a:off x="8937720" y="3127320"/>
            <a:ext cx="13453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4000" b="1" strike="noStrike" spc="-1">
                <a:solidFill>
                  <a:srgbClr val="00B050"/>
                </a:solidFill>
                <a:latin typeface="Tw Cen MT Condensed"/>
                <a:ea typeface="DejaVu Sans"/>
              </a:rPr>
              <a:t>270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42" name="TextBox 30"/>
          <p:cNvSpPr/>
          <p:nvPr/>
        </p:nvSpPr>
        <p:spPr>
          <a:xfrm>
            <a:off x="10289880" y="3285720"/>
            <a:ext cx="14929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Objektov evidencie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3" name="TextBox 3"/>
          <p:cNvSpPr/>
          <p:nvPr/>
        </p:nvSpPr>
        <p:spPr>
          <a:xfrm>
            <a:off x="8482680" y="3988080"/>
            <a:ext cx="172908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4000" b="1" strike="noStrike" spc="-1">
                <a:solidFill>
                  <a:srgbClr val="00B050"/>
                </a:solidFill>
                <a:latin typeface="Tw Cen MT Condensed"/>
                <a:ea typeface="DejaVu Sans"/>
              </a:rPr>
              <a:t>46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44" name="TextBox 30"/>
          <p:cNvSpPr/>
          <p:nvPr/>
        </p:nvSpPr>
        <p:spPr>
          <a:xfrm>
            <a:off x="10289880" y="3988080"/>
            <a:ext cx="149292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Poskytovatelia objektov evidencie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5" name="TextBox 3"/>
          <p:cNvSpPr/>
          <p:nvPr/>
        </p:nvSpPr>
        <p:spPr>
          <a:xfrm>
            <a:off x="8540280" y="5067000"/>
            <a:ext cx="172908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4000" b="1" strike="noStrike" spc="-1">
                <a:solidFill>
                  <a:srgbClr val="00B050"/>
                </a:solidFill>
                <a:latin typeface="Tw Cen MT Condensed"/>
                <a:ea typeface="DejaVu Sans"/>
              </a:rPr>
              <a:t>63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46" name="TextBox 30"/>
          <p:cNvSpPr/>
          <p:nvPr/>
        </p:nvSpPr>
        <p:spPr>
          <a:xfrm>
            <a:off x="10317960" y="5193000"/>
            <a:ext cx="170604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strike="noStrike" spc="-1">
                <a:solidFill>
                  <a:srgbClr val="0070C0"/>
                </a:solidFill>
                <a:latin typeface="Tahoma"/>
                <a:ea typeface="Tahoma"/>
              </a:rPr>
              <a:t>Konzumenti objektov evidencie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7" name="Straight Connector 2"/>
          <p:cNvSpPr/>
          <p:nvPr/>
        </p:nvSpPr>
        <p:spPr>
          <a:xfrm>
            <a:off x="10317960" y="3247560"/>
            <a:ext cx="2160" cy="2616840"/>
          </a:xfrm>
          <a:prstGeom prst="line">
            <a:avLst/>
          </a:prstGeom>
          <a:ln w="25560" cap="sq">
            <a:solidFill>
              <a:srgbClr val="2683C6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TextBox 3"/>
          <p:cNvSpPr/>
          <p:nvPr/>
        </p:nvSpPr>
        <p:spPr>
          <a:xfrm>
            <a:off x="-22680" y="3982320"/>
            <a:ext cx="172908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400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15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49" name="TextBox 3"/>
          <p:cNvSpPr/>
          <p:nvPr/>
        </p:nvSpPr>
        <p:spPr>
          <a:xfrm>
            <a:off x="-22680" y="5067720"/>
            <a:ext cx="172908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4000" b="1" spc="-1">
                <a:solidFill>
                  <a:srgbClr val="264457"/>
                </a:solidFill>
                <a:latin typeface="Tw Cen MT Condensed"/>
              </a:rPr>
              <a:t>24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50" name="BlokTextu 34"/>
          <p:cNvSpPr/>
          <p:nvPr/>
        </p:nvSpPr>
        <p:spPr>
          <a:xfrm>
            <a:off x="10732680" y="150480"/>
            <a:ext cx="1457640" cy="302760"/>
          </a:xfrm>
          <a:prstGeom prst="rect">
            <a:avLst/>
          </a:prstGeom>
          <a:solidFill>
            <a:srgbClr val="FFC000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i="1" strike="noStrike" spc="-1">
                <a:solidFill>
                  <a:srgbClr val="000000"/>
                </a:solidFill>
                <a:latin typeface="Tahoma"/>
                <a:ea typeface="Tahoma"/>
              </a:rPr>
              <a:t>Objem údajov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34" name="Obrázok 8"/>
          <p:cNvPicPr/>
          <p:nvPr/>
        </p:nvPicPr>
        <p:blipFill>
          <a:blip r:embed="rId2"/>
          <a:stretch/>
        </p:blipFill>
        <p:spPr>
          <a:xfrm>
            <a:off x="9198480" y="5947920"/>
            <a:ext cx="2120400" cy="61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Obdĺžnik 1"/>
          <p:cNvSpPr/>
          <p:nvPr/>
        </p:nvSpPr>
        <p:spPr>
          <a:xfrm>
            <a:off x="8354160" y="6036480"/>
            <a:ext cx="3474720" cy="52416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Nadpis 1"/>
          <p:cNvSpPr/>
          <p:nvPr/>
        </p:nvSpPr>
        <p:spPr>
          <a:xfrm>
            <a:off x="757800" y="0"/>
            <a:ext cx="10845000" cy="171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endParaRPr lang="sk-SK" sz="2400" b="1" strike="noStrike" cap="all" spc="86">
              <a:solidFill>
                <a:srgbClr val="0070C0"/>
              </a:solidFill>
              <a:latin typeface="Tahoma"/>
              <a:ea typeface="Tahoma"/>
            </a:endParaRPr>
          </a:p>
          <a:p>
            <a:pPr>
              <a:lnSpc>
                <a:spcPct val="80000"/>
              </a:lnSpc>
            </a:pPr>
            <a:r>
              <a:rPr lang="sk-SK" sz="2400" b="1" strike="noStrike" cap="all" spc="86">
                <a:solidFill>
                  <a:srgbClr val="0070C0"/>
                </a:solidFill>
                <a:latin typeface="Tahoma"/>
                <a:ea typeface="Tahoma"/>
              </a:rPr>
              <a:t>Národný projekt - </a:t>
            </a:r>
            <a:r>
              <a:rPr lang="sk-SK" sz="2400" b="1" strike="noStrike" cap="all" spc="86">
                <a:solidFill>
                  <a:srgbClr val="222222"/>
                </a:solidFill>
                <a:latin typeface="Tahoma"/>
                <a:ea typeface="Tahoma"/>
              </a:rPr>
              <a:t>centrálna integračná platforma (rozvoj IS CSRÚ)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3" name="BlokTextu 67"/>
          <p:cNvSpPr/>
          <p:nvPr/>
        </p:nvSpPr>
        <p:spPr>
          <a:xfrm>
            <a:off x="685800" y="2782080"/>
            <a:ext cx="3526560" cy="104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600" b="1" strike="noStrike" spc="-1">
                <a:solidFill>
                  <a:srgbClr val="0070C0"/>
                </a:solidFill>
                <a:latin typeface="Tahoma"/>
                <a:ea typeface="Tahoma"/>
              </a:rPr>
              <a:t>PaaS manažment údajov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možnosť efektívneho zavedenia dátového manažmentu v rámci verejnej správy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254" name="Graphic 14" descr="Internet Of Things outline"/>
          <p:cNvPicPr/>
          <p:nvPr/>
        </p:nvPicPr>
        <p:blipFill>
          <a:blip r:embed="rId2"/>
          <a:stretch/>
        </p:blipFill>
        <p:spPr>
          <a:xfrm>
            <a:off x="1931040" y="1763280"/>
            <a:ext cx="1002960" cy="1002960"/>
          </a:xfrm>
          <a:prstGeom prst="rect">
            <a:avLst/>
          </a:prstGeom>
          <a:ln w="0">
            <a:noFill/>
          </a:ln>
        </p:spPr>
      </p:pic>
      <p:pic>
        <p:nvPicPr>
          <p:cNvPr id="255" name="Graphic 34" descr="Network diagram outline"/>
          <p:cNvPicPr/>
          <p:nvPr/>
        </p:nvPicPr>
        <p:blipFill>
          <a:blip r:embed="rId3"/>
          <a:stretch/>
        </p:blipFill>
        <p:spPr>
          <a:xfrm rot="10800000">
            <a:off x="5555880" y="1752120"/>
            <a:ext cx="1002960" cy="1002960"/>
          </a:xfrm>
          <a:prstGeom prst="rect">
            <a:avLst/>
          </a:prstGeom>
          <a:ln w="0">
            <a:noFill/>
          </a:ln>
        </p:spPr>
      </p:pic>
      <p:sp>
        <p:nvSpPr>
          <p:cNvPr id="256" name="BlokTextu 67"/>
          <p:cNvSpPr/>
          <p:nvPr/>
        </p:nvSpPr>
        <p:spPr>
          <a:xfrm>
            <a:off x="4932720" y="2782080"/>
            <a:ext cx="2245680" cy="12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600" b="1" strike="noStrike" spc="-1">
                <a:solidFill>
                  <a:srgbClr val="0070C0"/>
                </a:solidFill>
                <a:latin typeface="Tahoma"/>
                <a:ea typeface="Tahoma"/>
              </a:rPr>
              <a:t>Distribúcia údajov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400" b="0" strike="noStrike" spc="-1">
                <a:solidFill>
                  <a:srgbClr val="000000"/>
                </a:solidFill>
                <a:latin typeface="Tahoma"/>
                <a:ea typeface="Tahoma"/>
              </a:rPr>
              <a:t>umožní inštitúciám VS implementovať proaktívne služby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7" name="BlokTextu 67"/>
          <p:cNvSpPr/>
          <p:nvPr/>
        </p:nvSpPr>
        <p:spPr>
          <a:xfrm>
            <a:off x="6084720" y="4923360"/>
            <a:ext cx="3333960" cy="106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600" b="1" strike="noStrike" spc="-1">
                <a:solidFill>
                  <a:srgbClr val="0070C0"/>
                </a:solidFill>
                <a:latin typeface="Tahoma"/>
                <a:ea typeface="Tahoma"/>
              </a:rPr>
              <a:t>Podporné služby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200" b="0" strike="noStrike" spc="-1">
                <a:solidFill>
                  <a:srgbClr val="000000"/>
                </a:solidFill>
                <a:latin typeface="Tahoma"/>
                <a:ea typeface="Tahoma"/>
              </a:rPr>
              <a:t>vytvorenie služby anonymizácie dát a jej rozhrania na Portál otvorených údajov, KAV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pic>
        <p:nvPicPr>
          <p:cNvPr id="258" name="Graphic 52" descr="Download outline"/>
          <p:cNvPicPr/>
          <p:nvPr/>
        </p:nvPicPr>
        <p:blipFill>
          <a:blip r:embed="rId4"/>
          <a:stretch/>
        </p:blipFill>
        <p:spPr>
          <a:xfrm>
            <a:off x="7292160" y="4027320"/>
            <a:ext cx="1002960" cy="1002960"/>
          </a:xfrm>
          <a:prstGeom prst="rect">
            <a:avLst/>
          </a:prstGeom>
          <a:ln w="0">
            <a:noFill/>
          </a:ln>
        </p:spPr>
      </p:pic>
      <p:sp>
        <p:nvSpPr>
          <p:cNvPr id="259" name="BlokTextu 67"/>
          <p:cNvSpPr/>
          <p:nvPr/>
        </p:nvSpPr>
        <p:spPr>
          <a:xfrm>
            <a:off x="2345400" y="4974120"/>
            <a:ext cx="3401640" cy="106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600" b="1" strike="noStrike" spc="-1">
                <a:solidFill>
                  <a:srgbClr val="0070C0"/>
                </a:solidFill>
                <a:latin typeface="Tahoma"/>
                <a:ea typeface="Tahoma"/>
              </a:rPr>
              <a:t>Obslužná zóna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200" b="0" strike="noStrike" spc="-1">
                <a:solidFill>
                  <a:srgbClr val="000000"/>
                </a:solidFill>
                <a:latin typeface="Tahoma"/>
                <a:ea typeface="Tahoma"/>
              </a:rPr>
              <a:t>Tvorba a správa požiadaviek na údaje s automatizáciou tvorby podkladov pre nové integrácie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pic>
        <p:nvPicPr>
          <p:cNvPr id="260" name="Graphic 14" descr="Ui Ux outline"/>
          <p:cNvPicPr/>
          <p:nvPr/>
        </p:nvPicPr>
        <p:blipFill>
          <a:blip r:embed="rId5"/>
          <a:stretch/>
        </p:blipFill>
        <p:spPr>
          <a:xfrm>
            <a:off x="3526560" y="4078080"/>
            <a:ext cx="1002960" cy="1002960"/>
          </a:xfrm>
          <a:prstGeom prst="rect">
            <a:avLst/>
          </a:prstGeom>
          <a:ln w="0">
            <a:noFill/>
          </a:ln>
        </p:spPr>
      </p:pic>
      <p:sp>
        <p:nvSpPr>
          <p:cNvPr id="261" name="BlokTextu 67"/>
          <p:cNvSpPr/>
          <p:nvPr/>
        </p:nvSpPr>
        <p:spPr>
          <a:xfrm>
            <a:off x="7899480" y="2782440"/>
            <a:ext cx="3300120" cy="106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600" b="1" strike="noStrike" spc="-1">
                <a:solidFill>
                  <a:srgbClr val="0070C0"/>
                </a:solidFill>
                <a:latin typeface="Tahoma"/>
                <a:ea typeface="Tahoma"/>
              </a:rPr>
              <a:t>Webový prístup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200" b="0" strike="noStrike" spc="-1">
                <a:solidFill>
                  <a:srgbClr val="000000"/>
                </a:solidFill>
                <a:latin typeface="Tahoma"/>
                <a:ea typeface="Tahoma"/>
              </a:rPr>
              <a:t>prehľad údajov dostupných cez IS CSRÚ. Dynamicky aktualizovaný na základe sprístupňovania nových objektov evidencie</a:t>
            </a:r>
            <a:endParaRPr lang="en-US" sz="1200" b="0" strike="noStrike" spc="-1">
              <a:latin typeface="Arial"/>
            </a:endParaRPr>
          </a:p>
        </p:txBody>
      </p:sp>
      <p:pic>
        <p:nvPicPr>
          <p:cNvPr id="262" name="Graphic 19" descr="Internet outline"/>
          <p:cNvPicPr/>
          <p:nvPr/>
        </p:nvPicPr>
        <p:blipFill>
          <a:blip r:embed="rId6"/>
          <a:stretch/>
        </p:blipFill>
        <p:spPr>
          <a:xfrm>
            <a:off x="9036720" y="1752120"/>
            <a:ext cx="1002960" cy="1002960"/>
          </a:xfrm>
          <a:prstGeom prst="rect">
            <a:avLst/>
          </a:prstGeom>
          <a:ln w="0">
            <a:noFill/>
          </a:ln>
        </p:spPr>
      </p:pic>
      <p:sp>
        <p:nvSpPr>
          <p:cNvPr id="263" name="BlokTextu 17"/>
          <p:cNvSpPr/>
          <p:nvPr/>
        </p:nvSpPr>
        <p:spPr>
          <a:xfrm>
            <a:off x="8178800" y="109800"/>
            <a:ext cx="4011519" cy="306323"/>
          </a:xfrm>
          <a:prstGeom prst="rect">
            <a:avLst/>
          </a:prstGeom>
          <a:solidFill>
            <a:srgbClr val="B3E4D6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00" b="0" i="1" strike="noStrike" spc="-1">
                <a:solidFill>
                  <a:srgbClr val="000000"/>
                </a:solidFill>
                <a:latin typeface="Tahoma"/>
                <a:ea typeface="Tahoma"/>
              </a:rPr>
              <a:t>Nové funkcionality IS CSRÚ – proaktívne služby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15" name="Obrázok 8"/>
          <p:cNvPicPr/>
          <p:nvPr/>
        </p:nvPicPr>
        <p:blipFill>
          <a:blip r:embed="rId7"/>
          <a:stretch/>
        </p:blipFill>
        <p:spPr>
          <a:xfrm>
            <a:off x="9198480" y="5947920"/>
            <a:ext cx="2120400" cy="61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a0424a-b6ff-4064-ab3b-f5cc1d862c5f" xsi:nil="true"/>
    <lcf76f155ced4ddcb4097134ff3c332f xmlns="5cbb4fa2-33c0-4c4a-85df-613a746a3b4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A2AA93689AB44C8BCB3CFB2A4E21A2" ma:contentTypeVersion="16" ma:contentTypeDescription="Umožňuje vytvoriť nový dokument." ma:contentTypeScope="" ma:versionID="70f59c3f59cd435bde888412998a0587">
  <xsd:schema xmlns:xsd="http://www.w3.org/2001/XMLSchema" xmlns:xs="http://www.w3.org/2001/XMLSchema" xmlns:p="http://schemas.microsoft.com/office/2006/metadata/properties" xmlns:ns2="5cbb4fa2-33c0-4c4a-85df-613a746a3b4e" xmlns:ns3="45a0424a-b6ff-4064-ab3b-f5cc1d862c5f" targetNamespace="http://schemas.microsoft.com/office/2006/metadata/properties" ma:root="true" ma:fieldsID="784fcdad776ed88ad3a558982dd35360" ns2:_="" ns3:_="">
    <xsd:import namespace="5cbb4fa2-33c0-4c4a-85df-613a746a3b4e"/>
    <xsd:import namespace="45a0424a-b6ff-4064-ab3b-f5cc1d862c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b4fa2-33c0-4c4a-85df-613a746a3b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a" ma:readOnly="false" ma:fieldId="{5cf76f15-5ced-4ddc-b409-7134ff3c332f}" ma:taxonomyMulti="true" ma:sspId="823deb3c-b9f3-4fad-b534-fe0741e714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0424a-b6ff-4064-ab3b-f5cc1d862c5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b093d69-c3d8-4bf5-8b32-7b45c5182836}" ma:internalName="TaxCatchAll" ma:showField="CatchAllData" ma:web="45a0424a-b6ff-4064-ab3b-f5cc1d862c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BB7722-8D1C-46A5-AE3C-2126FE6062C7}">
  <ds:schemaRefs>
    <ds:schemaRef ds:uri="http://schemas.microsoft.com/office/2006/metadata/properties"/>
    <ds:schemaRef ds:uri="http://schemas.microsoft.com/office/infopath/2007/PartnerControls"/>
    <ds:schemaRef ds:uri="45a0424a-b6ff-4064-ab3b-f5cc1d862c5f"/>
    <ds:schemaRef ds:uri="5cbb4fa2-33c0-4c4a-85df-613a746a3b4e"/>
  </ds:schemaRefs>
</ds:datastoreItem>
</file>

<file path=customXml/itemProps2.xml><?xml version="1.0" encoding="utf-8"?>
<ds:datastoreItem xmlns:ds="http://schemas.openxmlformats.org/officeDocument/2006/customXml" ds:itemID="{24564C33-B8D5-4775-ADDA-5C28F7D46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bb4fa2-33c0-4c4a-85df-613a746a3b4e"/>
    <ds:schemaRef ds:uri="45a0424a-b6ff-4064-ab3b-f5cc1d862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FABA93-3BA2-4695-98CF-D5C955AF17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</TotalTime>
  <Words>1548</Words>
  <Application>Microsoft Office PowerPoint</Application>
  <PresentationFormat>Širokouhlá</PresentationFormat>
  <Paragraphs>308</Paragraphs>
  <Slides>14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14</vt:i4>
      </vt:variant>
    </vt:vector>
  </HeadingPairs>
  <TitlesOfParts>
    <vt:vector size="25" baseType="lpstr">
      <vt:lpstr>Arial</vt:lpstr>
      <vt:lpstr>Calibri</vt:lpstr>
      <vt:lpstr>DejaVu Sans</vt:lpstr>
      <vt:lpstr>Symbol</vt:lpstr>
      <vt:lpstr>Tahoma</vt:lpstr>
      <vt:lpstr>Tw Cen MT</vt:lpstr>
      <vt:lpstr>Tw Cen MT Condensed</vt:lpstr>
      <vt:lpstr>Wingdings</vt:lpstr>
      <vt:lpstr>Office Theme</vt:lpstr>
      <vt:lpstr>Office Theme</vt:lpstr>
      <vt:lpstr>Office Theme</vt:lpstr>
      <vt:lpstr>Prezentácia programu PowerPoint</vt:lpstr>
      <vt:lpstr>ÚVOD</vt:lpstr>
      <vt:lpstr>DÁTOVÝ PROGRAM = DATALAB</vt:lpstr>
      <vt:lpstr>Prečo dátový program ?</vt:lpstr>
      <vt:lpstr>Prínosy Dátového programu</vt:lpstr>
      <vt:lpstr>VäZBA MEDZI Dátovou kanceláriou a projektami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Patricia</dc:creator>
  <dc:description/>
  <cp:lastModifiedBy>Matej Kučera</cp:lastModifiedBy>
  <cp:revision>15</cp:revision>
  <dcterms:created xsi:type="dcterms:W3CDTF">2020-06-30T07:10:58Z</dcterms:created>
  <dcterms:modified xsi:type="dcterms:W3CDTF">2023-09-28T06:43:00Z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0x010100CBA2AA93689AB44C8BCB3CFB2A4E21A2</vt:lpwstr>
  </property>
  <property fmtid="{D5CDD505-2E9C-101B-9397-08002B2CF9AE}" pid="3" name="PresentationFormat">
    <vt:lpwstr>Širokouhlá</vt:lpwstr>
  </property>
  <property fmtid="{D5CDD505-2E9C-101B-9397-08002B2CF9AE}" pid="4" name="Slides">
    <vt:r8>14</vt:r8>
  </property>
  <property fmtid="{D5CDD505-2E9C-101B-9397-08002B2CF9AE}" pid="5" name="MediaServiceImageTags">
    <vt:lpwstr/>
  </property>
</Properties>
</file>