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i4Yptr35yN8XYcwhYkIAgrfT75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A30EE48-0FE3-4A94-BF37-B99E08D81A28}">
  <a:tblStyle styleId="{8A30EE48-0FE3-4A94-BF37-B99E08D81A2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E7E7"/>
          </a:solidFill>
        </a:fill>
      </a:tcStyle>
    </a:wholeTbl>
    <a:band1H>
      <a:tcTxStyle/>
      <a:tcStyle>
        <a:fill>
          <a:solidFill>
            <a:srgbClr val="F8CBCB"/>
          </a:solidFill>
        </a:fill>
      </a:tcStyle>
    </a:band1H>
    <a:band2H>
      <a:tcTxStyle/>
    </a:band2H>
    <a:band1V>
      <a:tcTxStyle/>
      <a:tcStyle>
        <a:fill>
          <a:solidFill>
            <a:srgbClr val="F8CBCB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7285818124348E-2"/>
          <c:y val="0.13334602097016268"/>
          <c:w val="0.91874796503659895"/>
          <c:h val="0.69430989913579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Obdobie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22222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Údaj 1</c:v>
                </c:pt>
                <c:pt idx="1">
                  <c:v>Údaj 2</c:v>
                </c:pt>
                <c:pt idx="2">
                  <c:v>Údaj 3</c:v>
                </c:pt>
                <c:pt idx="3">
                  <c:v>Údaj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2-4C19-A119-A2F918F17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191168"/>
        <c:axId val="111192704"/>
      </c:barChart>
      <c:catAx>
        <c:axId val="11119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1192704"/>
        <c:crosses val="autoZero"/>
        <c:auto val="1"/>
        <c:lblAlgn val="ctr"/>
        <c:lblOffset val="100"/>
        <c:tickMarkSkip val="2"/>
        <c:noMultiLvlLbl val="0"/>
      </c:catAx>
      <c:valAx>
        <c:axId val="11119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119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455245797505"/>
          <c:y val="2.1243812687281722E-2"/>
          <c:w val="0.44301678781658721"/>
          <c:h val="6.84629696191851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222222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9.jpg"/><Relationship Id="rId6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9.jpg"/><Relationship Id="rId6" Type="http://schemas.openxmlformats.org/officeDocument/2006/relationships/image" Target="../media/image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10" Type="http://schemas.openxmlformats.org/officeDocument/2006/relationships/image" Target="../media/image5.png"/><Relationship Id="rId9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Úvod">
  <p:cSld name="1_Title Slide Úvod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3;p20"/>
          <p:cNvCxnSpPr/>
          <p:nvPr/>
        </p:nvCxnSpPr>
        <p:spPr>
          <a:xfrm>
            <a:off x="1524847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" name="Google Shape;14;p20"/>
          <p:cNvCxnSpPr/>
          <p:nvPr/>
        </p:nvCxnSpPr>
        <p:spPr>
          <a:xfrm>
            <a:off x="3049694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" name="Google Shape;15;p20"/>
          <p:cNvCxnSpPr/>
          <p:nvPr/>
        </p:nvCxnSpPr>
        <p:spPr>
          <a:xfrm>
            <a:off x="4574541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" name="Google Shape;16;p20"/>
          <p:cNvCxnSpPr/>
          <p:nvPr/>
        </p:nvCxnSpPr>
        <p:spPr>
          <a:xfrm>
            <a:off x="6099388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0"/>
          <p:cNvCxnSpPr/>
          <p:nvPr/>
        </p:nvCxnSpPr>
        <p:spPr>
          <a:xfrm>
            <a:off x="7624235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0"/>
          <p:cNvCxnSpPr/>
          <p:nvPr/>
        </p:nvCxnSpPr>
        <p:spPr>
          <a:xfrm>
            <a:off x="9149082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0"/>
          <p:cNvCxnSpPr/>
          <p:nvPr/>
        </p:nvCxnSpPr>
        <p:spPr>
          <a:xfrm>
            <a:off x="10673929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20"/>
          <p:cNvSpPr/>
          <p:nvPr/>
        </p:nvSpPr>
        <p:spPr>
          <a:xfrm>
            <a:off x="-6772" y="-7514"/>
            <a:ext cx="1524842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0"/>
          <p:cNvSpPr/>
          <p:nvPr/>
        </p:nvSpPr>
        <p:spPr>
          <a:xfrm>
            <a:off x="1531624" y="-7514"/>
            <a:ext cx="1516793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0"/>
          <p:cNvSpPr/>
          <p:nvPr/>
        </p:nvSpPr>
        <p:spPr>
          <a:xfrm>
            <a:off x="3049690" y="-7514"/>
            <a:ext cx="1524848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0"/>
          <p:cNvSpPr/>
          <p:nvPr/>
        </p:nvSpPr>
        <p:spPr>
          <a:xfrm>
            <a:off x="4574537" y="-7514"/>
            <a:ext cx="1524843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0"/>
          <p:cNvSpPr/>
          <p:nvPr/>
        </p:nvSpPr>
        <p:spPr>
          <a:xfrm>
            <a:off x="6099388" y="-7514"/>
            <a:ext cx="1518918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0"/>
          <p:cNvSpPr/>
          <p:nvPr/>
        </p:nvSpPr>
        <p:spPr>
          <a:xfrm>
            <a:off x="7633129" y="-7514"/>
            <a:ext cx="1510020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9157981" y="-7514"/>
            <a:ext cx="1510020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0"/>
          <p:cNvSpPr/>
          <p:nvPr/>
        </p:nvSpPr>
        <p:spPr>
          <a:xfrm>
            <a:off x="10667152" y="-7514"/>
            <a:ext cx="1524847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1" y="764062"/>
            <a:ext cx="7619999" cy="42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290" y="639806"/>
            <a:ext cx="3173594" cy="72752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3729115" y="2660149"/>
            <a:ext cx="4431534" cy="1015663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96"/>
              </a:buClr>
              <a:buSzPts val="6600"/>
              <a:buNone/>
              <a:defRPr b="0" sz="66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2000"/>
              <a:buNone/>
              <a:defRPr sz="2000">
                <a:solidFill>
                  <a:srgbClr val="8894B7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800"/>
              <a:buNone/>
              <a:defRPr sz="1800">
                <a:solidFill>
                  <a:srgbClr val="8894B7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9pPr>
          </a:lstStyle>
          <a:p/>
        </p:txBody>
      </p:sp>
      <p:sp>
        <p:nvSpPr>
          <p:cNvPr id="31" name="Google Shape;31;p20"/>
          <p:cNvSpPr txBox="1"/>
          <p:nvPr>
            <p:ph idx="2" type="body"/>
          </p:nvPr>
        </p:nvSpPr>
        <p:spPr>
          <a:xfrm>
            <a:off x="4883923" y="3492013"/>
            <a:ext cx="3905236" cy="1015663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96"/>
              </a:buClr>
              <a:buSzPts val="6600"/>
              <a:buNone/>
              <a:defRPr b="0" sz="66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2000"/>
              <a:buNone/>
              <a:defRPr sz="2000">
                <a:solidFill>
                  <a:srgbClr val="8894B7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800"/>
              <a:buNone/>
              <a:defRPr sz="1800">
                <a:solidFill>
                  <a:srgbClr val="8894B7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9pPr>
          </a:lstStyle>
          <a:p/>
        </p:txBody>
      </p:sp>
      <p:cxnSp>
        <p:nvCxnSpPr>
          <p:cNvPr id="32" name="Google Shape;32;p20"/>
          <p:cNvCxnSpPr/>
          <p:nvPr/>
        </p:nvCxnSpPr>
        <p:spPr>
          <a:xfrm>
            <a:off x="3771845" y="4119609"/>
            <a:ext cx="793212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" name="Google Shape;33;p20"/>
          <p:cNvPicPr preferRelativeResize="0"/>
          <p:nvPr/>
        </p:nvPicPr>
        <p:blipFill rotWithShape="1">
          <a:blip r:embed="rId4">
            <a:alphaModFix/>
          </a:blip>
          <a:srcRect b="53337" l="19110" r="15069" t="32329"/>
          <a:stretch/>
        </p:blipFill>
        <p:spPr>
          <a:xfrm>
            <a:off x="0" y="2432624"/>
            <a:ext cx="3050847" cy="99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0"/>
          <p:cNvPicPr preferRelativeResize="0"/>
          <p:nvPr/>
        </p:nvPicPr>
        <p:blipFill rotWithShape="1">
          <a:blip r:embed="rId5">
            <a:alphaModFix/>
          </a:blip>
          <a:srcRect b="26501" l="15297" r="0" t="35123"/>
          <a:stretch/>
        </p:blipFill>
        <p:spPr>
          <a:xfrm>
            <a:off x="1335883" y="5265995"/>
            <a:ext cx="3247403" cy="981118"/>
          </a:xfrm>
          <a:prstGeom prst="rect">
            <a:avLst/>
          </a:prstGeom>
          <a:noFill/>
          <a:ln>
            <a:noFill/>
          </a:ln>
          <a:effectLst>
            <a:outerShdw blurRad="762000" rotWithShape="0" algn="ctr" dir="5400000" dist="254000">
              <a:srgbClr val="474747">
                <a:alpha val="29803"/>
              </a:srgbClr>
            </a:outerShdw>
          </a:effectLst>
        </p:spPr>
      </p:pic>
      <p:pic>
        <p:nvPicPr>
          <p:cNvPr id="35" name="Google Shape;35;p20"/>
          <p:cNvPicPr preferRelativeResize="0"/>
          <p:nvPr/>
        </p:nvPicPr>
        <p:blipFill rotWithShape="1">
          <a:blip r:embed="rId6">
            <a:alphaModFix/>
          </a:blip>
          <a:srcRect b="9262" l="526" r="0" t="9741"/>
          <a:stretch/>
        </p:blipFill>
        <p:spPr>
          <a:xfrm>
            <a:off x="9697378" y="3156116"/>
            <a:ext cx="2494621" cy="101566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0"/>
          <p:cNvSpPr txBox="1"/>
          <p:nvPr>
            <p:ph idx="3" type="body"/>
          </p:nvPr>
        </p:nvSpPr>
        <p:spPr>
          <a:xfrm>
            <a:off x="7272338" y="5914966"/>
            <a:ext cx="42354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indent="-228600" lvl="1" marL="91440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indent="-228600" lvl="2" marL="137160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indent="-228600" lvl="3" marL="182880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indent="-228600" lvl="4" marL="228600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Nadpis a obsah">
  <p:cSld name="9_Nadpis a obsah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1524001" y="1253008"/>
            <a:ext cx="9144000" cy="748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1524000" y="2276475"/>
            <a:ext cx="9144000" cy="3328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None/>
              <a:defRPr sz="2400">
                <a:solidFill>
                  <a:srgbClr val="22222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alibri"/>
              <a:buNone/>
              <a:defRPr sz="2000">
                <a:solidFill>
                  <a:srgbClr val="222222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None/>
              <a:defRPr sz="1800">
                <a:solidFill>
                  <a:srgbClr val="222222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>
                <a:solidFill>
                  <a:srgbClr val="222222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838200" y="1825625"/>
            <a:ext cx="10515600" cy="3900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831850" y="4589463"/>
            <a:ext cx="10515600" cy="1127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94B7"/>
              </a:buClr>
              <a:buSzPts val="2400"/>
              <a:buNone/>
              <a:defRPr sz="2400">
                <a:solidFill>
                  <a:srgbClr val="8894B7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2000"/>
              <a:buNone/>
              <a:defRPr sz="2000">
                <a:solidFill>
                  <a:srgbClr val="8894B7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800"/>
              <a:buNone/>
              <a:defRPr sz="1800">
                <a:solidFill>
                  <a:srgbClr val="8894B7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3"/>
          <p:cNvSpPr txBox="1"/>
          <p:nvPr>
            <p:ph idx="1" type="body"/>
          </p:nvPr>
        </p:nvSpPr>
        <p:spPr>
          <a:xfrm>
            <a:off x="838200" y="1825625"/>
            <a:ext cx="5181600" cy="3908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33"/>
          <p:cNvSpPr txBox="1"/>
          <p:nvPr>
            <p:ph idx="2" type="body"/>
          </p:nvPr>
        </p:nvSpPr>
        <p:spPr>
          <a:xfrm>
            <a:off x="6172200" y="1825625"/>
            <a:ext cx="5181600" cy="3908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7" name="Google Shape;197;p34"/>
          <p:cNvSpPr txBox="1"/>
          <p:nvPr>
            <p:ph idx="2" type="body"/>
          </p:nvPr>
        </p:nvSpPr>
        <p:spPr>
          <a:xfrm>
            <a:off x="839788" y="2505075"/>
            <a:ext cx="5157787" cy="317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9" name="Google Shape;199;p34"/>
          <p:cNvSpPr txBox="1"/>
          <p:nvPr>
            <p:ph idx="4" type="body"/>
          </p:nvPr>
        </p:nvSpPr>
        <p:spPr>
          <a:xfrm>
            <a:off x="6172200" y="2505075"/>
            <a:ext cx="5183188" cy="317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5" name="Google Shape;205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 Informatizacia">
  <p:cSld name="7_Title Slide Informatizacia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/>
          <p:nvPr/>
        </p:nvSpPr>
        <p:spPr>
          <a:xfrm>
            <a:off x="-6772" y="0"/>
            <a:ext cx="12198771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" name="Google Shape;39;p21"/>
          <p:cNvCxnSpPr/>
          <p:nvPr/>
        </p:nvCxnSpPr>
        <p:spPr>
          <a:xfrm>
            <a:off x="1524847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" name="Google Shape;40;p21"/>
          <p:cNvCxnSpPr/>
          <p:nvPr/>
        </p:nvCxnSpPr>
        <p:spPr>
          <a:xfrm>
            <a:off x="3049694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" name="Google Shape;41;p21"/>
          <p:cNvCxnSpPr/>
          <p:nvPr/>
        </p:nvCxnSpPr>
        <p:spPr>
          <a:xfrm>
            <a:off x="4574541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" name="Google Shape;42;p21"/>
          <p:cNvCxnSpPr/>
          <p:nvPr/>
        </p:nvCxnSpPr>
        <p:spPr>
          <a:xfrm>
            <a:off x="6099388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21"/>
          <p:cNvCxnSpPr/>
          <p:nvPr/>
        </p:nvCxnSpPr>
        <p:spPr>
          <a:xfrm>
            <a:off x="7624235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21"/>
          <p:cNvCxnSpPr/>
          <p:nvPr/>
        </p:nvCxnSpPr>
        <p:spPr>
          <a:xfrm>
            <a:off x="9149082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1"/>
          <p:cNvCxnSpPr/>
          <p:nvPr/>
        </p:nvCxnSpPr>
        <p:spPr>
          <a:xfrm>
            <a:off x="10673929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" name="Google Shape;46;p21"/>
          <p:cNvSpPr/>
          <p:nvPr/>
        </p:nvSpPr>
        <p:spPr>
          <a:xfrm>
            <a:off x="-6772" y="-7514"/>
            <a:ext cx="1524842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1"/>
          <p:cNvSpPr/>
          <p:nvPr/>
        </p:nvSpPr>
        <p:spPr>
          <a:xfrm>
            <a:off x="3049690" y="-7514"/>
            <a:ext cx="1524848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1"/>
          <p:cNvSpPr/>
          <p:nvPr/>
        </p:nvSpPr>
        <p:spPr>
          <a:xfrm>
            <a:off x="4574537" y="-7514"/>
            <a:ext cx="1524843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1"/>
          <p:cNvSpPr/>
          <p:nvPr/>
        </p:nvSpPr>
        <p:spPr>
          <a:xfrm>
            <a:off x="6099388" y="-7514"/>
            <a:ext cx="1518918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1"/>
          <p:cNvSpPr/>
          <p:nvPr/>
        </p:nvSpPr>
        <p:spPr>
          <a:xfrm>
            <a:off x="7633129" y="-7514"/>
            <a:ext cx="1510020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1"/>
          <p:cNvSpPr/>
          <p:nvPr/>
        </p:nvSpPr>
        <p:spPr>
          <a:xfrm>
            <a:off x="9157981" y="-7514"/>
            <a:ext cx="1510020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1"/>
          <p:cNvSpPr/>
          <p:nvPr/>
        </p:nvSpPr>
        <p:spPr>
          <a:xfrm>
            <a:off x="10667152" y="-7514"/>
            <a:ext cx="1524847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21"/>
          <p:cNvCxnSpPr/>
          <p:nvPr/>
        </p:nvCxnSpPr>
        <p:spPr>
          <a:xfrm>
            <a:off x="1531620" y="3552396"/>
            <a:ext cx="793212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" name="Google Shape;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p22"/>
          <p:cNvCxnSpPr/>
          <p:nvPr/>
        </p:nvCxnSpPr>
        <p:spPr>
          <a:xfrm>
            <a:off x="1524847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" name="Google Shape;59;p22"/>
          <p:cNvCxnSpPr/>
          <p:nvPr/>
        </p:nvCxnSpPr>
        <p:spPr>
          <a:xfrm>
            <a:off x="3049694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" name="Google Shape;60;p22"/>
          <p:cNvCxnSpPr/>
          <p:nvPr/>
        </p:nvCxnSpPr>
        <p:spPr>
          <a:xfrm>
            <a:off x="4574541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" name="Google Shape;61;p22"/>
          <p:cNvCxnSpPr/>
          <p:nvPr/>
        </p:nvCxnSpPr>
        <p:spPr>
          <a:xfrm>
            <a:off x="6099388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" name="Google Shape;62;p22"/>
          <p:cNvCxnSpPr/>
          <p:nvPr/>
        </p:nvCxnSpPr>
        <p:spPr>
          <a:xfrm>
            <a:off x="7624235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" name="Google Shape;63;p22"/>
          <p:cNvCxnSpPr/>
          <p:nvPr/>
        </p:nvCxnSpPr>
        <p:spPr>
          <a:xfrm>
            <a:off x="9149082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" name="Google Shape;64;p22"/>
          <p:cNvCxnSpPr/>
          <p:nvPr/>
        </p:nvCxnSpPr>
        <p:spPr>
          <a:xfrm>
            <a:off x="10673929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" name="Google Shape;65;p22"/>
          <p:cNvSpPr/>
          <p:nvPr/>
        </p:nvSpPr>
        <p:spPr>
          <a:xfrm>
            <a:off x="-6772" y="-7514"/>
            <a:ext cx="1524842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2"/>
          <p:cNvSpPr/>
          <p:nvPr/>
        </p:nvSpPr>
        <p:spPr>
          <a:xfrm>
            <a:off x="1531624" y="-7514"/>
            <a:ext cx="1516793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2"/>
          <p:cNvSpPr/>
          <p:nvPr/>
        </p:nvSpPr>
        <p:spPr>
          <a:xfrm>
            <a:off x="3049690" y="-7514"/>
            <a:ext cx="1524848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2"/>
          <p:cNvSpPr/>
          <p:nvPr/>
        </p:nvSpPr>
        <p:spPr>
          <a:xfrm>
            <a:off x="4574537" y="-7514"/>
            <a:ext cx="1524843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2"/>
          <p:cNvSpPr/>
          <p:nvPr/>
        </p:nvSpPr>
        <p:spPr>
          <a:xfrm>
            <a:off x="6099388" y="-7514"/>
            <a:ext cx="1518918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2"/>
          <p:cNvSpPr/>
          <p:nvPr/>
        </p:nvSpPr>
        <p:spPr>
          <a:xfrm>
            <a:off x="7633129" y="-7514"/>
            <a:ext cx="1510020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2"/>
          <p:cNvSpPr/>
          <p:nvPr/>
        </p:nvSpPr>
        <p:spPr>
          <a:xfrm>
            <a:off x="9157981" y="-7514"/>
            <a:ext cx="1510020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2"/>
          <p:cNvSpPr/>
          <p:nvPr/>
        </p:nvSpPr>
        <p:spPr>
          <a:xfrm>
            <a:off x="10667152" y="-7514"/>
            <a:ext cx="1524847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1" y="764062"/>
            <a:ext cx="7619999" cy="42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290" y="639806"/>
            <a:ext cx="3173594" cy="72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2"/>
          <p:cNvPicPr preferRelativeResize="0"/>
          <p:nvPr/>
        </p:nvPicPr>
        <p:blipFill rotWithShape="1">
          <a:blip r:embed="rId4">
            <a:alphaModFix/>
          </a:blip>
          <a:srcRect b="53337" l="19110" r="15069" t="32329"/>
          <a:stretch/>
        </p:blipFill>
        <p:spPr>
          <a:xfrm>
            <a:off x="0" y="2432624"/>
            <a:ext cx="3050847" cy="99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2"/>
          <p:cNvPicPr preferRelativeResize="0"/>
          <p:nvPr/>
        </p:nvPicPr>
        <p:blipFill rotWithShape="1">
          <a:blip r:embed="rId5">
            <a:alphaModFix/>
          </a:blip>
          <a:srcRect b="26501" l="15297" r="0" t="35123"/>
          <a:stretch/>
        </p:blipFill>
        <p:spPr>
          <a:xfrm>
            <a:off x="1335883" y="5265995"/>
            <a:ext cx="3247403" cy="981118"/>
          </a:xfrm>
          <a:prstGeom prst="rect">
            <a:avLst/>
          </a:prstGeom>
          <a:noFill/>
          <a:ln>
            <a:noFill/>
          </a:ln>
          <a:effectLst>
            <a:outerShdw blurRad="762000" rotWithShape="0" algn="ctr" dir="5400000" dist="254000">
              <a:srgbClr val="474747">
                <a:alpha val="29803"/>
              </a:srgbClr>
            </a:outerShdw>
          </a:effectLst>
        </p:spPr>
      </p:pic>
      <p:pic>
        <p:nvPicPr>
          <p:cNvPr id="77" name="Google Shape;77;p22"/>
          <p:cNvPicPr preferRelativeResize="0"/>
          <p:nvPr/>
        </p:nvPicPr>
        <p:blipFill rotWithShape="1">
          <a:blip r:embed="rId6">
            <a:alphaModFix/>
          </a:blip>
          <a:srcRect b="9262" l="526" r="0" t="9741"/>
          <a:stretch/>
        </p:blipFill>
        <p:spPr>
          <a:xfrm>
            <a:off x="9697378" y="3156116"/>
            <a:ext cx="2494621" cy="1015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22"/>
          <p:cNvCxnSpPr/>
          <p:nvPr/>
        </p:nvCxnSpPr>
        <p:spPr>
          <a:xfrm>
            <a:off x="3765685" y="4489144"/>
            <a:ext cx="793212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" name="Google Shape;79;p22"/>
          <p:cNvSpPr txBox="1"/>
          <p:nvPr/>
        </p:nvSpPr>
        <p:spPr>
          <a:xfrm>
            <a:off x="3712023" y="2607928"/>
            <a:ext cx="2491323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INVESTÍCIE</a:t>
            </a:r>
            <a:endParaRPr/>
          </a:p>
        </p:txBody>
      </p:sp>
      <p:sp>
        <p:nvSpPr>
          <p:cNvPr id="80" name="Google Shape;80;p22"/>
          <p:cNvSpPr txBox="1"/>
          <p:nvPr/>
        </p:nvSpPr>
        <p:spPr>
          <a:xfrm>
            <a:off x="3712023" y="3439792"/>
            <a:ext cx="493026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REGIONÁLNY ROZVOJ</a:t>
            </a:r>
            <a:endParaRPr/>
          </a:p>
        </p:txBody>
      </p:sp>
      <p:sp>
        <p:nvSpPr>
          <p:cNvPr id="81" name="Google Shape;81;p22"/>
          <p:cNvSpPr txBox="1"/>
          <p:nvPr/>
        </p:nvSpPr>
        <p:spPr>
          <a:xfrm>
            <a:off x="4993156" y="4269996"/>
            <a:ext cx="3980192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INFORMATIZÁCIA</a:t>
            </a:r>
            <a:endParaRPr/>
          </a:p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7272338" y="5914966"/>
            <a:ext cx="42354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indent="-228600" lvl="1" marL="91440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indent="-228600" lvl="2" marL="137160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indent="-228600" lvl="3" marL="182880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indent="-228600" lvl="4" marL="228600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 Úvod">
  <p:cSld name="3_Title Slide Úvod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0" y="0"/>
            <a:ext cx="12191999" cy="4842379"/>
          </a:xfrm>
          <a:prstGeom prst="homePlate">
            <a:avLst>
              <a:gd fmla="val 0" name="adj"/>
            </a:avLst>
          </a:prstGeom>
          <a:solidFill>
            <a:srgbClr val="ECECEC">
              <a:alpha val="64705"/>
            </a:srgbClr>
          </a:solidFill>
          <a:ln>
            <a:noFill/>
          </a:ln>
        </p:spPr>
        <p:txBody>
          <a:bodyPr anchorCtr="0" anchor="ctr" bIns="91425" lIns="914400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3011606" y="1585261"/>
            <a:ext cx="4431534" cy="1015663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96"/>
              </a:buClr>
              <a:buSzPts val="6600"/>
              <a:buNone/>
              <a:defRPr b="0" sz="66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2000"/>
              <a:buNone/>
              <a:defRPr sz="2000">
                <a:solidFill>
                  <a:srgbClr val="8894B7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800"/>
              <a:buNone/>
              <a:defRPr sz="1800">
                <a:solidFill>
                  <a:srgbClr val="8894B7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9pPr>
          </a:lstStyle>
          <a:p/>
        </p:txBody>
      </p:sp>
      <p:sp>
        <p:nvSpPr>
          <p:cNvPr id="87" name="Google Shape;87;p23"/>
          <p:cNvSpPr txBox="1"/>
          <p:nvPr>
            <p:ph idx="2" type="body"/>
          </p:nvPr>
        </p:nvSpPr>
        <p:spPr>
          <a:xfrm>
            <a:off x="4542430" y="2417125"/>
            <a:ext cx="3905236" cy="1015663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96"/>
              </a:buClr>
              <a:buSzPts val="6600"/>
              <a:buNone/>
              <a:defRPr b="0" sz="66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2000"/>
              <a:buNone/>
              <a:defRPr sz="2000">
                <a:solidFill>
                  <a:srgbClr val="8894B7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800"/>
              <a:buNone/>
              <a:defRPr sz="1800">
                <a:solidFill>
                  <a:srgbClr val="8894B7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9pPr>
          </a:lstStyle>
          <a:p/>
        </p:txBody>
      </p:sp>
      <p:cxnSp>
        <p:nvCxnSpPr>
          <p:cNvPr id="88" name="Google Shape;88;p23"/>
          <p:cNvCxnSpPr/>
          <p:nvPr/>
        </p:nvCxnSpPr>
        <p:spPr>
          <a:xfrm>
            <a:off x="3097161" y="3160426"/>
            <a:ext cx="793212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1" y="5661352"/>
            <a:ext cx="7619999" cy="42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290" y="5537096"/>
            <a:ext cx="3173594" cy="72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3"/>
          <p:cNvPicPr preferRelativeResize="0"/>
          <p:nvPr/>
        </p:nvPicPr>
        <p:blipFill rotWithShape="1">
          <a:blip r:embed="rId4">
            <a:alphaModFix/>
          </a:blip>
          <a:srcRect b="53337" l="20099" r="9838" t="32329"/>
          <a:stretch/>
        </p:blipFill>
        <p:spPr>
          <a:xfrm>
            <a:off x="0" y="399531"/>
            <a:ext cx="3247403" cy="99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3"/>
          <p:cNvPicPr preferRelativeResize="0"/>
          <p:nvPr/>
        </p:nvPicPr>
        <p:blipFill rotWithShape="1">
          <a:blip r:embed="rId5">
            <a:alphaModFix/>
          </a:blip>
          <a:srcRect b="9262" l="526" r="0" t="9741"/>
          <a:stretch/>
        </p:blipFill>
        <p:spPr>
          <a:xfrm>
            <a:off x="9697379" y="1533915"/>
            <a:ext cx="2494621" cy="101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3"/>
          <p:cNvPicPr preferRelativeResize="0"/>
          <p:nvPr/>
        </p:nvPicPr>
        <p:blipFill rotWithShape="1">
          <a:blip r:embed="rId6">
            <a:alphaModFix/>
          </a:blip>
          <a:srcRect b="26501" l="15297" r="0" t="35123"/>
          <a:stretch/>
        </p:blipFill>
        <p:spPr>
          <a:xfrm>
            <a:off x="1144511" y="4041090"/>
            <a:ext cx="3247403" cy="981118"/>
          </a:xfrm>
          <a:prstGeom prst="rect">
            <a:avLst/>
          </a:prstGeom>
          <a:noFill/>
          <a:ln>
            <a:noFill/>
          </a:ln>
          <a:effectLst>
            <a:outerShdw blurRad="762000" rotWithShape="0" algn="ctr" dir="5400000" dist="254000">
              <a:srgbClr val="474747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 2">
  <p:cSld name="4_Title Slid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4"/>
          <p:cNvSpPr/>
          <p:nvPr/>
        </p:nvSpPr>
        <p:spPr>
          <a:xfrm>
            <a:off x="0" y="0"/>
            <a:ext cx="12191999" cy="4842379"/>
          </a:xfrm>
          <a:prstGeom prst="homePlate">
            <a:avLst>
              <a:gd fmla="val 0" name="adj"/>
            </a:avLst>
          </a:prstGeom>
          <a:solidFill>
            <a:srgbClr val="ECECEC">
              <a:alpha val="64705"/>
            </a:srgbClr>
          </a:solidFill>
          <a:ln>
            <a:noFill/>
          </a:ln>
        </p:spPr>
        <p:txBody>
          <a:bodyPr anchorCtr="0" anchor="ctr" bIns="91425" lIns="914400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1" y="5661352"/>
            <a:ext cx="7619999" cy="42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290" y="5537096"/>
            <a:ext cx="3173594" cy="72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4"/>
          <p:cNvPicPr preferRelativeResize="0"/>
          <p:nvPr/>
        </p:nvPicPr>
        <p:blipFill rotWithShape="1">
          <a:blip r:embed="rId4">
            <a:alphaModFix/>
          </a:blip>
          <a:srcRect b="53337" l="20099" r="9838" t="32329"/>
          <a:stretch/>
        </p:blipFill>
        <p:spPr>
          <a:xfrm>
            <a:off x="0" y="399531"/>
            <a:ext cx="3247403" cy="99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4"/>
          <p:cNvPicPr preferRelativeResize="0"/>
          <p:nvPr/>
        </p:nvPicPr>
        <p:blipFill rotWithShape="1">
          <a:blip r:embed="rId5">
            <a:alphaModFix/>
          </a:blip>
          <a:srcRect b="9262" l="526" r="0" t="9741"/>
          <a:stretch/>
        </p:blipFill>
        <p:spPr>
          <a:xfrm>
            <a:off x="9697379" y="1533915"/>
            <a:ext cx="2494621" cy="101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4"/>
          <p:cNvPicPr preferRelativeResize="0"/>
          <p:nvPr/>
        </p:nvPicPr>
        <p:blipFill rotWithShape="1">
          <a:blip r:embed="rId6">
            <a:alphaModFix/>
          </a:blip>
          <a:srcRect b="26501" l="15297" r="0" t="35123"/>
          <a:stretch/>
        </p:blipFill>
        <p:spPr>
          <a:xfrm>
            <a:off x="1144511" y="4041090"/>
            <a:ext cx="3247403" cy="981118"/>
          </a:xfrm>
          <a:prstGeom prst="rect">
            <a:avLst/>
          </a:prstGeom>
          <a:noFill/>
          <a:ln>
            <a:noFill/>
          </a:ln>
          <a:effectLst>
            <a:outerShdw blurRad="762000" rotWithShape="0" algn="ctr" dir="5400000" dist="254000">
              <a:srgbClr val="474747">
                <a:alpha val="29803"/>
              </a:srgbClr>
            </a:outerShdw>
          </a:effectLst>
        </p:spPr>
      </p:pic>
      <p:cxnSp>
        <p:nvCxnSpPr>
          <p:cNvPr id="102" name="Google Shape;102;p24"/>
          <p:cNvCxnSpPr/>
          <p:nvPr/>
        </p:nvCxnSpPr>
        <p:spPr>
          <a:xfrm>
            <a:off x="3757139" y="3304746"/>
            <a:ext cx="793212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24"/>
          <p:cNvSpPr txBox="1"/>
          <p:nvPr/>
        </p:nvSpPr>
        <p:spPr>
          <a:xfrm>
            <a:off x="3703477" y="1423530"/>
            <a:ext cx="2491323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INVESTÍCIE</a:t>
            </a:r>
            <a:endParaRPr/>
          </a:p>
        </p:txBody>
      </p:sp>
      <p:sp>
        <p:nvSpPr>
          <p:cNvPr id="104" name="Google Shape;104;p24"/>
          <p:cNvSpPr txBox="1"/>
          <p:nvPr/>
        </p:nvSpPr>
        <p:spPr>
          <a:xfrm>
            <a:off x="3703477" y="2255394"/>
            <a:ext cx="493026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REGIONÁLNY ROZVOJ</a:t>
            </a:r>
            <a:endParaRPr/>
          </a:p>
        </p:txBody>
      </p:sp>
      <p:sp>
        <p:nvSpPr>
          <p:cNvPr id="105" name="Google Shape;105;p24"/>
          <p:cNvSpPr txBox="1"/>
          <p:nvPr/>
        </p:nvSpPr>
        <p:spPr>
          <a:xfrm>
            <a:off x="4984610" y="3085598"/>
            <a:ext cx="3980192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INFORMATIZÁCIA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 Investicie">
  <p:cSld name="5_Title Slide Investici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25"/>
          <p:cNvCxnSpPr/>
          <p:nvPr/>
        </p:nvCxnSpPr>
        <p:spPr>
          <a:xfrm>
            <a:off x="1524847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25"/>
          <p:cNvCxnSpPr/>
          <p:nvPr/>
        </p:nvCxnSpPr>
        <p:spPr>
          <a:xfrm>
            <a:off x="3049694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25"/>
          <p:cNvCxnSpPr/>
          <p:nvPr/>
        </p:nvCxnSpPr>
        <p:spPr>
          <a:xfrm>
            <a:off x="4574541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" name="Google Shape;111;p25"/>
          <p:cNvCxnSpPr/>
          <p:nvPr/>
        </p:nvCxnSpPr>
        <p:spPr>
          <a:xfrm>
            <a:off x="6099388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25"/>
          <p:cNvCxnSpPr/>
          <p:nvPr/>
        </p:nvCxnSpPr>
        <p:spPr>
          <a:xfrm>
            <a:off x="7624235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25"/>
          <p:cNvCxnSpPr/>
          <p:nvPr/>
        </p:nvCxnSpPr>
        <p:spPr>
          <a:xfrm>
            <a:off x="9149082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25"/>
          <p:cNvCxnSpPr/>
          <p:nvPr/>
        </p:nvCxnSpPr>
        <p:spPr>
          <a:xfrm>
            <a:off x="10673929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25"/>
          <p:cNvSpPr/>
          <p:nvPr/>
        </p:nvSpPr>
        <p:spPr>
          <a:xfrm>
            <a:off x="-6772" y="-7514"/>
            <a:ext cx="1524842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5"/>
          <p:cNvSpPr/>
          <p:nvPr/>
        </p:nvSpPr>
        <p:spPr>
          <a:xfrm>
            <a:off x="1531624" y="-7514"/>
            <a:ext cx="1516793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5"/>
          <p:cNvSpPr/>
          <p:nvPr/>
        </p:nvSpPr>
        <p:spPr>
          <a:xfrm>
            <a:off x="3049690" y="-7514"/>
            <a:ext cx="1524848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5"/>
          <p:cNvSpPr/>
          <p:nvPr/>
        </p:nvSpPr>
        <p:spPr>
          <a:xfrm>
            <a:off x="4574537" y="-7514"/>
            <a:ext cx="1524843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5"/>
          <p:cNvSpPr/>
          <p:nvPr/>
        </p:nvSpPr>
        <p:spPr>
          <a:xfrm>
            <a:off x="6099388" y="-7514"/>
            <a:ext cx="1518918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5"/>
          <p:cNvSpPr/>
          <p:nvPr/>
        </p:nvSpPr>
        <p:spPr>
          <a:xfrm>
            <a:off x="7633129" y="-7514"/>
            <a:ext cx="1510020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9157981" y="-7514"/>
            <a:ext cx="1510020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5"/>
          <p:cNvSpPr/>
          <p:nvPr/>
        </p:nvSpPr>
        <p:spPr>
          <a:xfrm>
            <a:off x="10667152" y="-7514"/>
            <a:ext cx="1524847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5"/>
          <p:cNvPicPr preferRelativeResize="0"/>
          <p:nvPr/>
        </p:nvPicPr>
        <p:blipFill rotWithShape="1">
          <a:blip r:embed="rId3">
            <a:alphaModFix/>
          </a:blip>
          <a:srcRect b="24040" l="18888" r="12135" t="24111"/>
          <a:stretch/>
        </p:blipFill>
        <p:spPr>
          <a:xfrm>
            <a:off x="6109555" y="1720"/>
            <a:ext cx="6082444" cy="68562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1531620" y="3802173"/>
            <a:ext cx="2650647" cy="135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>
                <a:solidFill>
                  <a:srgbClr val="22222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6" name="Google Shape;12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 txBox="1"/>
          <p:nvPr/>
        </p:nvSpPr>
        <p:spPr>
          <a:xfrm>
            <a:off x="1524001" y="2176285"/>
            <a:ext cx="3845439" cy="1105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</a:pPr>
            <a:r>
              <a:rPr lang="sk-SK" sz="40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Investície</a:t>
            </a:r>
            <a:endParaRPr sz="4000">
              <a:solidFill>
                <a:srgbClr val="004C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25"/>
          <p:cNvCxnSpPr/>
          <p:nvPr/>
        </p:nvCxnSpPr>
        <p:spPr>
          <a:xfrm>
            <a:off x="1531620" y="3552396"/>
            <a:ext cx="793212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25"/>
          <p:cNvSpPr/>
          <p:nvPr/>
        </p:nvSpPr>
        <p:spPr>
          <a:xfrm>
            <a:off x="6106152" y="0"/>
            <a:ext cx="6085847" cy="6865513"/>
          </a:xfrm>
          <a:prstGeom prst="homePlate">
            <a:avLst>
              <a:gd fmla="val 0" name="adj"/>
            </a:avLst>
          </a:prstGeom>
          <a:solidFill>
            <a:srgbClr val="ECECEC">
              <a:alpha val="25882"/>
            </a:srgbClr>
          </a:solidFill>
          <a:ln>
            <a:noFill/>
          </a:ln>
        </p:spPr>
        <p:txBody>
          <a:bodyPr anchorCtr="0" anchor="ctr" bIns="91425" lIns="914400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 Region">
  <p:cSld name="6_Title Slide Regio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26"/>
          <p:cNvCxnSpPr/>
          <p:nvPr/>
        </p:nvCxnSpPr>
        <p:spPr>
          <a:xfrm>
            <a:off x="1524847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26"/>
          <p:cNvCxnSpPr/>
          <p:nvPr/>
        </p:nvCxnSpPr>
        <p:spPr>
          <a:xfrm>
            <a:off x="3049694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26"/>
          <p:cNvCxnSpPr/>
          <p:nvPr/>
        </p:nvCxnSpPr>
        <p:spPr>
          <a:xfrm>
            <a:off x="4574541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26"/>
          <p:cNvCxnSpPr/>
          <p:nvPr/>
        </p:nvCxnSpPr>
        <p:spPr>
          <a:xfrm>
            <a:off x="6099388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" name="Google Shape;136;p26"/>
          <p:cNvCxnSpPr/>
          <p:nvPr/>
        </p:nvCxnSpPr>
        <p:spPr>
          <a:xfrm>
            <a:off x="7624235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26"/>
          <p:cNvCxnSpPr/>
          <p:nvPr/>
        </p:nvCxnSpPr>
        <p:spPr>
          <a:xfrm>
            <a:off x="9149082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26"/>
          <p:cNvCxnSpPr/>
          <p:nvPr/>
        </p:nvCxnSpPr>
        <p:spPr>
          <a:xfrm>
            <a:off x="10673929" y="0"/>
            <a:ext cx="0" cy="6858001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26"/>
          <p:cNvSpPr/>
          <p:nvPr/>
        </p:nvSpPr>
        <p:spPr>
          <a:xfrm>
            <a:off x="-6772" y="-7514"/>
            <a:ext cx="1524842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1531624" y="-7514"/>
            <a:ext cx="1516793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3049690" y="-7514"/>
            <a:ext cx="1524848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4574537" y="-7514"/>
            <a:ext cx="1524843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6099388" y="-7514"/>
            <a:ext cx="1518918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7633129" y="-7514"/>
            <a:ext cx="1510020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9157981" y="-7514"/>
            <a:ext cx="1510020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10667152" y="-7514"/>
            <a:ext cx="1524847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1531620" y="3802173"/>
            <a:ext cx="2650647" cy="135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>
                <a:solidFill>
                  <a:srgbClr val="22222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b="0" l="34305" r="12225" t="9594"/>
          <a:stretch/>
        </p:blipFill>
        <p:spPr>
          <a:xfrm>
            <a:off x="6111527" y="-1720"/>
            <a:ext cx="608244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6"/>
          <p:cNvCxnSpPr/>
          <p:nvPr/>
        </p:nvCxnSpPr>
        <p:spPr>
          <a:xfrm>
            <a:off x="1531620" y="3552396"/>
            <a:ext cx="793212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26"/>
          <p:cNvSpPr txBox="1"/>
          <p:nvPr/>
        </p:nvSpPr>
        <p:spPr>
          <a:xfrm>
            <a:off x="1524001" y="2176285"/>
            <a:ext cx="3845439" cy="1105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</a:pPr>
            <a:r>
              <a:rPr lang="sk-SK" sz="40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Regionálny</a:t>
            </a:r>
            <a:r>
              <a:rPr lang="sk-SK" sz="40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sk-SK" sz="40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40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rozvoj</a:t>
            </a:r>
            <a:endParaRPr sz="4000">
              <a:solidFill>
                <a:srgbClr val="004C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/>
          <p:nvPr/>
        </p:nvSpPr>
        <p:spPr>
          <a:xfrm>
            <a:off x="6108124" y="-3756"/>
            <a:ext cx="6085847" cy="6865513"/>
          </a:xfrm>
          <a:prstGeom prst="homePlate">
            <a:avLst>
              <a:gd fmla="val 0" name="adj"/>
            </a:avLst>
          </a:prstGeom>
          <a:solidFill>
            <a:srgbClr val="ECECEC">
              <a:alpha val="25882"/>
            </a:srgbClr>
          </a:solidFill>
          <a:ln>
            <a:noFill/>
          </a:ln>
        </p:spPr>
        <p:txBody>
          <a:bodyPr anchorCtr="0" anchor="ctr" bIns="91425" lIns="914400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nfografika Graf">
  <p:cSld name="8_Infografika Graf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1531620" y="3429000"/>
            <a:ext cx="2650647" cy="135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>
                <a:solidFill>
                  <a:srgbClr val="22222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56" name="Google Shape;156;p27"/>
          <p:cNvCxnSpPr/>
          <p:nvPr/>
        </p:nvCxnSpPr>
        <p:spPr>
          <a:xfrm>
            <a:off x="1531620" y="3179223"/>
            <a:ext cx="793212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7" name="Google Shape;157;p27"/>
          <p:cNvSpPr txBox="1"/>
          <p:nvPr>
            <p:ph type="title"/>
          </p:nvPr>
        </p:nvSpPr>
        <p:spPr>
          <a:xfrm>
            <a:off x="1531621" y="1253007"/>
            <a:ext cx="3082910" cy="748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aphicFrame>
        <p:nvGraphicFramePr>
          <p:cNvPr id="158" name="Google Shape;158;p27"/>
          <p:cNvGraphicFramePr/>
          <p:nvPr/>
        </p:nvGraphicFramePr>
        <p:xfrm>
          <a:off x="5611420" y="1082502"/>
          <a:ext cx="6095999" cy="5117843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nfografika Mapa">
  <p:cSld name="8_Infografika Mapa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28"/>
          <p:cNvGrpSpPr/>
          <p:nvPr/>
        </p:nvGrpSpPr>
        <p:grpSpPr>
          <a:xfrm>
            <a:off x="4472535" y="1637211"/>
            <a:ext cx="7214368" cy="3583579"/>
            <a:chOff x="4472535" y="1637211"/>
            <a:chExt cx="7214368" cy="3583579"/>
          </a:xfrm>
        </p:grpSpPr>
        <p:pic>
          <p:nvPicPr>
            <p:cNvPr id="162" name="Google Shape;162;p28"/>
            <p:cNvPicPr preferRelativeResize="0"/>
            <p:nvPr/>
          </p:nvPicPr>
          <p:blipFill rotWithShape="1">
            <a:blip r:embed="rId2">
              <a:alphaModFix/>
            </a:blip>
            <a:srcRect b="19577" l="0" r="87635" t="49471"/>
            <a:stretch/>
          </p:blipFill>
          <p:spPr>
            <a:xfrm>
              <a:off x="4472535" y="3426435"/>
              <a:ext cx="909364" cy="1197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8"/>
            <p:cNvPicPr preferRelativeResize="0"/>
            <p:nvPr/>
          </p:nvPicPr>
          <p:blipFill rotWithShape="1">
            <a:blip r:embed="rId3">
              <a:alphaModFix/>
            </a:blip>
            <a:srcRect b="6975" l="2418" r="79463" t="38567"/>
            <a:stretch/>
          </p:blipFill>
          <p:spPr>
            <a:xfrm>
              <a:off x="4650377" y="3004457"/>
              <a:ext cx="1332412" cy="2107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8"/>
            <p:cNvPicPr preferRelativeResize="0"/>
            <p:nvPr/>
          </p:nvPicPr>
          <p:blipFill rotWithShape="1">
            <a:blip r:embed="rId4">
              <a:alphaModFix/>
            </a:blip>
            <a:srcRect b="42078" l="9015" r="65017" t="16066"/>
            <a:stretch/>
          </p:blipFill>
          <p:spPr>
            <a:xfrm>
              <a:off x="5135527" y="2133600"/>
              <a:ext cx="1909707" cy="1619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8"/>
            <p:cNvPicPr preferRelativeResize="0"/>
            <p:nvPr/>
          </p:nvPicPr>
          <p:blipFill rotWithShape="1">
            <a:blip r:embed="rId5">
              <a:alphaModFix/>
            </a:blip>
            <a:srcRect b="4163" l="15443" r="61347" t="46668"/>
            <a:stretch/>
          </p:blipFill>
          <p:spPr>
            <a:xfrm>
              <a:off x="5608321" y="3317966"/>
              <a:ext cx="1706880" cy="1902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8"/>
            <p:cNvPicPr preferRelativeResize="0"/>
            <p:nvPr/>
          </p:nvPicPr>
          <p:blipFill rotWithShape="1">
            <a:blip r:embed="rId6">
              <a:alphaModFix/>
            </a:blip>
            <a:srcRect b="54907" l="26811" r="44729" t="3238"/>
            <a:stretch/>
          </p:blipFill>
          <p:spPr>
            <a:xfrm>
              <a:off x="6444343" y="1637211"/>
              <a:ext cx="2092906" cy="1619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8"/>
            <p:cNvPicPr preferRelativeResize="0"/>
            <p:nvPr/>
          </p:nvPicPr>
          <p:blipFill rotWithShape="1">
            <a:blip r:embed="rId7">
              <a:alphaModFix/>
            </a:blip>
            <a:srcRect b="21153" l="28660" r="37102" t="33617"/>
            <a:stretch/>
          </p:blipFill>
          <p:spPr>
            <a:xfrm>
              <a:off x="6580262" y="2812869"/>
              <a:ext cx="2517897" cy="1750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8"/>
            <p:cNvPicPr preferRelativeResize="0"/>
            <p:nvPr/>
          </p:nvPicPr>
          <p:blipFill rotWithShape="1">
            <a:blip r:embed="rId8">
              <a:alphaModFix/>
            </a:blip>
            <a:srcRect b="54908" l="51915" r="1902" t="9989"/>
            <a:stretch/>
          </p:blipFill>
          <p:spPr>
            <a:xfrm>
              <a:off x="8290560" y="1898469"/>
              <a:ext cx="3396343" cy="1358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8"/>
            <p:cNvPicPr preferRelativeResize="0"/>
            <p:nvPr/>
          </p:nvPicPr>
          <p:blipFill rotWithShape="1">
            <a:blip r:embed="rId9">
              <a:alphaModFix/>
            </a:blip>
            <a:srcRect b="34429" l="56680" r="4982" t="32042"/>
            <a:stretch/>
          </p:blipFill>
          <p:spPr>
            <a:xfrm>
              <a:off x="8640959" y="2751909"/>
              <a:ext cx="2819521" cy="129757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0" name="Google Shape;170;p28"/>
          <p:cNvCxnSpPr/>
          <p:nvPr/>
        </p:nvCxnSpPr>
        <p:spPr>
          <a:xfrm>
            <a:off x="1029523" y="3193387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28"/>
          <p:cNvCxnSpPr/>
          <p:nvPr/>
        </p:nvCxnSpPr>
        <p:spPr>
          <a:xfrm>
            <a:off x="1029523" y="4266576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2" name="Google Shape;172;p28"/>
          <p:cNvCxnSpPr/>
          <p:nvPr/>
        </p:nvCxnSpPr>
        <p:spPr>
          <a:xfrm>
            <a:off x="1029523" y="5352955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1467498" y="3116628"/>
            <a:ext cx="1915708" cy="5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>
                <a:solidFill>
                  <a:srgbClr val="22222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2" type="body"/>
          </p:nvPr>
        </p:nvSpPr>
        <p:spPr>
          <a:xfrm>
            <a:off x="1443404" y="4147443"/>
            <a:ext cx="1915708" cy="5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>
                <a:solidFill>
                  <a:srgbClr val="22222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3" type="body"/>
          </p:nvPr>
        </p:nvSpPr>
        <p:spPr>
          <a:xfrm>
            <a:off x="1419310" y="5220790"/>
            <a:ext cx="1915708" cy="5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>
                <a:solidFill>
                  <a:srgbClr val="22222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7.xml"/><Relationship Id="rId21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hyperlink" Target="mailto:kontakt@vicepremier.gov.sk" TargetMode="Externa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3780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/>
        </p:nvSpPr>
        <p:spPr>
          <a:xfrm>
            <a:off x="6922093" y="6079365"/>
            <a:ext cx="47577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4C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k-SK" sz="1200" u="none" cap="none" strike="noStrike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Štefánikova 15, 011 05 Bratislava </a:t>
            </a:r>
            <a:endParaRPr b="0" i="0" sz="1200" u="none" cap="none" strike="noStrike">
              <a:solidFill>
                <a:srgbClr val="004C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1200" u="none" cap="none" strike="noStrike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+ 421 2 2092 8xxx, </a:t>
            </a:r>
            <a:r>
              <a:rPr b="0" i="0" lang="sk-SK" sz="1200" u="sng" cap="none" strike="noStrike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  <a:hlinkClick r:id="rId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kontakt@vicepremier.gov.sk</a:t>
            </a:r>
            <a:r>
              <a:rPr b="0" i="0" lang="sk-SK" sz="1200" u="none" cap="none" strike="noStrike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4C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9234" y="6136018"/>
            <a:ext cx="4931827" cy="27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278" y="6091739"/>
            <a:ext cx="2316970" cy="53114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opohitprojekty@vicepremier.gov.s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opohitprojekty@vicepremier.gov.sk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lov-lex.sk/pravne-predpisy/SK/ZZ/2020/85/" TargetMode="External"/><Relationship Id="rId4" Type="http://schemas.openxmlformats.org/officeDocument/2006/relationships/hyperlink" Target="https://www.mirri.gov.sk/sekcie/informatizacia/riadenie-kvality-qa/riadenie-kvality-qa/index.html" TargetMode="External"/><Relationship Id="rId5" Type="http://schemas.openxmlformats.org/officeDocument/2006/relationships/hyperlink" Target="https://program.statneit.sk/program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program.statneit.sk/program" TargetMode="External"/><Relationship Id="rId4" Type="http://schemas.openxmlformats.org/officeDocument/2006/relationships/hyperlink" Target="https://metais.vicepremier.gov.sk/ola-contract-lis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lov-lex.sk/pravne-predpisy/SK/ZZ/2020/85/20200501" TargetMode="External"/><Relationship Id="rId4" Type="http://schemas.openxmlformats.org/officeDocument/2006/relationships/hyperlink" Target="https://metais.vicepremier.gov.sk/cilist/Projekt?page=1&amp;count=100&amp;filter%5BglobalSearch%5D=%257B%257D" TargetMode="External"/><Relationship Id="rId5" Type="http://schemas.openxmlformats.org/officeDocument/2006/relationships/hyperlink" Target="https://program.statneit.sk/program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allopk@vicepremier.gov.s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etais.vicepremier.gov.sk/ola-contract-list" TargetMode="External"/><Relationship Id="rId4" Type="http://schemas.openxmlformats.org/officeDocument/2006/relationships/hyperlink" Target="https://metais.vicepremier.gov.sk/help" TargetMode="External"/><Relationship Id="rId5" Type="http://schemas.openxmlformats.org/officeDocument/2006/relationships/hyperlink" Target="https://program.statneit.sk/progra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mirri.gov.sk/sekcie/informatizacia/egovernment/licencie-2/centralna-zmluva-oracle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file/d/1wVxwbTKnCZjJWQKv-p48bVUf20R17q89/view?usp=sharing" TargetMode="External"/><Relationship Id="rId4" Type="http://schemas.openxmlformats.org/officeDocument/2006/relationships/hyperlink" Target="https://docs.google.com/forms/d/1HUG-pjMLrglVKrSKMvP-BqY7XmMNG5zQr3YbPqL8cuc/edit" TargetMode="External"/><Relationship Id="rId5" Type="http://schemas.openxmlformats.org/officeDocument/2006/relationships/hyperlink" Target="https://metais.vicepremier.gov.sk/cilist/Projek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"/>
          <p:cNvSpPr txBox="1"/>
          <p:nvPr>
            <p:ph idx="1" type="body"/>
          </p:nvPr>
        </p:nvSpPr>
        <p:spPr>
          <a:xfrm>
            <a:off x="3191124" y="2368203"/>
            <a:ext cx="8162427" cy="117981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000"/>
              <a:buNone/>
            </a:pPr>
            <a:r>
              <a:rPr b="1" lang="sk-SK" sz="2000"/>
              <a:t>Metodické usmernenie MIRRI SR č. 009389/2021/oPOHIT zo dňa 31. marca 2021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96"/>
              </a:buClr>
              <a:buSzPts val="2000"/>
              <a:buNone/>
            </a:pPr>
            <a:r>
              <a:rPr b="1" lang="sk-SK" sz="2000"/>
              <a:t>na rozpočtovanie nákupu IT v rámci medzirezortného programu 0EK 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96"/>
              </a:buClr>
              <a:buSzPts val="2000"/>
              <a:buNone/>
            </a:pPr>
            <a:r>
              <a:rPr b="1" lang="sk-SK" sz="2000"/>
              <a:t>Informačné technológie financované zo štátneho rozpočtu</a:t>
            </a:r>
            <a:endParaRPr/>
          </a:p>
        </p:txBody>
      </p:sp>
      <p:sp>
        <p:nvSpPr>
          <p:cNvPr id="215" name="Google Shape;215;p1"/>
          <p:cNvSpPr txBox="1"/>
          <p:nvPr>
            <p:ph idx="3" type="body"/>
          </p:nvPr>
        </p:nvSpPr>
        <p:spPr>
          <a:xfrm>
            <a:off x="7272338" y="5914966"/>
            <a:ext cx="42354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>
                <a:solidFill>
                  <a:schemeClr val="dk1"/>
                </a:solidFill>
              </a:rPr>
              <a:t>04/2021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5000" y="1505244"/>
            <a:ext cx="9735425" cy="4445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/>
          <p:nvPr/>
        </p:nvSpPr>
        <p:spPr>
          <a:xfrm>
            <a:off x="1570214" y="1583541"/>
            <a:ext cx="9078895" cy="372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Čl. 7 - Postup pri zmenách záväzných ukazovateľov správcov kapitol v prípade financovania IT obsahujúcej citlivé informácie a utajované skutočnosti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článok upravuje postup a spôsob predkladania dokumentácie projektov, zmenových požiadaviek, oznámení a evidencie v MetaIS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 prípade, ak projekt, zmenová požiadavka, oznámenie obsahuje citlivú informáciu účastník túto citlivú informáciu nezverejňuje, ale zasiela e-mailovou formou (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opohitprojekty@vicepremier.gov.sk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Účastník medzirezortného programu touto formou oznámi, že dokumentácia k projektu alebo zmenovej požiadavke sa nezverejňuje, pretože obsahuje citlivé informácie. Ostatné informácie, ktoré nie sú citlivé informácie, vrátane procesu oznámenia a schvaľovania projektov v MetaIS sa riadia podľa článku 6 a ostatných súvisiacich článkov.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 txBox="1"/>
          <p:nvPr/>
        </p:nvSpPr>
        <p:spPr>
          <a:xfrm>
            <a:off x="1528011" y="1583541"/>
            <a:ext cx="9078895" cy="39703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Čl. 7 - Postup pri zmenách záväzných ukazovateľov správcov kapitol v prípade financovania IT obsahujúcej citlivé informácie a utajované skutočnosti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 prípade, ak projekt, zmenová požiadavka, oznámenie obsahuje utajované skutočnosti účastník túto utajovanú skutočnosť nezverejňuje, ale zasiela e-mailovou formou (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opohitprojekty@vicepremier.gov.sk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Účastník medzirezortného program touto formou oznámi, že dokumentácia k projektu alebo zmenovej požiadavke sa nezverejňuje, pretože obsahuje utajované skutočnosti, okrem prípadov, keď aj samotná informácia o príprave projektu, zmenovej požiadavky je utajovanou skutočnosťou.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Gestor následne k predloženému projektu, zmenovej požiadavke vypracuje hodnotenie, a to v lehote do 20 pracovných dní od predloženia všetkých vyžiadaných podkladov k projektu, zmenovej požiadavke alebo od doručenia e-mailovej informácie od účastníka medzirezortného programu o nezverejňovaní požadovaných informácií.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/>
          <p:nvPr/>
        </p:nvSpPr>
        <p:spPr>
          <a:xfrm>
            <a:off x="1519990" y="1583704"/>
            <a:ext cx="9164052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Čl. 8 - Realizácia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realizácii výdavkov v rámci medzirezortného programu a pri realizácii zmien v štruktúre podprogramov a prvkov sa správca kapitoly riadi postupmi uvedenými v  metodickom pokyne na usmernenie programového rozpočtovania a vyhláške o </a:t>
            </a: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riadení projektov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vyhláška : 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https://www.slov-lex.sk/pravne-predpisy/SK/ZZ/2020/85/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riadenie kvality (QA):   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https://www.mirri.gov.sk/sekcie/informatizacia/riadenie-kvality-qa/riadenie-kvality -qa/index.html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Čl. 9 - Monitorovanie a hodnotenie cieľov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monitorovanie a hodnotenie cieľov programu, podprogramu, prvku sa riadi postupmi uvedenými v metodickom pokyne na usmernenie programového rozpočtovania na aktuálne programové obdobie a je realizované podľa vyhlášky o riadení projektov a Katalógu merateľných ukazovateľov 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https://program.statneit.sk/program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/>
          <p:nvPr/>
        </p:nvSpPr>
        <p:spPr>
          <a:xfrm>
            <a:off x="1616241" y="1583159"/>
            <a:ext cx="909186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Čl. 10 - Záväzná podoba štruktúry rozpočtu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ohľadom na plnenie uznesenia vlády Slovenskej republiky a napĺňania cieľov stanovených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materiáli „Informatizácia 2.0 revízia výdavkov“ sú organizácie, na ktoré sa vzťahuje metodické usmernenie povinné požadovať od dodávateľa stanovenie rozpočtu zmluvy v minimálnom rozsahu uvedenom v prílohe č. 2 Metodického usmernenia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2" name="Google Shape;282;p14"/>
          <p:cNvGraphicFramePr/>
          <p:nvPr/>
        </p:nvGraphicFramePr>
        <p:xfrm>
          <a:off x="1505243" y="346065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{8A30EE48-0FE3-4A94-BF37-B99E08D81A28}</a:tableStyleId>
              </a:tblPr>
              <a:tblGrid>
                <a:gridCol w="709400"/>
                <a:gridCol w="1009250"/>
                <a:gridCol w="980000"/>
                <a:gridCol w="940775"/>
                <a:gridCol w="799150"/>
                <a:gridCol w="952075"/>
                <a:gridCol w="626950"/>
                <a:gridCol w="646225"/>
                <a:gridCol w="678150"/>
                <a:gridCol w="816425"/>
                <a:gridCol w="478025"/>
                <a:gridCol w="566450"/>
              </a:tblGrid>
              <a:tr h="788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cap="none" strike="noStrike"/>
                        <a:t>Poradové číslo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cap="none" strike="noStrike"/>
                        <a:t>Názov aktivity/celku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cap="none" strike="noStrike"/>
                        <a:t>Ekonomická klasifikácia rozpočtovej klasifikácie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cap="none" strike="noStrike"/>
                        <a:t>Kód CPV a popis CPV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cap="none" strike="noStrike"/>
                        <a:t> Kód ISCO a popis pozície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cap="none" strike="noStrike"/>
                        <a:t>Produkt/SKU kód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cap="none" strike="noStrike"/>
                        <a:t>Popis položky podľa výrobcu 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cap="none" strike="noStrike"/>
                        <a:t>Merná jednotka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cap="none" strike="noStrike"/>
                        <a:t>Počet merných jednotiek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cap="none" strike="noStrike"/>
                        <a:t>Jednotková cena bez DPH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cap="none" strike="noStrike"/>
                        <a:t>Cena spolu bez DPH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cap="none" strike="noStrike"/>
                        <a:t>Cena celkom s DPH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750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750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750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/>
          <p:nvPr/>
        </p:nvSpPr>
        <p:spPr>
          <a:xfrm>
            <a:off x="1515980" y="1859339"/>
            <a:ext cx="963729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Čl. 11 - Prechodné ustanovenia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ods. 1)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záväzná podoba štruktúry rozpočtu sa vzťahuje na zmluvy, ktoré sú uzatvárané na základe verejných obstarávaní začatých po 31. marci 2021.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ods. 2)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vykazovanie personálnych výdavkov na IT zamestnancov sa prvýkrát uplatní pri zostavovaní návrhu rozpočtu verejnej správy na roky 2022 až 2024. </a:t>
            </a:r>
            <a:r>
              <a:rPr i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 technických dôvodov na strane RIS nebude uvedené predmetom rozpisu rozpočtu na roky 2022 – 2024 v RIS, prvok 01 , avšak účastník zašle rozpis personálnych výdavkov vo formáte xls. gestorovi aj MF SR – a to na základe dodatočného usmernenia MF SR / MIRRI).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/>
          <p:nvPr/>
        </p:nvSpPr>
        <p:spPr>
          <a:xfrm>
            <a:off x="1529903" y="1451629"/>
            <a:ext cx="9133309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Základné princípy tvorby rozpočtu na roky 2022 – 2024: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Rozdelenie ISVS s prevádzkovými nákladmi  nad 100.000 EUR ročne na samostatné prvky podprogramu medzirezortného programu 0EK, ktoré musia byť  evidované v RIS a následne v MetaIS,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Povinnosť správcu kapitoly zabezpečiť jednotný postup rozpočtových organizácií a príspevkových organizácií v zriaďovateľskej pôsobnosti správcu pri rozpočtovaní a realizácii IT nákupov,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Rozpočtovať IT výdavky v zmysle generického podprogramu 0EK, 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Generický podprogram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Potreba 100% pokrytia EKRK 635009 – paušálne výdavky aplikačnej podpory a supporty pre licencie na prevádzku ISVS,</a:t>
            </a:r>
            <a:endParaRPr/>
          </a:p>
          <a:p>
            <a:pPr indent="-2286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MIRRI SR ako gestor medzirezortného programu 0EK bude validovať požiadavky na tieto výdavky voči platným SLA zmluvám, a to len v rozsahu paušálnych výdavkov (bez zmenových požiadaviek). Platné SLA zmluvy má povinnosť správca kapitoly a organizácia publikovať  v MetaIS (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https://metais.vicepremier.gov.sk/ola-contract-list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"/>
          <p:cNvSpPr/>
          <p:nvPr/>
        </p:nvSpPr>
        <p:spPr>
          <a:xfrm>
            <a:off x="1580905" y="1686337"/>
            <a:ext cx="913330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Základné princípy tvorby rozpočtu na roky 2022 – 2024: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 startAt="6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Požiadavky správcu kapitoly a organizácie na plánované kapitálové výdavky - evidované v súlade s platnou Vyhláškou o riadení projektov (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https://www.slov-lex.sk/pravne-predpisy/SK/ZZ/2020/85/20200501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ako Projekt rozvoja IT v MetaIS (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https://metais.vicepremier.gov.sk/cilist/Projekt?page=1&amp;count=100&amp;filter%5BglobalSearch%5D=%257B%257D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vrátane prioritných titulov uplatňovaných v návrhu rozpočtu na roky 2022 až 2024,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 startAt="6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Zvýšiť kvalitu merateľných ukazovateľov jednotlivých prvkov podprogramu  0EK evidovaných v RIS tak, aby hodnota investovaných prostriedkov do ISVS odrážala plánované výsledky.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Katalóg merateľných ukazovateľov: 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https://program.statneit.sk/program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/>
          <p:nvPr/>
        </p:nvSpPr>
        <p:spPr>
          <a:xfrm>
            <a:off x="1575582" y="1955409"/>
            <a:ext cx="808892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Priestor pre Vaše otázky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e-mailová adresa: 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allopk@vicepremier.gov.sk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alebo account manažér pre Váš rezort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"/>
          <p:cNvSpPr txBox="1"/>
          <p:nvPr/>
        </p:nvSpPr>
        <p:spPr>
          <a:xfrm>
            <a:off x="1371903" y="1890325"/>
            <a:ext cx="493237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k-SK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Predmet úpravy metodického usmernenia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"/>
          <p:cNvSpPr txBox="1"/>
          <p:nvPr/>
        </p:nvSpPr>
        <p:spPr>
          <a:xfrm>
            <a:off x="1444331" y="2451748"/>
            <a:ext cx="9162577" cy="3354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upravuje postup v rámci koordinácie nákupu IT v SR v gescii MIRRI SR na účely zavedenia systematického rozhodovania o využívaní finančných zdrojov vo verejnej správe pre IT nákup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nadväzuje na uznesenie vlády SR č. 297 z  18. mája 2020 k Programu stability Slovenskej republiky na roky 2020 až 2023, ktorým vláda SR schválila materiál „Informatizácia 2.0 revízia výdavkov“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upravuje postup v zmysle vyhlášky Úradu podpredsedu vlády Slovenskej republiky pre investície a informatizáciu č. 85/2020 Z. z. o riadení projektov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"/>
          <p:cNvSpPr txBox="1"/>
          <p:nvPr/>
        </p:nvSpPr>
        <p:spPr>
          <a:xfrm>
            <a:off x="1492639" y="1586586"/>
            <a:ext cx="9494300" cy="39703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Čl. 2 – Vymedzenie pojmov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i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doplnenie pojmov v zmysle Vyhlášky č.85/2020 Z.z. o riadení projektov (projekt, veľký projekt, zmenová požiadavka, veľká zmenová požiadavka)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i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zrušenie pojmov fixné a variabilné výdavky – nahradené životným cyklom IT výdavku: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novej IT a služby prostredníctvom projektu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Rozvoj a modernizácia (zhodnotenie majetku) existujúcej IT prostredníctvom zmenovej požiadavky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Rutinná a štandardná údržba/nájom IT znamená výdavky za práce a služby, ktoré zamedzujú vzniku poškodenia, straty využiteľnosti a zabezpečujú plynulosť používania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Nákup novej alebo úprava existujúcej IT vyjadrená ako obnova zásob/ materiálu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/>
          <p:cNvSpPr txBox="1"/>
          <p:nvPr/>
        </p:nvSpPr>
        <p:spPr>
          <a:xfrm>
            <a:off x="1487607" y="1542975"/>
            <a:ext cx="9976512" cy="48013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Čl. 4 - Zostavenie rozpočtu, ods. 3)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prvok 01 – Systémy vnútornej správy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i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prvok doplnený o rozpočtovanie personálnych výdavkov na IT zamestnancov pri tvorbe rozpočtu na roky 2022 – 2024 (z technických dôvodov na strane RIS nebude uvedené predmetom rozpisu rozpočtu na roky 2022 – 2024 v RIS, prvok 01 , avšak účastník zašle rozpis personálnych výdavkov vo formáte xls. gestorovi aj MF SR – a to na základe dodatočného usmernenia MF SR / MIRRI).  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Štandardne ide o výdavky na systémy a licencie, ktoré správca kapitoly používa na zabezpečenie svojej       prevádzky (tzv. BackOffice systémy) informačného systému, a ktorých prevádzka  zároveň </a:t>
            </a: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nepresahuje 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kumulatívne sumu 100 000 EUR/ISVS za kalendárny rok.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prvok 02 – Špecializované systémy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ide o výdavky na systémy na zabezpečenie kompetencií správcu kapitoly vrátane výdavkov na štandardnú údržbu licencií, pričom tieto nie sú uvádzané samostatne v rámci ďalších prvkov podprogramu a ktorých prevádzka zároveň </a:t>
            </a: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nepresahuje 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kumulatívne sumu 100 000 EUR za kalendárny rok.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"/>
          <p:cNvSpPr txBox="1"/>
          <p:nvPr/>
        </p:nvSpPr>
        <p:spPr>
          <a:xfrm>
            <a:off x="1518135" y="1547675"/>
            <a:ext cx="9594375" cy="50783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Čl. 4 - Zostavenie rozpočtu, ods. 3)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prvok 03 – Podporná infraštruktúra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výdavky na všeobecnú infraštruktúru potrebnú pre podporu zamestnancov, napr. servery, zálohovacie systémy, HW vybavenie konkrétneho pracovníka (PC, sieťové tlačiarne, sieťové servery), komunikačné linky, LAN, WAN aktívne a pasívne prvky a iné.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prvok 04 a vyššie – špecializované prvky 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výdavky na konkrétne ISVS vrátane príslušných modulov, ktorých prevádzka zároveň </a:t>
            </a: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presahuje 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kumulatívne sumu 100 000 EUR za kalendárny rok vrátane licencií, ku ktorým sa dá identifikovať konkrétny ISVS. 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povinnosť publikovať zmluvu o prevádzke systému (SLA) k ISVS </a:t>
            </a:r>
            <a:r>
              <a:rPr b="0" i="0" lang="sk-SK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https://metais.vicepremier.gov.sk/ola-contract-list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každý ISVS na prvku 04 a vyššie, ktorým sa realizuje koncová služba (KS) musí zabezpečovať monitoring  ich využívania v súlade s platným Metodickým usmernením </a:t>
            </a:r>
            <a:r>
              <a:rPr b="0" i="0" lang="sk-SK" sz="18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https://metais.vicepremier.gov.sk/help</a:t>
            </a:r>
            <a:r>
              <a:rPr b="0" i="0" lang="sk-SK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https://program.statneit.sk/program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/>
          <p:nvPr/>
        </p:nvSpPr>
        <p:spPr>
          <a:xfrm>
            <a:off x="1542376" y="1576462"/>
            <a:ext cx="9198411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Čl. 4 - Zostavenie rozpočtu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ods. 8) :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správca kapitoly </a:t>
            </a: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povinný informovať gestora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prostriedkoch na IT nákup financovaných na doteraz existujúcich medzirezortných programoch (tzn. mimo 0EK) a ich podprogramoch </a:t>
            </a: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najneskôr do termínu zostavenia návrhu rozpočtu a rozpisu rozpočtu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ods. 10) :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každý účastník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medzirezortného programu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povinný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vypracovať a predložiť rozpis rozpočtu gestorovi podľa prvkov v medzirezortnom programe a priorít z hľadiska prostriedkov na IT nákup spolu s komentármi 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rovnakom rozsahu a čase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ako účastník medzirezortného programu predkladá prvý návrh rozpočtu MF SR.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ods. 11) :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gestor určí a následne písomne oznámi v lehote najneskôr do piatich pracovných dní odo dňa doručenia rozpisu rozpočtu účastníkom medzirezortného programu, pre ktorých je nutné stanovisko gestora pri rokovaniach s MF SR.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"/>
          <p:cNvSpPr/>
          <p:nvPr/>
        </p:nvSpPr>
        <p:spPr>
          <a:xfrm>
            <a:off x="1524837" y="1819666"/>
            <a:ext cx="921218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Čl. 5 - Posudzovanie nákupu IT prostredníctvom centrálnych IKT zmlúv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žiadosť o obstaranie IT vypracováva správca kapitoly v súlade s metodikou k príslušnej centrálnej IKT zmluve </a:t>
            </a:r>
            <a:r>
              <a:rPr lang="sk-SK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https://www.mirri.gov.sk/sekcie/informatizacia/egovernment/licencie-2/centralna-zmluva-oracle/</a:t>
            </a:r>
            <a:r>
              <a:rPr lang="sk-SK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oddelenie pre správu licencií a centrálneho obstarávania IT komodít </a:t>
            </a: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posúdi 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vecnú odôvodnenosť požiadavky o obstaranie IT prostredníctvom centrálnej IKT zmluvy a </a:t>
            </a: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vydá stanovisko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ktoré je zároveň podkladom pre proces rozpočtovania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súhlasné stanovisko MIRRI SR nahrádza 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podanie projektu 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účastníka medzirezortného programu gestorovi ako 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 oznámenie účastníka 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medzirezortného programu gestorovi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"/>
          <p:cNvSpPr/>
          <p:nvPr/>
        </p:nvSpPr>
        <p:spPr>
          <a:xfrm>
            <a:off x="1507026" y="1549020"/>
            <a:ext cx="9550180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Čl. 6 - Postup pri zmenách záväzných ukazovateľov správcu kapitoly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i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aktualizácia celého procesu v zmysle Vyhlášky č.85/2020 Z.z. o riadení projektov, vrátane procesu a limitov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https://drive.google.com/file/d/1wVxwbTKnCZjJWQKv-p48bVUf20R17q89/view?usp=sharing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životný cyklus IT výdavku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Oznámenie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 považuje za podané vyplnením príslušného formulára a za schválené gestorom v lehote </a:t>
            </a: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pracovných dní 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doručenia podania. V rámci tejto lehoty si gestor vyhradzuje právo na doplnenie informácií k podanému oznámeniu.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https://docs.google.com/forms/d/1HUG-pjMLrglVKrSKMvP-BqY7XmMNG5zQr3YbPqL8cuc/edit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 považuje za podaný </a:t>
            </a: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hodnotenie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gestorovi podľa § 3 ods. 2 písm. f) vyhlášky o riadení projektov dňom predloženia kompletných a správnych informácií v MetaIS a zaslaný na SCHVÁLENIE, </a:t>
            </a: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https://metais.vicepremier.gov.sk/cilist/Projekt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Hodnotenie gestora je účastníkovi vydané v lehote </a:t>
            </a:r>
            <a:r>
              <a:rPr b="1"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20 pracovných dní 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 dňa odoslania projektu NA SCHVÁLENIE v MetaIS.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5242" y="1522229"/>
            <a:ext cx="10170943" cy="4864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IRRI Farebnosť PPT">
      <a:dk1>
        <a:srgbClr val="004C96"/>
      </a:dk1>
      <a:lt1>
        <a:srgbClr val="FFFFFF"/>
      </a:lt1>
      <a:dk2>
        <a:srgbClr val="004C96"/>
      </a:dk2>
      <a:lt2>
        <a:srgbClr val="FFFFFF"/>
      </a:lt2>
      <a:accent1>
        <a:srgbClr val="D1D3D4"/>
      </a:accent1>
      <a:accent2>
        <a:srgbClr val="0055A1"/>
      </a:accent2>
      <a:accent3>
        <a:srgbClr val="ED1C24"/>
      </a:accent3>
      <a:accent4>
        <a:srgbClr val="263C80"/>
      </a:accent4>
      <a:accent5>
        <a:srgbClr val="5F7BCF"/>
      </a:accent5>
      <a:accent6>
        <a:srgbClr val="F4767B"/>
      </a:accent6>
      <a:hlink>
        <a:srgbClr val="004C96"/>
      </a:hlink>
      <a:folHlink>
        <a:srgbClr val="ED1C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2020-06-30T07:10:58Z</dcterms:created>
  <dc:creator>Patricia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0x01010022EB853E44D53249AF91EAAD5A56F3EF</vt:lpwstr>
  </property>
</Properties>
</file>