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</p:sldIdLst>
  <p:sldSz cx="9144000" cy="6858000" type="screen4x3"/>
  <p:notesSz cx="6797675" cy="9926638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648" autoAdjust="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AF2B736-2E91-404A-B9F0-3292A00C4421}" type="datetimeFigureOut">
              <a:rPr lang="sk-SK"/>
              <a:pPr>
                <a:defRPr/>
              </a:pPr>
              <a:t>3. 7. 2019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719" tIns="45860" rIns="91719" bIns="4586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719" tIns="45860" rIns="91719" bIns="458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BFE21F-1541-407F-8D38-CECA42E02A3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88576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133AB90D-E4B9-4476-B0F6-2396BBA08F01}" type="datetimeFigureOut">
              <a:rPr lang="sk-SK"/>
              <a:pPr>
                <a:defRPr/>
              </a:pPr>
              <a:t>3. 7. 2019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9" tIns="45860" rIns="91719" bIns="4586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7187" cy="4467225"/>
          </a:xfrm>
          <a:prstGeom prst="rect">
            <a:avLst/>
          </a:prstGeom>
        </p:spPr>
        <p:txBody>
          <a:bodyPr vert="horz" lIns="91719" tIns="45860" rIns="91719" bIns="4586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719" tIns="45860" rIns="91719" bIns="4586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719" tIns="45860" rIns="91719" bIns="458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795290-A5EE-4C1B-B442-A224235F6C6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89003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ĺžnik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bdĺžnik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Zaoblený obdĺžnik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Zaoblený obdĺžnik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Obdĺžnik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bdĺžnik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bdĺžnik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Obdĺžnik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/>
              <a:t>Upravte štýl predlohy podnadpisov</a:t>
            </a:r>
            <a:endParaRPr lang="en-US"/>
          </a:p>
        </p:txBody>
      </p:sp>
      <p:sp>
        <p:nvSpPr>
          <p:cNvPr id="17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3B50A-5045-4DB0-9A3F-07C010F4BACD}" type="datetimeFigureOut">
              <a:rPr lang="sk-SK"/>
              <a:pPr>
                <a:defRPr/>
              </a:pPr>
              <a:t>3. 7. 2019</a:t>
            </a:fld>
            <a:endParaRPr lang="sk-SK"/>
          </a:p>
        </p:txBody>
      </p:sp>
      <p:sp>
        <p:nvSpPr>
          <p:cNvPr id="18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F6921F4-2109-4237-931B-7D63B96D2CF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8532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15279-108D-423F-8BAF-CB492BD9E84C}" type="datetimeFigureOut">
              <a:rPr lang="sk-SK"/>
              <a:pPr>
                <a:defRPr/>
              </a:pPr>
              <a:t>3. 7. 2019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1578A-5AD6-4EF8-9D7A-6FB9645DA12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1890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05515-859C-441A-B5E7-26A98358D20B}" type="datetimeFigureOut">
              <a:rPr lang="sk-SK"/>
              <a:pPr>
                <a:defRPr/>
              </a:pPr>
              <a:t>3. 7. 2019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7FDDC-1DDE-4701-9BC1-C5716E7E644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0885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6275C-CCDF-4271-8ABA-BAD5A22E703F}" type="datetimeFigureOut">
              <a:rPr lang="sk-SK"/>
              <a:pPr>
                <a:defRPr/>
              </a:pPr>
              <a:t>3. 7. 2019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9714F-7658-4F4F-BD65-FFE3E515E7D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886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4862C-3260-4F47-9B44-F2F0AE9D0D67}" type="datetimeFigureOut">
              <a:rPr lang="sk-SK"/>
              <a:pPr>
                <a:defRPr/>
              </a:pPr>
              <a:t>3. 7. 2019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B0B30-E5F1-4E94-B989-DE564F22B05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3699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75491-1812-49BE-8881-C42E33ADAF3B}" type="datetimeFigureOut">
              <a:rPr lang="sk-SK"/>
              <a:pPr>
                <a:defRPr/>
              </a:pPr>
              <a:t>3. 7. 2019</a:t>
            </a:fld>
            <a:endParaRPr lang="sk-SK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C739-CFA6-4EA2-B28A-8C374281877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1362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C120C7-BF9C-4EA9-ADC8-603C76A08759}" type="datetimeFigureOut">
              <a:rPr lang="sk-SK"/>
              <a:pPr>
                <a:defRPr/>
              </a:pPr>
              <a:t>3. 7. 2019</a:t>
            </a:fld>
            <a:endParaRPr lang="sk-SK"/>
          </a:p>
        </p:txBody>
      </p:sp>
      <p:sp>
        <p:nvSpPr>
          <p:cNvPr id="8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2BA46-86AC-418C-A530-276D7C45FF3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9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77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37A04-B74D-43ED-A980-DD529BE93895}" type="datetimeFigureOut">
              <a:rPr lang="sk-SK"/>
              <a:pPr>
                <a:defRPr/>
              </a:pPr>
              <a:t>3. 7. 2019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9BDE-A59E-4966-8A99-846E458479A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9078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40F83-1900-4DD8-8E32-9DC5708658EA}" type="datetimeFigureOut">
              <a:rPr lang="sk-SK"/>
              <a:pPr>
                <a:defRPr/>
              </a:pPr>
              <a:t>3. 7. 2019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83D97-A12F-4914-B164-94311885B52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5174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81D5-24CC-47D3-B7FF-B94D749F5885}" type="datetimeFigureOut">
              <a:rPr lang="sk-SK"/>
              <a:pPr>
                <a:defRPr/>
              </a:pPr>
              <a:t>3. 7. 2019</a:t>
            </a:fld>
            <a:endParaRPr lang="sk-SK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CD32-173B-459B-B735-F1480600773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2624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DB2E-95C0-45F2-97AE-6254E16177D2}" type="datetimeFigureOut">
              <a:rPr lang="sk-SK"/>
              <a:pPr>
                <a:defRPr/>
              </a:pPr>
              <a:t>3. 7. 2019</a:t>
            </a:fld>
            <a:endParaRPr lang="sk-SK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6CEEF-A574-4251-9387-42249F54501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8856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Obdĺžni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Obdĺžni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Zástupný symbol nadpisu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štýly predlohy textu</a:t>
            </a:r>
            <a:endParaRPr lang="en-US" altLang="sk-SK"/>
          </a:p>
        </p:txBody>
      </p:sp>
      <p:sp>
        <p:nvSpPr>
          <p:cNvPr id="1040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  <a:endParaRPr lang="en-US" altLang="sk-SK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cs typeface="Arial" charset="0"/>
              </a:defRPr>
            </a:lvl1pPr>
          </a:lstStyle>
          <a:p>
            <a:pPr>
              <a:defRPr/>
            </a:pPr>
            <a:fld id="{0AB25591-FF4E-4994-A36E-40686799D299}" type="datetimeFigureOut">
              <a:rPr lang="sk-SK"/>
              <a:pPr>
                <a:defRPr/>
              </a:pPr>
              <a:t>3. 7. 2019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CE46FA-6EA8-4C34-8BE2-191CAE47453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5" r:id="rId1"/>
    <p:sldLayoutId id="2147484507" r:id="rId2"/>
    <p:sldLayoutId id="2147484508" r:id="rId3"/>
    <p:sldLayoutId id="2147484509" r:id="rId4"/>
    <p:sldLayoutId id="2147484516" r:id="rId5"/>
    <p:sldLayoutId id="2147484517" r:id="rId6"/>
    <p:sldLayoutId id="2147484510" r:id="rId7"/>
    <p:sldLayoutId id="2147484511" r:id="rId8"/>
    <p:sldLayoutId id="2147484512" r:id="rId9"/>
    <p:sldLayoutId id="2147484513" r:id="rId10"/>
    <p:sldLayoutId id="21474845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251521" y="116632"/>
            <a:ext cx="8678876" cy="3363169"/>
          </a:xfrm>
        </p:spPr>
        <p:txBody>
          <a:bodyPr/>
          <a:lstStyle/>
          <a:p>
            <a:pPr eaLnBrk="1" hangingPunct="1"/>
            <a:r>
              <a:rPr lang="sk-SK" altLang="sk-SK" sz="4000" b="1" dirty="0"/>
              <a:t>Integrovaný regionálny operačný program </a:t>
            </a:r>
            <a:r>
              <a:rPr lang="en-US" altLang="sk-SK" sz="4000" b="1" dirty="0"/>
              <a:t>2014 – 2020</a:t>
            </a:r>
            <a:r>
              <a:rPr lang="sk-SK" altLang="sk-SK" sz="4000" b="1" dirty="0"/>
              <a:t> </a:t>
            </a:r>
            <a:br>
              <a:rPr lang="sk-SK" altLang="sk-SK" sz="4000" b="1" dirty="0"/>
            </a:br>
            <a:r>
              <a:rPr lang="sk-SK" altLang="sk-SK" sz="4000" b="1" dirty="0"/>
              <a:t/>
            </a:r>
            <a:br>
              <a:rPr lang="sk-SK" altLang="sk-SK" sz="4000" b="1" dirty="0"/>
            </a:br>
            <a:r>
              <a:rPr lang="sk-SK" altLang="sk-SK" sz="3000" b="1" dirty="0"/>
              <a:t>Školenie pre prijímateľov (Miestne akčné skupiny)</a:t>
            </a:r>
            <a:br>
              <a:rPr lang="sk-SK" altLang="sk-SK" sz="3000" b="1" dirty="0"/>
            </a:br>
            <a:r>
              <a:rPr lang="sk-SK" sz="3000" dirty="0"/>
              <a:t>Špecifický cieľ 5.1.1 – </a:t>
            </a:r>
            <a:r>
              <a:rPr lang="sk-SK" sz="3200" dirty="0"/>
              <a:t>Zvýšenie zamestnanosti na miestnej úrovni podporou podnikania a inovácií</a:t>
            </a:r>
            <a:endParaRPr lang="en-US" altLang="sk-SK" sz="3000" i="1" dirty="0"/>
          </a:p>
        </p:txBody>
      </p:sp>
      <p:pic>
        <p:nvPicPr>
          <p:cNvPr id="2049" name="Obrázok 1" descr="logo IROP 2014-2020_verzia 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79599"/>
            <a:ext cx="1224136" cy="103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Obrázok 2" descr="http://www.euroregion-tatry.eu/_pliki/flaga_UE+unia_europejska_EFRR_z_lewej_SK%20sm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537428"/>
            <a:ext cx="2630205" cy="7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970138"/>
            <a:ext cx="1944216" cy="188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142"/>
          </a:xfrm>
        </p:spPr>
        <p:txBody>
          <a:bodyPr/>
          <a:lstStyle/>
          <a:p>
            <a:r>
              <a:rPr lang="sk-SK" sz="2500" dirty="0"/>
              <a:t>nesprávne vyčíslenie výšky náhrady pri použití súkromného motorového vozidla pre služobné účely,</a:t>
            </a:r>
          </a:p>
          <a:p>
            <a:r>
              <a:rPr lang="sk-SK" sz="2500" dirty="0"/>
              <a:t>nedostatočné preukázanie účasti zamestnancov kancelárie MAS na jednotlivých služobných cestách (v prípade vyslania na služobnú cestu, ktorej charakter to umožňuje je potrebné predložiť pozvánku k pracovnej ceste, </a:t>
            </a:r>
            <a:r>
              <a:rPr lang="sk-SK" sz="2500" dirty="0" smtClean="0"/>
              <a:t>alebo fotografiu</a:t>
            </a:r>
            <a:r>
              <a:rPr lang="sk-SK" sz="2500" dirty="0"/>
              <a:t>, </a:t>
            </a:r>
            <a:r>
              <a:rPr lang="sk-SK" sz="2500" dirty="0" smtClean="0"/>
              <a:t>alebo mailové </a:t>
            </a:r>
            <a:r>
              <a:rPr lang="sk-SK" sz="2500" dirty="0"/>
              <a:t>potvrdenie o zúčastnení sa na aktivite na pracovnej ceste a pod.),</a:t>
            </a:r>
          </a:p>
          <a:p>
            <a:r>
              <a:rPr lang="sk-SK" sz="2500" dirty="0"/>
              <a:t>chýbajúce účtovné záznamy preukazujúce zaúčtovanie služobnej cesty v účtovníctve MAS, (</a:t>
            </a:r>
            <a:r>
              <a:rPr lang="sk-SK" sz="2500" b="1" dirty="0"/>
              <a:t>na analytických účtoch)</a:t>
            </a:r>
          </a:p>
          <a:p>
            <a:r>
              <a:rPr lang="sk-SK" sz="2500" dirty="0"/>
              <a:t>chýbajúci súhlas o použití súkromného motorového vozidla pre služobné účely.</a:t>
            </a:r>
          </a:p>
        </p:txBody>
      </p:sp>
    </p:spTree>
    <p:extLst>
      <p:ext uri="{BB962C8B-B14F-4D97-AF65-F5344CB8AC3E}">
        <p14:creationId xmlns:p14="http://schemas.microsoft.com/office/powerpoint/2010/main" val="101270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4277" y="764704"/>
            <a:ext cx="8229600" cy="1085056"/>
          </a:xfrm>
        </p:spPr>
        <p:txBody>
          <a:bodyPr/>
          <a:lstStyle/>
          <a:p>
            <a:pPr algn="ctr"/>
            <a:r>
              <a:rPr lang="sk-SK" dirty="0"/>
              <a:t>Nájom priestorov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24277" y="1851070"/>
            <a:ext cx="8229600" cy="4530258"/>
          </a:xfrm>
        </p:spPr>
        <p:txBody>
          <a:bodyPr/>
          <a:lstStyle/>
          <a:p>
            <a:pPr algn="just"/>
            <a:r>
              <a:rPr lang="sk-SK" dirty="0"/>
              <a:t>chýbajúce potvrdenie o vykonaní základnej finančnej kontroly na faktúre,</a:t>
            </a:r>
          </a:p>
          <a:p>
            <a:pPr algn="just"/>
            <a:r>
              <a:rPr lang="sk-SK" dirty="0"/>
              <a:t>úhrady faktúr za nájom priestorov sú často uhrádzané po splatnosti (predložiť vysvetlenie),</a:t>
            </a:r>
          </a:p>
          <a:p>
            <a:pPr algn="just"/>
            <a:r>
              <a:rPr lang="sk-SK" dirty="0"/>
              <a:t>chýbajúci doklad o zaúčtovaní nájmu priestorov v účtovníctve MAS (analytické účty),</a:t>
            </a:r>
          </a:p>
          <a:p>
            <a:pPr algn="just"/>
            <a:r>
              <a:rPr lang="sk-SK" dirty="0"/>
              <a:t>v prípade príležitostného prenájmu je povinný prijímateľ postupovať v zmysle platného zákona o verejnom obstarávaní a Metodického pokynu CKO č.6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07341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pPr algn="ctr"/>
            <a:r>
              <a:rPr lang="sk-SK" dirty="0"/>
              <a:t>Hmotný a nehmotný majetok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687488"/>
            <a:ext cx="8229600" cy="4886350"/>
          </a:xfrm>
        </p:spPr>
        <p:txBody>
          <a:bodyPr/>
          <a:lstStyle/>
          <a:p>
            <a:r>
              <a:rPr lang="sk-SK" dirty="0"/>
              <a:t>chýbajúce potvrdenie o vykonaní základnej finančnej kontroly na faktúre,</a:t>
            </a:r>
          </a:p>
          <a:p>
            <a:r>
              <a:rPr lang="sk-SK" dirty="0"/>
              <a:t>chýbajúci doklad o zaradení majetku v účtovníctve MAS,</a:t>
            </a:r>
          </a:p>
          <a:p>
            <a:r>
              <a:rPr lang="sk-SK" dirty="0"/>
              <a:t>chýbajúca fotodokumentácia obstaraného majetku,</a:t>
            </a:r>
          </a:p>
          <a:p>
            <a:r>
              <a:rPr lang="sk-SK" dirty="0"/>
              <a:t>chýbajúce poistenie majetku a kópia úhrady poistného ( povinnosťou MAS je majetok poistiť v zmysle zmluvy o NFP, bod. 5.5.2 c – osobitné dojednania, poprípade v prílohe č.1 Všeobecné zmluvné podmienky – čl. 13 Zabezpečenie, pohľadávky, poistenie majetku a zmluvné pokuty)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2665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93DF3-0471-4ADE-B0BC-190A97914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/>
          <a:lstStyle/>
          <a:p>
            <a:r>
              <a:rPr lang="sk-SK" dirty="0"/>
              <a:t>Ostatné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89A9F5-F300-49A8-8F6A-9957079EA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500" dirty="0" err="1"/>
              <a:t>Predfinancovanie</a:t>
            </a:r>
            <a:r>
              <a:rPr lang="sk-SK" sz="2500" dirty="0"/>
              <a:t>- prijímateľ predkladá </a:t>
            </a:r>
            <a:r>
              <a:rPr lang="sk-SK" sz="2500" b="1" dirty="0"/>
              <a:t>všetky doklady </a:t>
            </a:r>
            <a:r>
              <a:rPr lang="sk-SK" sz="2500" dirty="0"/>
              <a:t>v zmysle Príručky pre prijímateľa, tovar musí byť dodaný, zaradený v majetku, poistený, zaúčtovaný, okrem dokladu o úhrade</a:t>
            </a:r>
          </a:p>
          <a:p>
            <a:pPr algn="just"/>
            <a:r>
              <a:rPr lang="sk-SK" sz="2500" dirty="0" err="1"/>
              <a:t>Späťvzatia</a:t>
            </a:r>
            <a:r>
              <a:rPr lang="sk-SK" sz="2500" dirty="0"/>
              <a:t> </a:t>
            </a:r>
            <a:r>
              <a:rPr lang="sk-SK" sz="2500" dirty="0" err="1"/>
              <a:t>ŽoP</a:t>
            </a:r>
            <a:r>
              <a:rPr lang="sk-SK" sz="2500" dirty="0"/>
              <a:t>- </a:t>
            </a:r>
            <a:r>
              <a:rPr lang="sk-SK" sz="2500" dirty="0" smtClean="0"/>
              <a:t>bezdôvodné </a:t>
            </a:r>
            <a:r>
              <a:rPr lang="sk-SK" sz="2500" dirty="0" err="1"/>
              <a:t>späťvzatia</a:t>
            </a:r>
            <a:r>
              <a:rPr lang="sk-SK" sz="2500" dirty="0"/>
              <a:t> RO pre IROP nemusí </a:t>
            </a:r>
            <a:r>
              <a:rPr lang="sk-SK" sz="2500" dirty="0" smtClean="0"/>
              <a:t>akceptovať (častokrát sú spracované a následne ich nie je možné vyplácať)</a:t>
            </a:r>
            <a:endParaRPr lang="sk-SK" sz="2500" dirty="0"/>
          </a:p>
          <a:p>
            <a:pPr algn="just"/>
            <a:r>
              <a:rPr lang="sk-SK" sz="2500" dirty="0"/>
              <a:t>Zmeny projektu predkladať na formulároch, ktoré sú prílohou Príručky pre </a:t>
            </a:r>
            <a:r>
              <a:rPr lang="sk-SK" sz="2500" dirty="0" smtClean="0"/>
              <a:t>prijímateľa</a:t>
            </a:r>
          </a:p>
          <a:p>
            <a:pPr algn="just"/>
            <a:r>
              <a:rPr lang="sk-SK" sz="2500" dirty="0" smtClean="0"/>
              <a:t>Dodržiavať odporúčanie RO pre IROP predkladať ŽoP každé tri mesiace</a:t>
            </a:r>
            <a:endParaRPr lang="sk-SK" sz="2500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237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/>
          <a:lstStyle/>
          <a:p>
            <a:pPr algn="ctr"/>
            <a:r>
              <a:rPr lang="sk-SK" dirty="0"/>
              <a:t>Najčastejšie chyby pri predkladaní ŽoP na Chod MAS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Formulár žiadosti o platbu – časť A</a:t>
            </a:r>
          </a:p>
          <a:p>
            <a:r>
              <a:rPr lang="sk-SK" dirty="0"/>
              <a:t>Mzdové výdavky </a:t>
            </a:r>
          </a:p>
          <a:p>
            <a:r>
              <a:rPr lang="sk-SK" dirty="0"/>
              <a:t>Cestovné náhrady</a:t>
            </a:r>
          </a:p>
          <a:p>
            <a:r>
              <a:rPr lang="sk-SK" dirty="0"/>
              <a:t>Nájom priestorov</a:t>
            </a:r>
          </a:p>
          <a:p>
            <a:r>
              <a:rPr lang="sk-SK" dirty="0"/>
              <a:t>Hmotný a nehmotný majetok</a:t>
            </a:r>
          </a:p>
          <a:p>
            <a:r>
              <a:rPr lang="sk-SK" dirty="0"/>
              <a:t>Ostatné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32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sk-SK" dirty="0"/>
              <a:t>Formulár žiadosti o platbu – časť A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030"/>
          </a:xfrm>
        </p:spPr>
        <p:txBody>
          <a:bodyPr/>
          <a:lstStyle/>
          <a:p>
            <a:r>
              <a:rPr lang="sk-SK" sz="2500" dirty="0"/>
              <a:t>v zozname nárokovaných finančných prostriedkov/deklarovaných výdavkov uvádzať názvy výdavkov, ktoré sú uvedené v podrobnom rozpočte v zmysle zmluvy o NFP (napr. Nájom priestorov vrátane energií, cestovné náhrady (12.1.2019) a pod.),</a:t>
            </a:r>
          </a:p>
          <a:p>
            <a:r>
              <a:rPr lang="sk-SK" sz="2500" dirty="0"/>
              <a:t>chýbajúce dátumy úhrady jednotlivých výdavkov,</a:t>
            </a:r>
          </a:p>
          <a:p>
            <a:r>
              <a:rPr lang="sk-SK" sz="2500" dirty="0"/>
              <a:t>nesprávne uvádzané kódy ekonomickej alebo kódy funkčnej klasifikácie (kód ekonomickej klasifikácie pri bežných výdavkov 642 001, pri kapitálových výdavkoch 722 001, kód funkčnej klasifikácie 041</a:t>
            </a:r>
            <a:r>
              <a:rPr lang="sk-SK" dirty="0"/>
              <a:t>2) </a:t>
            </a:r>
          </a:p>
          <a:p>
            <a:r>
              <a:rPr lang="sk-SK" sz="2500" dirty="0"/>
              <a:t>uvádzať ceny s DPH , bez DPH – podľa skutočného výdavku</a:t>
            </a:r>
          </a:p>
          <a:p>
            <a:pPr marL="109537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5693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142"/>
          </a:xfrm>
        </p:spPr>
        <p:txBody>
          <a:bodyPr/>
          <a:lstStyle/>
          <a:p>
            <a:r>
              <a:rPr lang="sk-SK" dirty="0"/>
              <a:t>sumy nárokovaných finančných prostriedkov/deklarovaných výdavkov predložené prijímateľom často prekračujú limity stanovenými RO pre IROP, ktoré boli vopred uvedené vo výzve na predkladanie ŽoNFP (kód výzvy IROP-PO5-SC511-2017-23) v prílohe č.4 – Zoznam oprávnených výdavkov k výzve na predkladanie ŽoNFP a zároveň v podrobnom rozpočte (ako príloha ŽoNFP, respektíve príloha zmluvy o NFP),</a:t>
            </a:r>
          </a:p>
        </p:txBody>
      </p:sp>
    </p:spTree>
    <p:extLst>
      <p:ext uri="{BB962C8B-B14F-4D97-AF65-F5344CB8AC3E}">
        <p14:creationId xmlns:p14="http://schemas.microsoft.com/office/powerpoint/2010/main" val="393589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pPr algn="ctr"/>
            <a:r>
              <a:rPr lang="sk-SK" dirty="0"/>
              <a:t>Mzdové výdavky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03512"/>
            <a:ext cx="8229600" cy="4324350"/>
          </a:xfrm>
        </p:spPr>
        <p:txBody>
          <a:bodyPr/>
          <a:lstStyle/>
          <a:p>
            <a:r>
              <a:rPr lang="sk-SK" sz="2500" dirty="0"/>
              <a:t>nedostatočné vypĺňanie pracovných výkazov (pri jednotlivých zamestnancoch kancelárie MAS uvádzať činnosti v zmysle prílohy č.408 – Vzorový pracovný výkaz v rámci Príručky pre prijímateľa MAS, verzia 1.2, účinná od 18.10.2018, je potrebné uvádzať detailný popis pracovnej činnosti,</a:t>
            </a:r>
          </a:p>
          <a:p>
            <a:r>
              <a:rPr lang="sk-SK" sz="2500" dirty="0"/>
              <a:t>nesprávne uvádzaný ITMS kód projektu v pracovných výkazoch (časté uvádzanie kód ŽoNFP),</a:t>
            </a:r>
          </a:p>
          <a:p>
            <a:r>
              <a:rPr lang="sk-SK" sz="2500" dirty="0"/>
              <a:t>nesúlad počtu hodín trvania aktivity v pracovných výkazoch s výplatnou páskou, respektíve so mzdovým listom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786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544616"/>
          </a:xfrm>
        </p:spPr>
        <p:txBody>
          <a:bodyPr/>
          <a:lstStyle/>
          <a:p>
            <a:r>
              <a:rPr lang="sk-SK" sz="2500" dirty="0"/>
              <a:t>v pracovných výkazoch uviesť, či sa osoba uvedená v pracovnom výkaze v danom mesiaci podieľala aj na implementácii iných projektov financovaných z EŠIF, respektíve iných programov EÚ alebo vnútroštátnych programov (ak áno, je potrebné automaticky doložiť aj pracovné výkazy z predmetných projektov za jednotlivé mesiace),</a:t>
            </a:r>
          </a:p>
          <a:p>
            <a:r>
              <a:rPr lang="sk-SK" sz="2500" dirty="0"/>
              <a:t>pracovné výkazy je potrebné do systému ITMS2014+ vkladať aj vo formáte </a:t>
            </a:r>
            <a:r>
              <a:rPr lang="sk-SK" sz="2500" dirty="0" err="1"/>
              <a:t>Excell</a:t>
            </a:r>
            <a:r>
              <a:rPr lang="sk-SK" sz="2500" dirty="0"/>
              <a:t>, nie len vo formáte </a:t>
            </a:r>
            <a:r>
              <a:rPr lang="sk-SK" sz="2500" dirty="0" err="1"/>
              <a:t>Pdf</a:t>
            </a:r>
            <a:r>
              <a:rPr lang="sk-SK" sz="2500" dirty="0"/>
              <a:t>,</a:t>
            </a:r>
          </a:p>
          <a:p>
            <a:r>
              <a:rPr lang="sk-SK" sz="2500" dirty="0"/>
              <a:t>c</a:t>
            </a:r>
            <a:r>
              <a:rPr lang="sk-SK" sz="2500" dirty="0" smtClean="0"/>
              <a:t>hýbajúce </a:t>
            </a:r>
            <a:r>
              <a:rPr lang="sk-SK" sz="2500" dirty="0"/>
              <a:t>splnomocnenie zamestnanca (najčastejšie projektového manažéra MAS) k úkonom súvisiacich s podpisovaním pracovných výkazov štatutárneho orgánu </a:t>
            </a:r>
            <a:r>
              <a:rPr lang="sk-SK" sz="2500" dirty="0" smtClean="0"/>
              <a:t>MAS</a:t>
            </a:r>
          </a:p>
          <a:p>
            <a:r>
              <a:rPr lang="sk-SK" sz="2500" dirty="0"/>
              <a:t>v</a:t>
            </a:r>
            <a:r>
              <a:rPr lang="sk-SK" sz="2500" dirty="0" smtClean="0"/>
              <a:t> ŽoP deklarovať celkovú cenu práce </a:t>
            </a:r>
            <a:endParaRPr lang="sk-SK" sz="25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1520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/>
          <a:lstStyle/>
          <a:p>
            <a:r>
              <a:rPr lang="sk-SK" sz="2400" dirty="0"/>
              <a:t>chýbajúce potvrdenia zamestnávateľa o dĺžke odbornej praxe vyžadovanej pre príslušnú pracovnú pozíciu, respektíve ekvivalentný dokument (napr. čestné vyhlásenie zamestnanca o dĺžke odbornej praxe, ak dĺžku odbornej praxe nemôže potvrdiť MAS), pretože MAS dokladá existenciu pracovno-právneho vzťahu medzi zamestnávateľom a zamestnancom, v rámci ktorého zamestnanci vykonávajú práce súvisiace s projektom,</a:t>
            </a:r>
          </a:p>
          <a:p>
            <a:r>
              <a:rPr lang="sk-SK" sz="2400" dirty="0"/>
              <a:t>nepodpísané životopisy zamestnancov </a:t>
            </a:r>
            <a:endParaRPr lang="sk-SK" sz="2400" dirty="0" smtClean="0"/>
          </a:p>
          <a:p>
            <a:r>
              <a:rPr lang="sk-SK" sz="2400" dirty="0"/>
              <a:t>p</a:t>
            </a:r>
            <a:r>
              <a:rPr lang="sk-SK" sz="2400" dirty="0" smtClean="0"/>
              <a:t>racovné činnosti sa často zamieňajú v predmetných pozíciách, každý robí všetko</a:t>
            </a:r>
          </a:p>
          <a:p>
            <a:r>
              <a:rPr lang="sk-SK" sz="2400" dirty="0" smtClean="0"/>
              <a:t>dodržiavanie pracovného času, týždenný mesačný...</a:t>
            </a:r>
          </a:p>
          <a:p>
            <a:r>
              <a:rPr lang="sk-SK" sz="2400" dirty="0"/>
              <a:t>k</a:t>
            </a:r>
            <a:r>
              <a:rPr lang="sk-SK" sz="2400" dirty="0" smtClean="0"/>
              <a:t>u mzdovým výdavkom predkladať doklad o účasti na školení, stretnutí aj keď si nenárokuje cestovné náhrady (zápis zo stretnutia, prezenčnú listinu resp. iné doklady preukazujúce účasť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9657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134"/>
          </a:xfrm>
        </p:spPr>
        <p:txBody>
          <a:bodyPr/>
          <a:lstStyle/>
          <a:p>
            <a:pPr algn="just"/>
            <a:r>
              <a:rPr lang="sk-SK" sz="2500" dirty="0"/>
              <a:t>nedostatočné doklady o úhrade/ výpisy z bankového účtu potvrdzujúci úhradu čistej mzdy/odmeny zamestnancovi , o úhrade preddavkov na daň a odvodov do Sociálnej a zdravotnej poisťovne s identifikáciou platby (často sú predložené výpisy z bankového účtu, kedy nie je možné identifikovať transakcie medzi jednotlivými bankovými účtami),</a:t>
            </a:r>
          </a:p>
          <a:p>
            <a:pPr algn="just"/>
            <a:r>
              <a:rPr lang="sk-SK" sz="2500" dirty="0"/>
              <a:t>uskutočnené úhrady za výdavky z bankového účtu, ktorý nie je uvedený v zmluve o NFP, resp. v účte, ktorý bol uvedený pri oznámení o zmene projektu, ak ide o iný účet MAS, je potrebné predložiť originál resp. úradne overené kópiu o zriadený účtu MAS</a:t>
            </a:r>
          </a:p>
          <a:p>
            <a:r>
              <a:rPr lang="sk-SK" sz="2500" dirty="0"/>
              <a:t>na implementáciu stratégie MAS, samostatný účet odlišný od účtu na chod </a:t>
            </a:r>
            <a:r>
              <a:rPr lang="sk-SK" sz="2500" dirty="0" smtClean="0"/>
              <a:t>MAS (v prípade </a:t>
            </a:r>
            <a:r>
              <a:rPr lang="sk-SK" sz="2500" dirty="0" err="1" smtClean="0"/>
              <a:t>predfinancovania</a:t>
            </a:r>
            <a:r>
              <a:rPr lang="sk-SK" sz="2500" dirty="0" smtClean="0"/>
              <a:t>)</a:t>
            </a:r>
            <a:endParaRPr lang="sk-SK" sz="25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6536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0143" y="764704"/>
            <a:ext cx="8229600" cy="1066800"/>
          </a:xfrm>
        </p:spPr>
        <p:txBody>
          <a:bodyPr/>
          <a:lstStyle/>
          <a:p>
            <a:pPr algn="ctr"/>
            <a:r>
              <a:rPr lang="sk-SK" dirty="0"/>
              <a:t>Cestovné náhrady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60143" y="1628800"/>
            <a:ext cx="8229600" cy="5040560"/>
          </a:xfrm>
        </p:spPr>
        <p:txBody>
          <a:bodyPr/>
          <a:lstStyle/>
          <a:p>
            <a:pPr algn="just"/>
            <a:r>
              <a:rPr lang="sk-SK" sz="2500" dirty="0"/>
              <a:t>nedostatočné vypĺňanie cestovných príkazov – neúplne vyplnené vyúčtovanie pracovnej cesty (neuvedená výška cestovného, stravného príp. nutných vedľajších výdavkov),</a:t>
            </a:r>
          </a:p>
          <a:p>
            <a:pPr algn="just"/>
            <a:r>
              <a:rPr lang="sk-SK" sz="2500" dirty="0"/>
              <a:t>chýbajúci súhlas štatutára s vyslaním zamestnanca kancelárie MAS na služobnú cestu,</a:t>
            </a:r>
          </a:p>
          <a:p>
            <a:pPr algn="just"/>
            <a:r>
              <a:rPr lang="sk-SK" sz="2500" dirty="0"/>
              <a:t>nedostatočne vyplnené správy zo služobnej cesty- písomná správa zo služobnej cesty má obsahovať, kto, kedy a kam cestu vykonal, súvislosť cesty s realizáciou projektu, stručný popis výsledku cesty – napr. závery z rokovania, aktivity, školenie a pod.</a:t>
            </a:r>
          </a:p>
          <a:p>
            <a:pPr algn="just"/>
            <a:r>
              <a:rPr lang="sk-SK" sz="2500" dirty="0"/>
              <a:t>nehospodárne a neefektívne vynaloženie výdavkov, napr. odovzdanie </a:t>
            </a:r>
            <a:r>
              <a:rPr lang="sk-SK" sz="2500" dirty="0" err="1"/>
              <a:t>ŽoP</a:t>
            </a:r>
            <a:r>
              <a:rPr lang="sk-SK" sz="2500" dirty="0"/>
              <a:t> osobne na RO pre IROP, a vyúčtovanie prac. cesty za cca 200 EUR</a:t>
            </a:r>
          </a:p>
        </p:txBody>
      </p:sp>
    </p:spTree>
    <p:extLst>
      <p:ext uri="{BB962C8B-B14F-4D97-AF65-F5344CB8AC3E}">
        <p14:creationId xmlns:p14="http://schemas.microsoft.com/office/powerpoint/2010/main" val="1375868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ustriálne">
  <a:themeElements>
    <a:clrScheme name="Industriáln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dustriál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13977</TotalTime>
  <Words>976</Words>
  <Application>Microsoft Office PowerPoint</Application>
  <PresentationFormat>Prezentácia na obrazovke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Wingdings 2</vt:lpstr>
      <vt:lpstr>Industriálne</vt:lpstr>
      <vt:lpstr>Integrovaný regionálny operačný program 2014 – 2020   Školenie pre prijímateľov (Miestne akčné skupiny) Špecifický cieľ 5.1.1 – Zvýšenie zamestnanosti na miestnej úrovni podporou podnikania a inovácií</vt:lpstr>
      <vt:lpstr>Najčastejšie chyby pri predkladaní ŽoP na Chod MAS</vt:lpstr>
      <vt:lpstr>Formulár žiadosti o platbu – časť A</vt:lpstr>
      <vt:lpstr>Prezentácia programu PowerPoint</vt:lpstr>
      <vt:lpstr>Mzdové výdavky</vt:lpstr>
      <vt:lpstr>Prezentácia programu PowerPoint</vt:lpstr>
      <vt:lpstr>Prezentácia programu PowerPoint</vt:lpstr>
      <vt:lpstr>Prezentácia programu PowerPoint</vt:lpstr>
      <vt:lpstr>Cestovné náhrady</vt:lpstr>
      <vt:lpstr>Prezentácia programu PowerPoint</vt:lpstr>
      <vt:lpstr>Nájom priestorov</vt:lpstr>
      <vt:lpstr>Hmotný a nehmotný majetok</vt:lpstr>
      <vt:lpstr>Ostatné</vt:lpstr>
    </vt:vector>
  </TitlesOfParts>
  <Company>MPRR 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plán rozvoja a údržby ciest na úrovni regiónov</dc:title>
  <dc:creator>Kristeľ Pavol</dc:creator>
  <cp:lastModifiedBy>Šupáková Petra</cp:lastModifiedBy>
  <cp:revision>687</cp:revision>
  <cp:lastPrinted>2015-11-02T15:04:17Z</cp:lastPrinted>
  <dcterms:created xsi:type="dcterms:W3CDTF">2013-10-01T11:51:59Z</dcterms:created>
  <dcterms:modified xsi:type="dcterms:W3CDTF">2019-07-03T08:43:05Z</dcterms:modified>
</cp:coreProperties>
</file>