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08" r:id="rId1"/>
  </p:sldMasterIdLst>
  <p:notesMasterIdLst>
    <p:notesMasterId r:id="rId22"/>
  </p:notesMasterIdLst>
  <p:handoutMasterIdLst>
    <p:handoutMasterId r:id="rId23"/>
  </p:handoutMasterIdLst>
  <p:sldIdLst>
    <p:sldId id="256" r:id="rId2"/>
    <p:sldId id="409" r:id="rId3"/>
    <p:sldId id="410" r:id="rId4"/>
    <p:sldId id="413" r:id="rId5"/>
    <p:sldId id="411" r:id="rId6"/>
    <p:sldId id="414" r:id="rId7"/>
    <p:sldId id="390" r:id="rId8"/>
    <p:sldId id="415" r:id="rId9"/>
    <p:sldId id="391" r:id="rId10"/>
    <p:sldId id="392" r:id="rId11"/>
    <p:sldId id="393" r:id="rId12"/>
    <p:sldId id="394" r:id="rId13"/>
    <p:sldId id="395" r:id="rId14"/>
    <p:sldId id="416" r:id="rId15"/>
    <p:sldId id="396" r:id="rId16"/>
    <p:sldId id="397" r:id="rId17"/>
    <p:sldId id="398" r:id="rId18"/>
    <p:sldId id="408" r:id="rId19"/>
    <p:sldId id="358" r:id="rId20"/>
    <p:sldId id="330" r:id="rId21"/>
  </p:sldIdLst>
  <p:sldSz cx="9144000" cy="6858000" type="screen4x3"/>
  <p:notesSz cx="6797675" cy="9926638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B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redný štýl 2 - zvýrazneni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3648" autoAdjust="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750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DAF2B736-2E91-404A-B9F0-3292A00C4421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719" tIns="45860" rIns="91719" bIns="4586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1275" y="9428163"/>
            <a:ext cx="2944813" cy="496887"/>
          </a:xfrm>
          <a:prstGeom prst="rect">
            <a:avLst/>
          </a:prstGeom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1BFE21F-1541-407F-8D38-CECA42E02A3F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88576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719" tIns="45860" rIns="91719" bIns="45860" rtlCol="0"/>
          <a:lstStyle>
            <a:lvl1pPr algn="r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fld id="{133AB90D-E4B9-4476-B0F6-2396BBA08F01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9" tIns="45860" rIns="91719" bIns="4586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37187" cy="4467225"/>
          </a:xfrm>
          <a:prstGeom prst="rect">
            <a:avLst/>
          </a:prstGeom>
        </p:spPr>
        <p:txBody>
          <a:bodyPr vert="horz" lIns="91719" tIns="45860" rIns="91719" bIns="45860" rtlCol="0"/>
          <a:lstStyle/>
          <a:p>
            <a:pPr lvl="0"/>
            <a:r>
              <a:rPr lang="sk-SK" noProof="0" smtClean="0"/>
              <a:t>Upravte štýl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4813" cy="496887"/>
          </a:xfrm>
          <a:prstGeom prst="rect">
            <a:avLst/>
          </a:prstGeom>
        </p:spPr>
        <p:txBody>
          <a:bodyPr vert="horz" lIns="91719" tIns="45860" rIns="91719" bIns="45860" rtlCol="0" anchor="b"/>
          <a:lstStyle>
            <a:lvl1pPr algn="l" eaLnBrk="1" hangingPunct="1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719" tIns="45860" rIns="91719" bIns="4586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795290-A5EE-4C1B-B442-A224235F6C6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890035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  <p:sp>
        <p:nvSpPr>
          <p:cNvPr id="21508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fld id="{426518EC-98B8-4E0C-AFF3-9F275E82674F}" type="slidenum">
              <a:rPr lang="sk-SK" altLang="sk-SK" smtClean="0"/>
              <a:pPr/>
              <a:t>20</a:t>
            </a:fld>
            <a:endParaRPr lang="sk-SK" altLang="sk-SK" smtClean="0"/>
          </a:p>
        </p:txBody>
      </p:sp>
    </p:spTree>
    <p:extLst>
      <p:ext uri="{BB962C8B-B14F-4D97-AF65-F5344CB8AC3E}">
        <p14:creationId xmlns:p14="http://schemas.microsoft.com/office/powerpoint/2010/main" val="268876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Obdĺžnik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Obdĺžnik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Obdĺžnik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Obdĺžnik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1" name="Zaoblený obdĺžnik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12" name="Zaoblený obdĺžnik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Obdĺžnik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Obdĺžnik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Obdĺžnik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6" name="Obdĺžnik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k-SK" smtClean="0"/>
              <a:t>Upravte štýl predlohy podnadpisov</a:t>
            </a:r>
            <a:endParaRPr lang="en-US"/>
          </a:p>
        </p:txBody>
      </p:sp>
      <p:sp>
        <p:nvSpPr>
          <p:cNvPr id="17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3B50A-5045-4DB0-9A3F-07C010F4BACD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18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F6921F4-2109-4237-931B-7D63B96D2CF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8532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15279-108D-423F-8BAF-CB492BD9E84C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1578A-5AD6-4EF8-9D7A-6FB9645DA12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718906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05515-859C-441A-B5E7-26A98358D20B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7FDDC-1DDE-4701-9BC1-C5716E7E644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08855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D6275C-CCDF-4271-8ABA-BAD5A22E703F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9714F-7658-4F4F-BD65-FFE3E515E7D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886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4862C-3260-4F47-9B44-F2F0AE9D0D67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5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B0B30-E5F1-4E94-B989-DE564F22B05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36992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75491-1812-49BE-8881-C42E33ADAF3B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FC739-CFA6-4EA2-B28A-8C374281877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213628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9C120C7-BF9C-4EA9-ADC8-603C76A08759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8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2BA46-86AC-418C-A530-276D7C45FF3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  <p:sp>
        <p:nvSpPr>
          <p:cNvPr id="9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777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537A04-B74D-43ED-A980-DD529BE93895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09BDE-A59E-4966-8A99-846E458479A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690787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40F83-1900-4DD8-8E32-9DC5708658EA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83D97-A12F-4914-B164-94311885B52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45174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A81D5-24CC-47D3-B7FF-B94D749F5885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FCD32-173B-459B-B735-F1480600773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92624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BDB2E-95C0-45F2-97AE-6254E16177D2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6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6CEEF-A574-4251-9387-42249F54501C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8856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9" name="Obdĺžnik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0" name="Obdĺžnik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39" name="Zástupný symbol nadpisu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štýly predlohy textu</a:t>
            </a:r>
            <a:endParaRPr lang="en-US" altLang="sk-SK" smtClean="0"/>
          </a:p>
        </p:txBody>
      </p:sp>
      <p:sp>
        <p:nvSpPr>
          <p:cNvPr id="1040" name="Zástupný symbol textu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Upravte štýl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fld id="{0AB25591-FF4E-4994-A36E-40686799D299}" type="datetimeFigureOut">
              <a:rPr lang="sk-SK"/>
              <a:pPr>
                <a:defRPr/>
              </a:pPr>
              <a:t>16. 11. 2017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cs typeface="Arial" charset="0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CE46FA-6EA8-4C34-8BE2-191CAE47453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5" r:id="rId1"/>
    <p:sldLayoutId id="2147484507" r:id="rId2"/>
    <p:sldLayoutId id="2147484508" r:id="rId3"/>
    <p:sldLayoutId id="2147484509" r:id="rId4"/>
    <p:sldLayoutId id="2147484516" r:id="rId5"/>
    <p:sldLayoutId id="2147484517" r:id="rId6"/>
    <p:sldLayoutId id="2147484510" r:id="rId7"/>
    <p:sldLayoutId id="2147484511" r:id="rId8"/>
    <p:sldLayoutId id="2147484512" r:id="rId9"/>
    <p:sldLayoutId id="2147484513" r:id="rId10"/>
    <p:sldLayoutId id="214748451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lld.irop@land.gov.sk" TargetMode="External"/><Relationship Id="rId2" Type="http://schemas.openxmlformats.org/officeDocument/2006/relationships/hyperlink" Target="http://www.mprv.sk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ctrTitle"/>
          </p:nvPr>
        </p:nvSpPr>
        <p:spPr>
          <a:xfrm>
            <a:off x="251520" y="-88865"/>
            <a:ext cx="8678876" cy="3723209"/>
          </a:xfrm>
        </p:spPr>
        <p:txBody>
          <a:bodyPr/>
          <a:lstStyle/>
          <a:p>
            <a:pPr eaLnBrk="1" hangingPunct="1"/>
            <a:r>
              <a:rPr lang="sk-SK" altLang="sk-SK" sz="4000" b="1" dirty="0" smtClean="0"/>
              <a:t>Integrovaný regionálny operačný </a:t>
            </a:r>
            <a:br>
              <a:rPr lang="sk-SK" altLang="sk-SK" sz="4000" b="1" dirty="0" smtClean="0"/>
            </a:br>
            <a:r>
              <a:rPr lang="sk-SK" altLang="sk-SK" sz="4000" b="1" dirty="0" smtClean="0"/>
              <a:t>program </a:t>
            </a:r>
            <a:r>
              <a:rPr lang="en-US" altLang="sk-SK" sz="4000" b="1" dirty="0" smtClean="0"/>
              <a:t>2014 – 2020</a:t>
            </a:r>
            <a:r>
              <a:rPr lang="sk-SK" altLang="sk-SK" sz="4000" b="1" dirty="0" smtClean="0"/>
              <a:t> </a:t>
            </a:r>
            <a:br>
              <a:rPr lang="sk-SK" altLang="sk-SK" sz="4000" b="1" dirty="0" smtClean="0"/>
            </a:br>
            <a:r>
              <a:rPr lang="sk-SK" altLang="sk-SK" sz="2500" b="1" dirty="0" smtClean="0"/>
              <a:t>Školenie pre oprávnených žiadateľov – miestne akčné skupiny: </a:t>
            </a:r>
            <a:br>
              <a:rPr lang="sk-SK" altLang="sk-SK" sz="2500" b="1" dirty="0" smtClean="0"/>
            </a:br>
            <a:r>
              <a:rPr lang="sk-SK" sz="2500" dirty="0" smtClean="0"/>
              <a:t>Špecifický cieľ 5.1.1 – </a:t>
            </a:r>
            <a:r>
              <a:rPr lang="sk-SK" sz="2500" i="1" dirty="0" smtClean="0"/>
              <a:t> </a:t>
            </a:r>
            <a:r>
              <a:rPr lang="sk-SK" sz="2500" dirty="0"/>
              <a:t>Zvýšenie zamestnanosti na miestnej </a:t>
            </a:r>
            <a:r>
              <a:rPr lang="sk-SK" sz="2500" dirty="0" smtClean="0"/>
              <a:t>úrovni podporou podnikania a inovácií</a:t>
            </a:r>
            <a:br>
              <a:rPr lang="sk-SK" sz="2500" dirty="0" smtClean="0"/>
            </a:br>
            <a:r>
              <a:rPr lang="sk-SK" sz="2500" dirty="0" smtClean="0"/>
              <a:t>Aktivita: Financovanie prevádzkových nákladov MAS spojených               s riadením uskutočňovania stratégií CLLD</a:t>
            </a:r>
            <a:r>
              <a:rPr lang="sk-SK" sz="2500" i="1" dirty="0" smtClean="0"/>
              <a:t/>
            </a:r>
            <a:br>
              <a:rPr lang="sk-SK" sz="2500" i="1" dirty="0" smtClean="0"/>
            </a:br>
            <a:endParaRPr lang="en-US" altLang="sk-SK" sz="2500" i="1" dirty="0" smtClean="0"/>
          </a:p>
        </p:txBody>
      </p:sp>
      <p:pic>
        <p:nvPicPr>
          <p:cNvPr id="2049" name="Obrázok 1" descr="logo IROP 2014-2020_verzia 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79599"/>
            <a:ext cx="1224136" cy="103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Obrázok 2" descr="http://www.euroregion-tatry.eu/_pliki/flaga_UE+unia_europejska_EFRR_z_lewej_SK%20smal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537428"/>
            <a:ext cx="2630205" cy="7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970138"/>
            <a:ext cx="1944216" cy="18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sp>
        <p:nvSpPr>
          <p:cNvPr id="3" name="BlokTextu 2"/>
          <p:cNvSpPr txBox="1"/>
          <p:nvPr/>
        </p:nvSpPr>
        <p:spPr>
          <a:xfrm>
            <a:off x="5796135" y="4312853"/>
            <a:ext cx="31342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k-SK" dirty="0" smtClean="0"/>
              <a:t>Košice, Banská Bystrica, Bratislava</a:t>
            </a:r>
          </a:p>
          <a:p>
            <a:pPr algn="r"/>
            <a:r>
              <a:rPr lang="sk-SK" dirty="0" smtClean="0"/>
              <a:t>20. - 22.11.2017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1972909"/>
              </p:ext>
            </p:extLst>
          </p:nvPr>
        </p:nvGraphicFramePr>
        <p:xfrm>
          <a:off x="251520" y="443057"/>
          <a:ext cx="8640960" cy="612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109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6944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žiadateľa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0600">
                <a:tc>
                  <a:txBody>
                    <a:bodyPr/>
                    <a:lstStyle/>
                    <a:p>
                      <a:r>
                        <a:rPr lang="sk-SK" dirty="0" smtClean="0"/>
                        <a:t>11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oprávnenosti aktivít projektu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personálne a administratívne náklady MAS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vzdelávanie zamestnancov a členov MAS (školenia, konferencie, semináre, workshopy a pod., okrem školení pre predkladateľov projektov), ktorí sa podieľajú na príprave a vykonávaní stratégie CLLD.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náklady na publicitu a sieťovanie: účasť zamestnancov a členov MAS na stretnutiach s inými MAS, vrátane zasadaní národných a európskych sietí, ako aj poplatky za členstvo v regionálnych, národných alebo európskych sieťach MAS,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finančné náklady (napr. bankové poplatky),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náklady vynaložené na monitorovanie, hodnotenie a aktualizáciu stratégií CLLD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(bez osobitnej</a:t>
                      </a:r>
                      <a:r>
                        <a:rPr kumimoji="0" lang="sk-SK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prílohy – overuje sa vo formulári ŽoNFP)</a:t>
                      </a:r>
                      <a:endParaRPr kumimoji="0"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56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8044"/>
          </a:xfrm>
        </p:spPr>
        <p:txBody>
          <a:bodyPr/>
          <a:lstStyle/>
          <a:p>
            <a:pPr>
              <a:buNone/>
            </a:pPr>
            <a:endParaRPr lang="sk-SK" sz="2000" dirty="0" smtClean="0">
              <a:solidFill>
                <a:schemeClr val="accent2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</p:txBody>
      </p:sp>
      <p:graphicFrame>
        <p:nvGraphicFramePr>
          <p:cNvPr id="3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5943121"/>
              </p:ext>
            </p:extLst>
          </p:nvPr>
        </p:nvGraphicFramePr>
        <p:xfrm>
          <a:off x="251520" y="764704"/>
          <a:ext cx="864096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4243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žiadateľa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08192">
                <a:tc>
                  <a:txBody>
                    <a:bodyPr/>
                    <a:lstStyle/>
                    <a:p>
                      <a:r>
                        <a:rPr lang="sk-SK" dirty="0" smtClean="0"/>
                        <a:t>12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žiadateľ neukončil fyzickú realizáciu hlavných aktivít projektu pred predložením ŽoNFP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nesmie ukončiť fyzickú realizáciu  oprávnených hlavných aktivít projektu pred predložením ŽoNFP na RO pre IROP.</a:t>
                      </a:r>
                    </a:p>
                    <a:p>
                      <a:endParaRPr kumimoji="0"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 zmysle Prílohy č. 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(bez osobitnej</a:t>
                      </a:r>
                      <a:r>
                        <a:rPr kumimoji="0" lang="sk-SK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prílohy – overuje sa vo formulári ŽoNFP)</a:t>
                      </a:r>
                      <a:endParaRPr lang="sk-SK" dirty="0" smtClean="0"/>
                    </a:p>
                    <a:p>
                      <a:endParaRPr kumimoji="0" lang="sk-SK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11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747215"/>
              </p:ext>
            </p:extLst>
          </p:nvPr>
        </p:nvGraphicFramePr>
        <p:xfrm>
          <a:off x="251520" y="631236"/>
          <a:ext cx="8640960" cy="618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0995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výdavkov realizácie projektu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78740">
                <a:tc>
                  <a:txBody>
                    <a:bodyPr/>
                    <a:lstStyle/>
                    <a:p>
                      <a:r>
                        <a:rPr lang="sk-SK" dirty="0" smtClean="0"/>
                        <a:t>13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výdavky projektu sú oprávnené 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Formulár ŽoNFP bod 11 Rozpočet projektu</a:t>
                      </a:r>
                    </a:p>
                    <a:p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 č. 4</a:t>
                      </a:r>
                    </a:p>
                    <a:p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</a:t>
                      </a:r>
                      <a:r>
                        <a:rPr kumimoji="0" lang="sk-SK" sz="17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č. 3. d Podrobný rozpočet projektu Príručky pre žiadateľa</a:t>
                      </a:r>
                      <a:endParaRPr kumimoji="0" lang="sk-SK" sz="17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2920">
                <a:tc>
                  <a:txBody>
                    <a:bodyPr/>
                    <a:lstStyle/>
                    <a:p>
                      <a:pPr algn="ctr"/>
                      <a:endParaRPr kumimoji="0" lang="sk-SK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kumimoji="0" lang="sk-SK" sz="18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miesta realizácie projektu</a:t>
                      </a:r>
                      <a:endParaRPr kumimoji="0" lang="sk-SK" sz="1800" b="1" u="sng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66932">
                <a:tc>
                  <a:txBody>
                    <a:bodyPr/>
                    <a:lstStyle/>
                    <a:p>
                      <a:r>
                        <a:rPr lang="sk-SK" dirty="0" smtClean="0"/>
                        <a:t>14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projekt je realizovaný na oprávnenom území </a:t>
                      </a:r>
                      <a:endParaRPr lang="sk-SK" dirty="0" smtClean="0"/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Oprávneným územím je územie MAS, pričom celé územie MAS sa musí nachádzať v tzv. menej rozvinutom regióne (menej rozvinutým regiónom je územie celej SR mimo Bratislavského samosprávneho kraja). Aktivita môže byť realizovaná aj mimo územia MAS za predpokladu, že žiadateľom, teda subjektom, ktorý bude </a:t>
                      </a:r>
                      <a:r>
                        <a:rPr kumimoji="0" lang="sk-SK" sz="17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benefitovať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z týchto aktivít je MAS z oprávneného územia.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(bez osobitnej</a:t>
                      </a:r>
                      <a:r>
                        <a:rPr kumimoji="0" lang="sk-SK" sz="17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prílohy – overuje sa vo formulári ŽoNFP)</a:t>
                      </a:r>
                      <a:endParaRPr lang="sk-SK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560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9354895"/>
              </p:ext>
            </p:extLst>
          </p:nvPr>
        </p:nvGraphicFramePr>
        <p:xfrm>
          <a:off x="251520" y="764704"/>
          <a:ext cx="8640960" cy="5454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9771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Kritériá pre výber projektov</a:t>
                      </a:r>
                      <a:endParaRPr kumimoji="0" lang="sk-SK" sz="1800" b="1" u="sng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44565">
                <a:tc>
                  <a:txBody>
                    <a:bodyPr/>
                    <a:lstStyle/>
                    <a:p>
                      <a:r>
                        <a:rPr lang="sk-SK" dirty="0" smtClean="0"/>
                        <a:t>15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splnenia  hodnotiacich kritérií 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Predkladaná ŽoNFP musí spĺňať kvalitatívnu úroveň definovanú prostredníctvom hodnotiacich kritérií. Kritériá pre výber projektov schválené monitorovacím výborom pre IROP ako aj ich kategorizácia do hodnotiacich oblastí </a:t>
                      </a: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tvoria prílohu č. 6 tejto výzvy „Kritéria pre výber projektov“.</a:t>
                      </a:r>
                    </a:p>
                    <a:p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 č. 3.e – Príručky – Finančná analýza</a:t>
                      </a:r>
                    </a:p>
                    <a:p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 č. 3.c Príručky – SWOT analýza</a:t>
                      </a:r>
                      <a:endParaRPr lang="sk-SK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2581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Spôsob financovania</a:t>
                      </a:r>
                      <a:endParaRPr kumimoji="0" lang="sk-SK" sz="1800" b="1" u="sng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36421">
                <a:tc>
                  <a:txBody>
                    <a:bodyPr/>
                    <a:lstStyle/>
                    <a:p>
                      <a:r>
                        <a:rPr lang="sk-SK" dirty="0" smtClean="0"/>
                        <a:t>16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relevantného spôsobu financovania 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Spôsob financovania jednotlivých projektov, t. j. </a:t>
                      </a:r>
                      <a:r>
                        <a:rPr kumimoji="0" lang="sk-SK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predfinancovanie</a:t>
                      </a: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refundácia, alebo kombinácia uvedených systémov</a:t>
                      </a:r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bude stanovený v zmluve o poskytnutí NFP.</a:t>
                      </a:r>
                      <a:endParaRPr lang="sk-SK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173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066800"/>
          </a:xfrm>
        </p:spPr>
        <p:txBody>
          <a:bodyPr/>
          <a:lstStyle/>
          <a:p>
            <a:r>
              <a:rPr lang="sk-SK" sz="3000" b="1" dirty="0" smtClean="0">
                <a:solidFill>
                  <a:schemeClr val="accent2"/>
                </a:solidFill>
                <a:cs typeface="Arial" charset="0"/>
              </a:rPr>
              <a:t>Spôsoby financovania</a:t>
            </a:r>
            <a:endParaRPr lang="sk-SK" sz="3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24536"/>
          </a:xfrm>
        </p:spPr>
        <p:txBody>
          <a:bodyPr/>
          <a:lstStyle/>
          <a:p>
            <a:pPr marL="109537" indent="0">
              <a:buNone/>
            </a:pPr>
            <a:r>
              <a:rPr lang="sk-SK" sz="1700" b="1" u="sng" dirty="0" err="1" smtClean="0"/>
              <a:t>Predfinancovanie</a:t>
            </a:r>
            <a:r>
              <a:rPr lang="sk-SK" sz="1700" u="sng" dirty="0" smtClean="0"/>
              <a:t> (osobitný účet pre projekt):</a:t>
            </a:r>
            <a:endParaRPr lang="sk-SK" sz="1700" dirty="0"/>
          </a:p>
          <a:p>
            <a:r>
              <a:rPr lang="sk-SK" sz="1700" dirty="0" smtClean="0"/>
              <a:t>Na základe neuhradených účtovných dokladov od dodávateľa </a:t>
            </a:r>
            <a:r>
              <a:rPr lang="sk-SK" sz="1700" dirty="0"/>
              <a:t>(</a:t>
            </a:r>
            <a:r>
              <a:rPr lang="sk-SK" sz="1700" dirty="0" smtClean="0"/>
              <a:t>faktúra + podporné dokumenty) </a:t>
            </a:r>
            <a:endParaRPr lang="sk-SK" sz="1700" dirty="0"/>
          </a:p>
          <a:p>
            <a:r>
              <a:rPr lang="sk-SK" sz="1700" dirty="0" smtClean="0"/>
              <a:t>Prijímateľ predloží </a:t>
            </a:r>
            <a:r>
              <a:rPr lang="sk-SK" sz="1700" dirty="0"/>
              <a:t>na RO pre IROP </a:t>
            </a:r>
            <a:r>
              <a:rPr lang="sk-SK" sz="1700" dirty="0" smtClean="0"/>
              <a:t>žiadosť o platbu systémom predfinancovania</a:t>
            </a:r>
          </a:p>
          <a:p>
            <a:r>
              <a:rPr lang="sk-SK" sz="1700" dirty="0"/>
              <a:t>Poskytovateľ </a:t>
            </a:r>
            <a:r>
              <a:rPr lang="sk-SK" sz="1700" dirty="0" smtClean="0"/>
              <a:t>po schválení uhradí </a:t>
            </a:r>
            <a:r>
              <a:rPr lang="sk-SK" sz="1700" dirty="0"/>
              <a:t>žiadosť o platbu </a:t>
            </a:r>
            <a:r>
              <a:rPr lang="sk-SK" sz="1700" dirty="0" smtClean="0"/>
              <a:t>prijímateľovi</a:t>
            </a:r>
          </a:p>
          <a:p>
            <a:r>
              <a:rPr lang="sk-SK" sz="1700" dirty="0" smtClean="0"/>
              <a:t>Do 3 dní od pripísania finančných prostriedkov na účet zaplatí prijímateľ dodávateľovi FP</a:t>
            </a:r>
          </a:p>
          <a:p>
            <a:r>
              <a:rPr lang="sk-SK" sz="1700" dirty="0" smtClean="0"/>
              <a:t>Do 10 dní </a:t>
            </a:r>
            <a:r>
              <a:rPr lang="sk-SK" sz="1700" dirty="0"/>
              <a:t>od pripísania finančných prostriedkov na </a:t>
            </a:r>
            <a:r>
              <a:rPr lang="sk-SK" sz="1700" dirty="0" smtClean="0"/>
              <a:t>účet je povinný zúčtovať FP a predložiť na RO pre IROP samostatnú žiadosť o platbu - zúčtovanie predfinancovania       ( + predloží bankový výpis o prijatí prostriedkov na účet a zároveň predloží doklad o skutočnej úhrade FP dodávateľovi</a:t>
            </a:r>
            <a:r>
              <a:rPr lang="sk-SK" sz="1700" dirty="0" smtClean="0"/>
              <a:t>)</a:t>
            </a:r>
          </a:p>
          <a:p>
            <a:r>
              <a:rPr lang="sk-SK" sz="1700" dirty="0" smtClean="0"/>
              <a:t>Výhoda: prijímateľ nemusí mať finančné zdroje na účte</a:t>
            </a:r>
          </a:p>
          <a:p>
            <a:r>
              <a:rPr lang="sk-SK" sz="1700" dirty="0" smtClean="0"/>
              <a:t>Je možné len na dodávky (nie na mzdy)</a:t>
            </a:r>
            <a:endParaRPr lang="sk-SK" sz="1700" dirty="0" smtClean="0"/>
          </a:p>
          <a:p>
            <a:pPr marL="109537" indent="0">
              <a:buNone/>
            </a:pPr>
            <a:r>
              <a:rPr lang="sk-SK" sz="1700" b="1" u="sng" dirty="0" smtClean="0"/>
              <a:t>Refundácia</a:t>
            </a:r>
            <a:r>
              <a:rPr lang="sk-SK" sz="1700" u="sng" dirty="0" smtClean="0"/>
              <a:t>:</a:t>
            </a:r>
          </a:p>
          <a:p>
            <a:r>
              <a:rPr lang="sk-SK" sz="1700" dirty="0" smtClean="0"/>
              <a:t>Prijímateľ zaplatí FP z vlastných zdrojov na základe vystavených dodávateľských faktúr </a:t>
            </a:r>
          </a:p>
          <a:p>
            <a:r>
              <a:rPr lang="sk-SK" sz="1700" dirty="0"/>
              <a:t>Prijímateľ predloží na RO pre IROP žiadosť o platbu systémom </a:t>
            </a:r>
            <a:r>
              <a:rPr lang="sk-SK" sz="1700" dirty="0" smtClean="0"/>
              <a:t>refundácie (</a:t>
            </a:r>
            <a:r>
              <a:rPr lang="sk-SK" sz="1700" dirty="0"/>
              <a:t>+ predloží </a:t>
            </a:r>
            <a:r>
              <a:rPr lang="sk-SK" sz="1700" dirty="0" smtClean="0"/>
              <a:t>bankový výpis </a:t>
            </a:r>
            <a:r>
              <a:rPr lang="sk-SK" sz="1700" dirty="0"/>
              <a:t>o </a:t>
            </a:r>
            <a:r>
              <a:rPr lang="sk-SK" sz="1700" dirty="0" smtClean="0"/>
              <a:t>zaplatení + podpornú dokumentáciu)</a:t>
            </a:r>
          </a:p>
          <a:p>
            <a:r>
              <a:rPr lang="sk-SK" sz="1700" dirty="0"/>
              <a:t>Poskytovateľ po schválení uhradí žiadosť o platbu prijímateľovi</a:t>
            </a:r>
          </a:p>
          <a:p>
            <a:pPr marL="109537" indent="0">
              <a:buNone/>
            </a:pPr>
            <a:endParaRPr lang="sk-SK" sz="1800" dirty="0" smtClean="0"/>
          </a:p>
        </p:txBody>
      </p:sp>
    </p:spTree>
    <p:extLst>
      <p:ext uri="{BB962C8B-B14F-4D97-AF65-F5344CB8AC3E}">
        <p14:creationId xmlns:p14="http://schemas.microsoft.com/office/powerpoint/2010/main" val="5385690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692265"/>
              </p:ext>
            </p:extLst>
          </p:nvPr>
        </p:nvGraphicFramePr>
        <p:xfrm>
          <a:off x="251520" y="764704"/>
          <a:ext cx="864096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Splnenie podmienky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poskytnutia príspevku –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ustanovených v osobitných predpisoch</a:t>
                      </a:r>
                      <a:endParaRPr kumimoji="0" lang="sk-SK" sz="1800" b="1" u="sng" kern="1200" dirty="0">
                        <a:solidFill>
                          <a:srgbClr val="FFFF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49896">
                <a:tc>
                  <a:txBody>
                    <a:bodyPr/>
                    <a:lstStyle/>
                    <a:p>
                      <a:r>
                        <a:rPr lang="sk-SK" dirty="0" smtClean="0"/>
                        <a:t>17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Podmienky týkajúce sa štátnej pomoci a vyplývajúce zo schém štátnej pomoci/pomoci </a:t>
                      </a:r>
                      <a:r>
                        <a:rPr kumimoji="0" lang="sk-SK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minimis</a:t>
                      </a: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Oprávnené aktivity tak, ako sú stanovené touto výzvou </a:t>
                      </a:r>
                      <a:r>
                        <a:rPr kumimoji="0" lang="sk-SK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nie sú poskytovaním štátnej pomoci</a:t>
                      </a:r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 teda vo vzťahu k oprávneným aktivitám sa neuplatňujú pravidlá štátnej pomoci.</a:t>
                      </a:r>
                    </a:p>
                    <a:p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(čestné vyhlásenie</a:t>
                      </a:r>
                      <a:r>
                        <a:rPr kumimoji="0" lang="sk-SK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800" b="1" dirty="0" smtClean="0"/>
                    </a:p>
                    <a:p>
                      <a:endParaRPr kumimoji="0"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6976">
                <a:tc>
                  <a:txBody>
                    <a:bodyPr/>
                    <a:lstStyle/>
                    <a:p>
                      <a:r>
                        <a:rPr lang="sk-SK" dirty="0" smtClean="0"/>
                        <a:t>18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neporušenia zákazu nelegálnej práce a nelegálneho zamestnávania </a:t>
                      </a:r>
                      <a:endParaRPr lang="sk-SK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preukazuje, že neporušil zákaz nelegálnej práce a nelegálneho zamestnávania za obdobie 5 rokov predchádzajúcich podaniu PZ.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(čestné vyhlásenie</a:t>
                      </a:r>
                      <a:r>
                        <a:rPr kumimoji="0" lang="sk-SK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1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6592691"/>
              </p:ext>
            </p:extLst>
          </p:nvPr>
        </p:nvGraphicFramePr>
        <p:xfrm>
          <a:off x="251520" y="548844"/>
          <a:ext cx="8640960" cy="5676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64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348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oprávnenosti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–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ďalšie</a:t>
                      </a:r>
                      <a:r>
                        <a:rPr kumimoji="0" lang="sk-SK" sz="1800" b="1" u="sng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podmienky poskytnutia pomoci 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19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oprávnenosti z hľadiska súladu s horizontálnymi princípmi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Projekt, ktorý je predmetom konania o ŽoNFP musí byť v súlade s horizontálnymi princípmi udržateľný rozvoj a/alebo, rovnosť mužov a žien a nediskriminácia, ktoré sú definované v Partnerskej dohode SR na roky 2014 – 2020 a v čl. 7 a 8 všeobecného nariadenia a v Príručke pre žiadateľa v kapitole 5. </a:t>
                      </a:r>
                    </a:p>
                    <a:p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(overuje sa vo formulári ŽoNFP)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(čestné vyhlásenie</a:t>
                      </a:r>
                      <a:r>
                        <a:rPr kumimoji="0" lang="sk-SK" sz="17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kumimoji="0" lang="sk-SK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20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Časová oprávnenosť realizácie projektu</a:t>
                      </a: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0" marR="7239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Časová 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oprávnenosť:</a:t>
                      </a:r>
                      <a:r>
                        <a:rPr kumimoji="0" lang="sk-SK" sz="17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odo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dňa právoplatnosti rozhodnutia 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udelenia štatútu MAS do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31.10.2019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7239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(bez osobitnej</a:t>
                      </a:r>
                      <a:r>
                        <a:rPr kumimoji="0" lang="sk-SK" sz="17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prílohy – overuje sa vo formulári ŽoNFP)</a:t>
                      </a:r>
                      <a:endParaRPr lang="sk-SK" sz="1700" dirty="0" smtClean="0"/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21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Podmienky poskytnutia príspevku z hľadiska definovania merateľných ukazovateľov projektu</a:t>
                      </a: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71755" marR="7175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</a:t>
                      </a:r>
                      <a:r>
                        <a:rPr kumimoji="0" lang="sk-SK" sz="17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</a:t>
                      </a:r>
                      <a:r>
                        <a:rPr kumimoji="0" lang="sk-SK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3 </a:t>
                      </a: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výzvy </a:t>
                      </a:r>
                      <a:r>
                        <a:rPr kumimoji="0" lang="sk-SK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Zoznam merateľných ukazovateľov.</a:t>
                      </a: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90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3553571"/>
              </p:ext>
            </p:extLst>
          </p:nvPr>
        </p:nvGraphicFramePr>
        <p:xfrm>
          <a:off x="251520" y="47005"/>
          <a:ext cx="8640960" cy="715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5891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oprávnenosti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–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ďalšie</a:t>
                      </a:r>
                      <a:r>
                        <a:rPr kumimoji="0" lang="sk-SK" sz="1800" b="1" u="sng" kern="1200" baseline="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podmienky poskytnutia pomoci 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22418">
                <a:tc>
                  <a:txBody>
                    <a:bodyPr/>
                    <a:lstStyle/>
                    <a:p>
                      <a:r>
                        <a:rPr lang="sk-SK" dirty="0" smtClean="0"/>
                        <a:t>22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zamedzenia duplicitného financovania</a:t>
                      </a: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72390" marR="7239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na oprávnené výdavky uvedené v projekte nemôže súčasne žiadať ich financovanie z iných verejných zdrojov. </a:t>
                      </a:r>
                    </a:p>
                    <a:p>
                      <a:pPr marL="72390" marR="7239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Výdavky, na ktoré boli v minulosti poskytnuté finančné prostriedky 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verejných zdrojov sú v rámci projektu neoprávnené. Oprávnení žiadatelia, ktorí získali finančné prostriedky z verejných zdrojov 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výdavky definované v tejto výzve, môžu predložiť ŽoNFP 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len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za podmienky, že predmetom projektu sú iba výdavky, na ktoré v minulosti nebol poskytnutý príspevok z verejných zdrojov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72390" marR="7239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(overuje sa vo formulári ŽoNFP, čestné vyhlásenie</a:t>
                      </a:r>
                      <a:r>
                        <a:rPr kumimoji="0" lang="sk-SK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kumimoji="0" lang="sk-SK" sz="17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72390" marR="7239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0" lang="sk-SK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90727">
                <a:tc>
                  <a:txBody>
                    <a:bodyPr/>
                    <a:lstStyle/>
                    <a:p>
                      <a:r>
                        <a:rPr lang="sk-SK" dirty="0" smtClean="0"/>
                        <a:t>23</a:t>
                      </a:r>
                    </a:p>
                    <a:p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2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kumimoji="0" lang="sk-SK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Maximálna a minimálna výška príspevku </a:t>
                      </a:r>
                      <a:endParaRPr kumimoji="0" lang="sk-SK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0" marR="7239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Minimálna výška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príspevku: nie je 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stanovená. </a:t>
                      </a: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Maximálna </a:t>
                      </a:r>
                      <a:r>
                        <a:rPr kumimoji="0" lang="sk-SK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výška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príspevku na projekt nesmie presiahnuť </a:t>
                      </a:r>
                      <a:r>
                        <a:rPr kumimoji="0" lang="sk-SK" sz="17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140 000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EUR, pričom celková výška príspevku na prevádzkové náklady a animáciu individuálnej MAS nesmie presiahnuť 20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 z </a:t>
                      </a: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jej celkových nákladov na realizáciu schválenej stratégie miestneho rozvoja vedeného komunitou</a:t>
                      </a:r>
                      <a:r>
                        <a:rPr kumimoji="0" lang="sk-SK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72390" algn="l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sk-SK" sz="17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(overuje sa vo formulári ŽoNFP)</a:t>
                      </a:r>
                      <a:endParaRPr kumimoji="0" lang="sk-SK" sz="1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sk-SK" sz="17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4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10952"/>
            <a:ext cx="8229600" cy="629816"/>
          </a:xfrm>
        </p:spPr>
        <p:txBody>
          <a:bodyPr/>
          <a:lstStyle/>
          <a:p>
            <a:pPr algn="ctr"/>
            <a:r>
              <a:rPr lang="sk-SK" sz="3000" b="1" dirty="0" smtClean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Overenie podmienok poskytnutia príspevku </a:t>
            </a:r>
            <a:endParaRPr lang="sk-SK" sz="3000" b="1" dirty="0">
              <a:solidFill>
                <a:schemeClr val="accent2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328592"/>
          </a:xfrm>
        </p:spPr>
        <p:txBody>
          <a:bodyPr/>
          <a:lstStyle/>
          <a:p>
            <a:endParaRPr lang="sk-SK" dirty="0" smtClean="0"/>
          </a:p>
          <a:p>
            <a:pPr marL="109537" indent="0">
              <a:buNone/>
            </a:pPr>
            <a:r>
              <a:rPr lang="sk-SK" sz="2200" u="sng" dirty="0" smtClean="0"/>
              <a:t>Overenie podmienok poskytnutia príspevku</a:t>
            </a:r>
            <a:endParaRPr lang="sk-SK" sz="2200" u="sng" dirty="0"/>
          </a:p>
          <a:p>
            <a:r>
              <a:rPr lang="sk-SK" sz="2200" dirty="0" smtClean="0"/>
              <a:t>Administratívne overenie</a:t>
            </a:r>
          </a:p>
          <a:p>
            <a:r>
              <a:rPr lang="sk-SK" sz="2200" dirty="0" smtClean="0"/>
              <a:t>Odborné hodnotenie a výber</a:t>
            </a:r>
          </a:p>
          <a:p>
            <a:r>
              <a:rPr lang="sk-SK" sz="2200" dirty="0" smtClean="0"/>
              <a:t>Opravné prostriedky (nepovinná časť konania)</a:t>
            </a:r>
          </a:p>
          <a:p>
            <a:endParaRPr lang="sk-SK" sz="2200" dirty="0"/>
          </a:p>
          <a:p>
            <a:pPr marL="109537" indent="0">
              <a:buNone/>
            </a:pPr>
            <a:r>
              <a:rPr lang="sk-SK" sz="2200" dirty="0" smtClean="0"/>
              <a:t>Uzavretie Zmluvy o NFP – RO pre IROP zašla  návrh na uzavretie zmluvy  o NF žiadateľovi ktorému bolo  zaslané:</a:t>
            </a:r>
          </a:p>
          <a:p>
            <a:r>
              <a:rPr lang="sk-SK" sz="2200" dirty="0" smtClean="0"/>
              <a:t>Právoplatné rozhodnutie o schválení</a:t>
            </a:r>
          </a:p>
          <a:p>
            <a:r>
              <a:rPr lang="sk-SK" sz="2200" dirty="0" smtClean="0"/>
              <a:t>Ktorý splnil podmienky  určené vo výzve</a:t>
            </a:r>
          </a:p>
          <a:p>
            <a:r>
              <a:rPr lang="sk-SK" sz="2200" dirty="0" smtClean="0"/>
              <a:t>Ktorý poskytol súčinnosť potrebnú na uzatvorenie Zmluvy o NFP</a:t>
            </a:r>
          </a:p>
          <a:p>
            <a:endParaRPr lang="sk-SK" sz="2200" dirty="0" smtClean="0"/>
          </a:p>
          <a:p>
            <a:pPr marL="109537" indent="0">
              <a:buNone/>
            </a:pPr>
            <a:r>
              <a:rPr lang="sk-SK" sz="1800" b="1" dirty="0" smtClean="0"/>
              <a:t>RO pre IROP zverejní na webovom sídle  do 60 pracovných dní od ukončenia rozhodovania o ŽoNFP, zoznam schválených a neschválených ŽoNFP.</a:t>
            </a:r>
            <a:endParaRPr lang="sk-SK" sz="1800" b="1" dirty="0"/>
          </a:p>
          <a:p>
            <a:endParaRPr lang="sk-SK" sz="2200" dirty="0" smtClean="0"/>
          </a:p>
          <a:p>
            <a:pPr marL="109537" indent="0">
              <a:buNone/>
            </a:pPr>
            <a:endParaRPr lang="sk-SK" sz="800" dirty="0" smtClean="0"/>
          </a:p>
        </p:txBody>
      </p:sp>
    </p:spTree>
    <p:extLst>
      <p:ext uri="{BB962C8B-B14F-4D97-AF65-F5344CB8AC3E}">
        <p14:creationId xmlns:p14="http://schemas.microsoft.com/office/powerpoint/2010/main" val="33041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76064"/>
          </a:xfrm>
        </p:spPr>
        <p:txBody>
          <a:bodyPr/>
          <a:lstStyle/>
          <a:p>
            <a:pPr algn="ctr"/>
            <a:r>
              <a:rPr lang="sk-SK" sz="3000" b="1" dirty="0" smtClean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Zmena  a zrušenie výzvy</a:t>
            </a:r>
            <a:endParaRPr lang="sk-SK" sz="3000" b="1" dirty="0">
              <a:solidFill>
                <a:schemeClr val="accent2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873030"/>
          </a:xfrm>
        </p:spPr>
        <p:txBody>
          <a:bodyPr/>
          <a:lstStyle/>
          <a:p>
            <a:pPr marL="109537" indent="0">
              <a:buClrTx/>
              <a:buNone/>
            </a:pPr>
            <a:r>
              <a:rPr lang="sk-SK" sz="2200" dirty="0" smtClean="0"/>
              <a:t>RO pre IROP môže z určitých dôvodov výzvu zmeniť alebo zrušiť</a:t>
            </a:r>
            <a:endParaRPr lang="sk-SK" sz="800" dirty="0" smtClean="0"/>
          </a:p>
          <a:p>
            <a:pPr>
              <a:buClrTx/>
            </a:pPr>
            <a:r>
              <a:rPr lang="sk-SK" sz="2200" dirty="0" smtClean="0"/>
              <a:t>Zmena formálnych náležitostí</a:t>
            </a:r>
          </a:p>
          <a:p>
            <a:pPr>
              <a:buClrTx/>
            </a:pPr>
            <a:r>
              <a:rPr lang="sk-SK" sz="2200" dirty="0" smtClean="0"/>
              <a:t>Zmena do uzavretia výzvy, ak sa podstatným spôsobom nezmenia podmienky poskytnutia príspevku určené výzvou</a:t>
            </a:r>
          </a:p>
          <a:p>
            <a:pPr>
              <a:buClrTx/>
            </a:pPr>
            <a:r>
              <a:rPr lang="sk-SK" sz="2200" dirty="0" smtClean="0"/>
              <a:t>Legislatívne zmeny, ktoré môžu mať vplyv na podmienky poskytnutia príspevku- RO pre IROP posúdi, rozhodne o zmene resp. zrušení výzvy</a:t>
            </a:r>
          </a:p>
          <a:p>
            <a:pPr>
              <a:buClrTx/>
            </a:pPr>
            <a:r>
              <a:rPr lang="sk-SK" sz="2200" dirty="0" smtClean="0"/>
              <a:t>Zmeny spojené  s predkladaním ŽoNFP prostredníctvom ITMS2014+ (technické vypĺňanie časti ŽoNFP)</a:t>
            </a:r>
          </a:p>
          <a:p>
            <a:pPr>
              <a:buClrTx/>
            </a:pPr>
            <a:endParaRPr lang="sk-SK" sz="2200" dirty="0"/>
          </a:p>
          <a:p>
            <a:pPr marL="109537" indent="0">
              <a:buClrTx/>
              <a:buNone/>
            </a:pPr>
            <a:r>
              <a:rPr lang="sk-SK" sz="2200" dirty="0" smtClean="0"/>
              <a:t>Zmenu alebo zrušenie výzvy RO pre IROP zverejní na webovom sídle.</a:t>
            </a:r>
          </a:p>
          <a:p>
            <a:pPr>
              <a:buClrTx/>
            </a:pPr>
            <a:endParaRPr lang="sk-SK" sz="2200" dirty="0" smtClean="0"/>
          </a:p>
          <a:p>
            <a:pPr marL="109537" indent="0">
              <a:buClrTx/>
              <a:buNone/>
            </a:pPr>
            <a:endParaRPr lang="sk-SK" sz="800" b="1" dirty="0" smtClean="0"/>
          </a:p>
          <a:p>
            <a:endParaRPr lang="sk-SK" sz="2200" b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579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792088"/>
          </a:xfrm>
        </p:spPr>
        <p:txBody>
          <a:bodyPr/>
          <a:lstStyle/>
          <a:p>
            <a:pPr algn="ctr"/>
            <a:r>
              <a:rPr lang="sk-SK" sz="3000" b="1" dirty="0" smtClean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Formálne náležitosti</a:t>
            </a:r>
            <a:endParaRPr lang="sk-SK" sz="3000" b="1" dirty="0">
              <a:solidFill>
                <a:schemeClr val="accent2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61864" y="1628800"/>
            <a:ext cx="8640960" cy="4968552"/>
          </a:xfrm>
        </p:spPr>
        <p:txBody>
          <a:bodyPr/>
          <a:lstStyle/>
          <a:p>
            <a:r>
              <a:rPr lang="sk-SK" sz="2400" dirty="0" smtClean="0"/>
              <a:t>Typ výzvy: otvorená</a:t>
            </a:r>
          </a:p>
          <a:p>
            <a:r>
              <a:rPr lang="sk-SK" sz="2400" dirty="0" smtClean="0"/>
              <a:t>Dátum uzavretia výzvy: v prípade vyčerpania finančných prostriedkov alokovaných na výzvu alebo na základe rozhodnutia RO (z dôvodu nedostatočného dopytu žiadateľov)</a:t>
            </a:r>
          </a:p>
          <a:p>
            <a:r>
              <a:rPr lang="sk-SK" sz="2400" dirty="0" smtClean="0"/>
              <a:t>Indikatívna výška finančných prostriedkov alokovaných na výzvu: 16 800 000 EUR (zdroj EÚ)</a:t>
            </a:r>
          </a:p>
          <a:p>
            <a:r>
              <a:rPr lang="sk-SK" sz="2400" dirty="0" smtClean="0"/>
              <a:t>časový harmonogram: žiadateľ môže predložiť ŽoNFP od vyhlásenia do uzavretia výzvy: </a:t>
            </a:r>
            <a:endParaRPr lang="sk-SK" sz="2400" dirty="0"/>
          </a:p>
          <a:p>
            <a:pPr>
              <a:buFontTx/>
              <a:buChar char="-"/>
            </a:pPr>
            <a:r>
              <a:rPr lang="sk-SK" sz="2000" dirty="0" smtClean="0"/>
              <a:t>uzatvorenia 1 hodnotiaceho kola do 30.11.2017</a:t>
            </a:r>
          </a:p>
          <a:p>
            <a:pPr>
              <a:buFontTx/>
              <a:buChar char="-"/>
            </a:pPr>
            <a:r>
              <a:rPr lang="sk-SK" sz="2000" dirty="0"/>
              <a:t>u</a:t>
            </a:r>
            <a:r>
              <a:rPr lang="sk-SK" sz="2000" dirty="0" smtClean="0"/>
              <a:t>zatvorenie 2 hodnotiaceho kola do 19.01.2018</a:t>
            </a:r>
          </a:p>
          <a:p>
            <a:pPr>
              <a:buFontTx/>
              <a:buChar char="-"/>
            </a:pPr>
            <a:r>
              <a:rPr lang="sk-SK" sz="2000" dirty="0" smtClean="0"/>
              <a:t>ďalšie hodnotiace kolá budú stanovené s ohľadom na stav alokácie výzvy</a:t>
            </a:r>
          </a:p>
          <a:p>
            <a:pPr marL="109537" indent="0">
              <a:buNone/>
            </a:pPr>
            <a:endParaRPr lang="sk-SK" sz="2400" dirty="0"/>
          </a:p>
          <a:p>
            <a:pPr>
              <a:buFont typeface="Arial" panose="020B0604020202020204" pitchFamily="34" charset="0"/>
              <a:buChar char="•"/>
            </a:pPr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endParaRPr lang="sk-SK" sz="2400" dirty="0" smtClean="0"/>
          </a:p>
          <a:p>
            <a:pPr marL="109537" indent="0">
              <a:buNone/>
            </a:pPr>
            <a:endParaRPr lang="sk-SK" sz="800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20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544393"/>
          </a:xfrm>
        </p:spPr>
        <p:txBody>
          <a:bodyPr/>
          <a:lstStyle/>
          <a:p>
            <a:pPr marL="109537" indent="0">
              <a:spcBef>
                <a:spcPct val="0"/>
              </a:spcBef>
              <a:buFont typeface="Georgia" pitchFamily="18" charset="0"/>
              <a:buNone/>
              <a:defRPr/>
            </a:pPr>
            <a:endParaRPr lang="sk-SK" sz="2400" b="1" dirty="0" smtClean="0">
              <a:solidFill>
                <a:schemeClr val="accent2"/>
              </a:solidFill>
            </a:endParaRPr>
          </a:p>
          <a:p>
            <a:pPr marL="109537" indent="0">
              <a:spcBef>
                <a:spcPct val="0"/>
              </a:spcBef>
              <a:buFont typeface="Georgia" pitchFamily="18" charset="0"/>
              <a:buNone/>
              <a:defRPr/>
            </a:pPr>
            <a:endParaRPr lang="sk-SK" sz="2400" b="1" dirty="0">
              <a:solidFill>
                <a:schemeClr val="accent2"/>
              </a:solidFill>
            </a:endParaRPr>
          </a:p>
          <a:p>
            <a:pPr marL="109537" indent="0">
              <a:spcBef>
                <a:spcPct val="0"/>
              </a:spcBef>
              <a:buFont typeface="Georgia" pitchFamily="18" charset="0"/>
              <a:buNone/>
              <a:defRPr/>
            </a:pPr>
            <a:endParaRPr lang="sk-SK" sz="2400" b="1" dirty="0" smtClean="0">
              <a:solidFill>
                <a:schemeClr val="accent2"/>
              </a:solidFill>
            </a:endParaRPr>
          </a:p>
          <a:p>
            <a:pPr marL="109537" indent="0" algn="ctr">
              <a:spcBef>
                <a:spcPct val="0"/>
              </a:spcBef>
              <a:buFont typeface="Georgia" pitchFamily="18" charset="0"/>
              <a:buNone/>
              <a:defRPr/>
            </a:pPr>
            <a:r>
              <a:rPr lang="sk-SK" b="1" dirty="0" smtClean="0">
                <a:solidFill>
                  <a:schemeClr val="accent6">
                    <a:lumMod val="50000"/>
                  </a:schemeClr>
                </a:solidFill>
              </a:rPr>
              <a:t>Ďakujem za pozornosť!</a:t>
            </a:r>
            <a:endParaRPr lang="sk-SK" b="1" dirty="0" smtClean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  <a:p>
            <a:pPr marL="109537" indent="0">
              <a:spcBef>
                <a:spcPct val="0"/>
              </a:spcBef>
              <a:buFont typeface="Georgia" pitchFamily="18" charset="0"/>
              <a:buNone/>
              <a:defRPr/>
            </a:pPr>
            <a:endParaRPr lang="sk-SK" sz="24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109537" indent="0" algn="r">
              <a:spcBef>
                <a:spcPct val="0"/>
              </a:spcBef>
              <a:buFont typeface="Georgia" pitchFamily="18" charset="0"/>
              <a:buNone/>
              <a:defRPr/>
            </a:pPr>
            <a:endParaRPr lang="en-US" sz="2200" b="1" dirty="0" smtClean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109537" indent="0" algn="r">
              <a:spcBef>
                <a:spcPct val="0"/>
              </a:spcBef>
              <a:buFont typeface="Georgia" pitchFamily="18" charset="0"/>
              <a:buNone/>
              <a:defRPr/>
            </a:pPr>
            <a:endParaRPr lang="en-US" sz="22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109537" indent="0" algn="r">
              <a:spcBef>
                <a:spcPct val="0"/>
              </a:spcBef>
              <a:buNone/>
              <a:defRPr/>
            </a:pPr>
            <a:r>
              <a:rPr lang="sk-SK" sz="2200" b="1" dirty="0" smtClean="0">
                <a:solidFill>
                  <a:schemeClr val="accent2"/>
                </a:solidFill>
              </a:rPr>
              <a:t>RO pre IROP</a:t>
            </a:r>
            <a:endParaRPr lang="sk-SK" sz="2200" b="1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marL="109537" indent="0" algn="r">
              <a:buFont typeface="Georgia" pitchFamily="18" charset="0"/>
              <a:buNone/>
              <a:defRPr/>
            </a:pPr>
            <a:r>
              <a:rPr lang="sk-SK" sz="2200" b="1" dirty="0" smtClean="0">
                <a:solidFill>
                  <a:schemeClr val="accent2"/>
                </a:solidFill>
              </a:rPr>
              <a:t>Ministerstvo </a:t>
            </a:r>
            <a:r>
              <a:rPr lang="sk-SK" sz="2200" b="1" dirty="0">
                <a:solidFill>
                  <a:schemeClr val="accent2"/>
                </a:solidFill>
              </a:rPr>
              <a:t>pôdohospodárstva </a:t>
            </a:r>
            <a:r>
              <a:rPr lang="sk-SK" sz="2200" b="1" dirty="0" smtClean="0">
                <a:solidFill>
                  <a:schemeClr val="accent2"/>
                </a:solidFill>
              </a:rPr>
              <a:t>a </a:t>
            </a:r>
            <a:r>
              <a:rPr lang="sk-SK" sz="2200" b="1" dirty="0">
                <a:solidFill>
                  <a:schemeClr val="accent2"/>
                </a:solidFill>
              </a:rPr>
              <a:t>rozvoja vidieka </a:t>
            </a:r>
            <a:endParaRPr lang="sk-SK" sz="2200" b="1" dirty="0" smtClean="0">
              <a:solidFill>
                <a:schemeClr val="accent2"/>
              </a:solidFill>
            </a:endParaRPr>
          </a:p>
          <a:p>
            <a:pPr marL="109537" indent="0" algn="r">
              <a:buFont typeface="Georgia" pitchFamily="18" charset="0"/>
              <a:buNone/>
              <a:defRPr/>
            </a:pPr>
            <a:r>
              <a:rPr lang="sk-SK" sz="2200" b="1" dirty="0" smtClean="0">
                <a:solidFill>
                  <a:schemeClr val="accent2"/>
                </a:solidFill>
              </a:rPr>
              <a:t>Slovenskej republiky</a:t>
            </a:r>
            <a:endParaRPr lang="sk-SK" sz="2200" b="1" dirty="0">
              <a:solidFill>
                <a:schemeClr val="accent2"/>
              </a:solidFill>
            </a:endParaRPr>
          </a:p>
        </p:txBody>
      </p:sp>
      <p:pic>
        <p:nvPicPr>
          <p:cNvPr id="10" name="Obrázok 1" descr="logo IROP 2014-2020_verzia 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479599"/>
            <a:ext cx="1224136" cy="1032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970138"/>
            <a:ext cx="1944216" cy="1887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ázok 2" descr="http://www.euroregion-tatry.eu/_pliki/flaga_UE+unia_europejska_EFRR_z_lewej_SK%20smal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537428"/>
            <a:ext cx="2630205" cy="739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5172" y="1988840"/>
            <a:ext cx="8640960" cy="5161062"/>
          </a:xfrm>
        </p:spPr>
        <p:txBody>
          <a:bodyPr/>
          <a:lstStyle/>
          <a:p>
            <a:pPr marL="109537" indent="0">
              <a:buClr>
                <a:schemeClr val="accent2"/>
              </a:buClr>
              <a:buNone/>
            </a:pPr>
            <a:endParaRPr lang="sk-SK" sz="24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29816"/>
          </a:xfrm>
        </p:spPr>
        <p:txBody>
          <a:bodyPr/>
          <a:lstStyle/>
          <a:p>
            <a:r>
              <a:rPr lang="sk-SK" sz="3600" dirty="0"/>
              <a:t>Financovanie </a:t>
            </a:r>
            <a:r>
              <a:rPr lang="sk-SK" sz="3600" dirty="0" smtClean="0"/>
              <a:t>projektu</a:t>
            </a:r>
            <a:endParaRPr lang="sk-SK" sz="3600" dirty="0"/>
          </a:p>
        </p:txBody>
      </p:sp>
      <p:graphicFrame>
        <p:nvGraphicFramePr>
          <p:cNvPr id="12" name="Tabuľ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108986"/>
              </p:ext>
            </p:extLst>
          </p:nvPr>
        </p:nvGraphicFramePr>
        <p:xfrm>
          <a:off x="395537" y="1556792"/>
          <a:ext cx="8450595" cy="5120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3735484"/>
                <a:gridCol w="1046976"/>
                <a:gridCol w="1196544"/>
                <a:gridCol w="1319463"/>
              </a:tblGrid>
              <a:tr h="676604">
                <a:tc rowSpan="2"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Príspevok zo zdrojov IROP</a:t>
                      </a:r>
                      <a:endParaRPr lang="sk-SK" sz="16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r>
                        <a:rPr kumimoji="0" lang="sk-SK" sz="16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Spolufinan-covanie</a:t>
                      </a:r>
                      <a:r>
                        <a:rPr kumimoji="0"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kumimoji="0"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zo zdrojov prijímateľa</a:t>
                      </a:r>
                    </a:p>
                    <a:p>
                      <a:r>
                        <a:rPr kumimoji="0" lang="sk-SK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z COV)</a:t>
                      </a:r>
                    </a:p>
                  </a:txBody>
                  <a:tcPr marL="68580" marR="68580" marT="0" marB="0" anchor="ctr"/>
                </a:tc>
              </a:tr>
              <a:tr h="44238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kumimoji="0" lang="sk-SK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k-SK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Zdroje EÚ -</a:t>
                      </a:r>
                      <a:r>
                        <a:rPr kumimoji="0" lang="sk-SK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EFRR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z COV)</a:t>
                      </a:r>
                      <a:endParaRPr kumimoji="0" lang="sk-SK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sk-SK" sz="18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k-SK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Štátny rozpočet </a:t>
                      </a:r>
                    </a:p>
                    <a:p>
                      <a:r>
                        <a:rPr kumimoji="0" lang="sk-SK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(% z COV)</a:t>
                      </a:r>
                      <a:endParaRPr kumimoji="0" lang="sk-SK" sz="1600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0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menej rozvinutý región</a:t>
                      </a:r>
                      <a:endParaRPr lang="sk-SK" sz="18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</a:tr>
              <a:tr h="2645679"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sk-SK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sk-SK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Združenie založené v zmysle zákona</a:t>
                      </a:r>
                      <a:r>
                        <a:rPr kumimoji="0" lang="sk-SK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č. 83/1990/Zb. o združovaní občanov v znení neskorších predpisov s udeleným štatútom miestnej akčnej skupiny</a:t>
                      </a:r>
                      <a:endParaRPr kumimoji="0" lang="sk-SK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latin typeface="+mn-lt"/>
                        </a:rPr>
                        <a:t>95 %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0 </a:t>
                      </a:r>
                      <a:r>
                        <a:rPr lang="sk-SK" sz="1800" dirty="0" smtClean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</a:rPr>
                        <a:t>5 </a:t>
                      </a:r>
                      <a:r>
                        <a:rPr lang="sk-SK" sz="1800" dirty="0" smtClean="0">
                          <a:latin typeface="+mn-lt"/>
                        </a:rPr>
                        <a:t>%</a:t>
                      </a:r>
                    </a:p>
                  </a:txBody>
                  <a:tcPr marL="68580" marR="68580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20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57808"/>
          </a:xfrm>
        </p:spPr>
        <p:txBody>
          <a:bodyPr/>
          <a:lstStyle/>
          <a:p>
            <a:pPr algn="ctr"/>
            <a:r>
              <a:rPr lang="sk-SK" sz="3000" b="1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Miesto a spôsob podania ŽoNFP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/>
          <a:lstStyle/>
          <a:p>
            <a:pPr marL="109537" indent="0">
              <a:buNone/>
            </a:pPr>
            <a:r>
              <a:rPr lang="sk-SK" sz="2400" b="1" dirty="0"/>
              <a:t>F</a:t>
            </a:r>
            <a:r>
              <a:rPr lang="sk-SK" sz="2400" b="1" dirty="0" smtClean="0"/>
              <a:t>ormulár </a:t>
            </a:r>
            <a:r>
              <a:rPr lang="sk-SK" sz="2400" b="1" dirty="0"/>
              <a:t>ŽoNFP a všetky prílohy </a:t>
            </a:r>
            <a:r>
              <a:rPr lang="sk-SK" sz="2400" dirty="0"/>
              <a:t>predkladá </a:t>
            </a:r>
            <a:r>
              <a:rPr lang="sk-SK" sz="2400" b="1" dirty="0"/>
              <a:t>žiadateľ elektronicky prostredníctvom ITMS2014+ </a:t>
            </a:r>
            <a:r>
              <a:rPr lang="sk-SK" sz="2400" b="1" dirty="0" smtClean="0"/>
              <a:t>a zároveň:</a:t>
            </a:r>
          </a:p>
          <a:p>
            <a:r>
              <a:rPr lang="sk-SK" sz="2400" dirty="0"/>
              <a:t>f</a:t>
            </a:r>
            <a:r>
              <a:rPr lang="sk-SK" sz="2400" dirty="0" smtClean="0"/>
              <a:t>ormulár ŽoNFP </a:t>
            </a:r>
            <a:r>
              <a:rPr lang="sk-SK" sz="2400" b="1" dirty="0" smtClean="0"/>
              <a:t>v listinnej podobe + na neprepisovateľnom dátovom nosiči</a:t>
            </a:r>
          </a:p>
          <a:p>
            <a:r>
              <a:rPr lang="sk-SK" sz="2400" dirty="0" smtClean="0"/>
              <a:t>ak nie je možné predložiť povinné prílohy cez ITMS2014+ predkladajú sa prílohy v listinnej podobe</a:t>
            </a:r>
          </a:p>
          <a:p>
            <a:pPr marL="109537" indent="0">
              <a:buNone/>
            </a:pPr>
            <a:endParaRPr lang="sk-SK" sz="2400" b="1" dirty="0" smtClean="0"/>
          </a:p>
          <a:p>
            <a:pPr marL="109537" indent="0">
              <a:buNone/>
            </a:pPr>
            <a:r>
              <a:rPr lang="sk-SK" sz="1800" b="1" dirty="0" smtClean="0"/>
              <a:t>Adresa listinného doručenia</a:t>
            </a:r>
            <a:r>
              <a:rPr lang="sk-SK" sz="1400" dirty="0" smtClean="0"/>
              <a:t>: 		</a:t>
            </a:r>
          </a:p>
          <a:p>
            <a:pPr marL="109537" indent="0">
              <a:buNone/>
            </a:pPr>
            <a:r>
              <a:rPr lang="sk-SK" sz="1400" dirty="0" smtClean="0"/>
              <a:t>MPRV SR</a:t>
            </a:r>
          </a:p>
          <a:p>
            <a:pPr marL="109537" indent="0">
              <a:buNone/>
            </a:pPr>
            <a:r>
              <a:rPr lang="sk-SK" sz="1400" dirty="0" smtClean="0"/>
              <a:t>Sekcia programov regionálneho rozvoja </a:t>
            </a:r>
          </a:p>
          <a:p>
            <a:pPr marL="109537" indent="0">
              <a:buNone/>
            </a:pPr>
            <a:r>
              <a:rPr lang="sk-SK" sz="1400" dirty="0" smtClean="0"/>
              <a:t>Račianska 153/A</a:t>
            </a:r>
          </a:p>
          <a:p>
            <a:pPr marL="109537" indent="0">
              <a:buNone/>
            </a:pPr>
            <a:r>
              <a:rPr lang="sk-SK" sz="1400" dirty="0" smtClean="0"/>
              <a:t>P.O.BOX 1</a:t>
            </a:r>
          </a:p>
          <a:p>
            <a:pPr marL="109537" indent="0">
              <a:buNone/>
            </a:pPr>
            <a:r>
              <a:rPr lang="sk-SK" sz="1400" dirty="0" smtClean="0"/>
              <a:t>830 03 Bratislava 33</a:t>
            </a:r>
          </a:p>
          <a:p>
            <a:pPr marL="109537" indent="0">
              <a:buNone/>
            </a:pPr>
            <a:endParaRPr lang="sk-SK" sz="1400" dirty="0" smtClean="0"/>
          </a:p>
          <a:p>
            <a:pPr marL="109537" indent="0">
              <a:buNone/>
            </a:pPr>
            <a:r>
              <a:rPr lang="sk-SK" sz="1400" b="1" dirty="0"/>
              <a:t>Podateľňa otvorená: pondelok – piatok 8:00  -  15:30 hod, </a:t>
            </a:r>
          </a:p>
          <a:p>
            <a:pPr marL="109537" indent="0">
              <a:buNone/>
            </a:pPr>
            <a:r>
              <a:rPr lang="sk-SK" sz="1400" b="1" dirty="0"/>
              <a:t>obedná prestávka 12:00  -  12:30 hod.</a:t>
            </a:r>
          </a:p>
        </p:txBody>
      </p:sp>
    </p:spTree>
    <p:extLst>
      <p:ext uri="{BB962C8B-B14F-4D97-AF65-F5344CB8AC3E}">
        <p14:creationId xmlns:p14="http://schemas.microsoft.com/office/powerpoint/2010/main" val="110242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57808"/>
          </a:xfrm>
        </p:spPr>
        <p:txBody>
          <a:bodyPr/>
          <a:lstStyle/>
          <a:p>
            <a:pPr algn="ctr"/>
            <a:r>
              <a:rPr lang="sk-SK" sz="3000" b="1" dirty="0">
                <a:solidFill>
                  <a:schemeClr val="accent2"/>
                </a:solidFill>
                <a:cs typeface="Arial" charset="0"/>
              </a:rPr>
              <a:t>Miesto a spôsob podania ŽoNFP</a:t>
            </a:r>
            <a:endParaRPr lang="sk-SK" sz="3000" b="1" dirty="0">
              <a:solidFill>
                <a:schemeClr val="accent2"/>
              </a:solidFill>
              <a:latin typeface="+mn-lt"/>
              <a:ea typeface="+mn-ea"/>
              <a:cs typeface="Arial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/>
          <a:lstStyle/>
          <a:p>
            <a:pPr marL="109537" indent="0">
              <a:buNone/>
            </a:pPr>
            <a:r>
              <a:rPr lang="sk-SK" sz="2400" dirty="0" smtClean="0"/>
              <a:t>ŽoNFP v listinnej forme je možné predložiť nasledovne:</a:t>
            </a:r>
          </a:p>
          <a:p>
            <a:r>
              <a:rPr lang="sk-SK" sz="2400" b="1" dirty="0" smtClean="0"/>
              <a:t>Osobne na podateľni RO pre IROP</a:t>
            </a:r>
          </a:p>
          <a:p>
            <a:r>
              <a:rPr lang="sk-SK" sz="2400" b="1" dirty="0" smtClean="0"/>
              <a:t>Doporučenou poštou</a:t>
            </a:r>
          </a:p>
          <a:p>
            <a:r>
              <a:rPr lang="sk-SK" sz="2400" b="1" dirty="0" smtClean="0"/>
              <a:t>Kuriérskou službou</a:t>
            </a:r>
          </a:p>
          <a:p>
            <a:pPr marL="109537" indent="0">
              <a:buNone/>
            </a:pPr>
            <a:r>
              <a:rPr lang="sk-SK" sz="2400" dirty="0" smtClean="0"/>
              <a:t>ŽoNFP </a:t>
            </a:r>
            <a:r>
              <a:rPr lang="sk-SK" sz="2400" dirty="0"/>
              <a:t>je povinný žiadateľ </a:t>
            </a:r>
            <a:r>
              <a:rPr lang="sk-SK" sz="2400" dirty="0" smtClean="0"/>
              <a:t>predložiť: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b="1" u="sng" dirty="0" smtClean="0"/>
              <a:t>riadne</a:t>
            </a:r>
            <a:r>
              <a:rPr lang="sk-SK" sz="2400" u="sng" dirty="0" smtClean="0"/>
              <a:t> </a:t>
            </a:r>
            <a:r>
              <a:rPr lang="sk-SK" sz="2000" dirty="0" smtClean="0"/>
              <a:t>(v slovenskom jazyku s možnosťou rozpoznanie textu, v inom jazyku  je potrebný certifikovaný preklad, v českom jazyku – nie je potrebný preklad)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b="1" u="sng" dirty="0"/>
              <a:t>v</a:t>
            </a:r>
            <a:r>
              <a:rPr lang="sk-SK" sz="2400" b="1" u="sng" dirty="0" smtClean="0"/>
              <a:t>čas</a:t>
            </a:r>
            <a:r>
              <a:rPr lang="sk-SK" sz="2400" u="sng" dirty="0" smtClean="0"/>
              <a:t> </a:t>
            </a:r>
            <a:r>
              <a:rPr lang="sk-SK" sz="2000" dirty="0"/>
              <a:t>(elektronické doručenie – dátum doručenia do elektronickej </a:t>
            </a:r>
            <a:r>
              <a:rPr lang="sk-SK" sz="2000" dirty="0" smtClean="0"/>
              <a:t>schránky, dátum odovzdania písomnej  verzie ŽoNFP – dátum odovzdania do podateľne RO pre IROP, alebo dátum odovzdania na poštovú dopravu, alebo dopravu kuriérom)</a:t>
            </a:r>
            <a:endParaRPr lang="sk-SK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sk-SK" sz="2400" b="1" u="sng" dirty="0" smtClean="0"/>
              <a:t>vo </a:t>
            </a:r>
            <a:r>
              <a:rPr lang="sk-SK" sz="2400" b="1" u="sng" dirty="0"/>
              <a:t>forme </a:t>
            </a:r>
            <a:r>
              <a:rPr lang="sk-SK" sz="2400" dirty="0"/>
              <a:t>určenej RO pre </a:t>
            </a:r>
            <a:r>
              <a:rPr lang="sk-SK" sz="2400" dirty="0" smtClean="0"/>
              <a:t>IROP </a:t>
            </a:r>
            <a:r>
              <a:rPr lang="sk-SK" sz="2000" dirty="0" smtClean="0"/>
              <a:t>(doručený formulár ŽoNFP prostredníctvom ITMS2014+ a zároveň v elektronickej forme podľa zákona             o e-</a:t>
            </a:r>
            <a:r>
              <a:rPr lang="sk-SK" sz="2000" dirty="0" err="1" smtClean="0"/>
              <a:t>Governmente</a:t>
            </a:r>
            <a:r>
              <a:rPr lang="sk-SK" sz="2000" dirty="0" smtClean="0"/>
              <a:t> alebo v písomnej forme)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398204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485800"/>
          </a:xfrm>
        </p:spPr>
        <p:txBody>
          <a:bodyPr/>
          <a:lstStyle/>
          <a:p>
            <a:pPr algn="ctr"/>
            <a:r>
              <a:rPr lang="sk-SK" sz="3000" b="1" dirty="0">
                <a:solidFill>
                  <a:schemeClr val="accent2"/>
                </a:solidFill>
                <a:cs typeface="Arial" charset="0"/>
              </a:rPr>
              <a:t>Kontaktné údaje </a:t>
            </a:r>
            <a:r>
              <a:rPr lang="sk-SK" sz="3000" b="1" dirty="0" smtClean="0">
                <a:solidFill>
                  <a:schemeClr val="accent2"/>
                </a:solidFill>
                <a:cs typeface="Arial" charset="0"/>
              </a:rPr>
              <a:t>RO a spôsob komunikácie</a:t>
            </a:r>
            <a:endParaRPr lang="sk-SK" sz="3000" b="1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256584"/>
          </a:xfrm>
        </p:spPr>
        <p:txBody>
          <a:bodyPr/>
          <a:lstStyle/>
          <a:p>
            <a:pPr algn="just">
              <a:buClr>
                <a:schemeClr val="accent2"/>
              </a:buClr>
            </a:pPr>
            <a:r>
              <a:rPr lang="sk-SK" sz="2400" dirty="0" smtClean="0"/>
              <a:t>Údaje o výzve je možné získať na </a:t>
            </a:r>
            <a:r>
              <a:rPr lang="sk-SK" sz="2400" dirty="0" smtClean="0">
                <a:hlinkClick r:id="rId2"/>
              </a:rPr>
              <a:t>www.mprv.sk</a:t>
            </a:r>
            <a:r>
              <a:rPr lang="sk-SK" sz="2400" dirty="0" smtClean="0"/>
              <a:t> – zároveň budú na webovom sídle zverejňované aktuality v súvislosti s výzvou.</a:t>
            </a:r>
          </a:p>
          <a:p>
            <a:pPr algn="just">
              <a:buClr>
                <a:schemeClr val="accent2"/>
              </a:buClr>
            </a:pPr>
            <a:r>
              <a:rPr lang="sk-SK" sz="2400" dirty="0" smtClean="0"/>
              <a:t>Písomne na uvedenej adrese MPRV SR.</a:t>
            </a:r>
          </a:p>
          <a:p>
            <a:pPr algn="just">
              <a:buClr>
                <a:schemeClr val="accent2"/>
              </a:buClr>
            </a:pPr>
            <a:r>
              <a:rPr lang="sk-SK" sz="2400" dirty="0" smtClean="0"/>
              <a:t>Elektronicky  na emailovej adrese </a:t>
            </a:r>
            <a:r>
              <a:rPr lang="sk-SK" sz="2400" dirty="0" smtClean="0">
                <a:hlinkClick r:id="rId3"/>
              </a:rPr>
              <a:t>clld.irop@land.gov.sk</a:t>
            </a:r>
            <a:endParaRPr lang="sk-SK" sz="2400" dirty="0" smtClean="0"/>
          </a:p>
          <a:p>
            <a:pPr algn="just">
              <a:buClr>
                <a:schemeClr val="accent2"/>
              </a:buClr>
            </a:pPr>
            <a:r>
              <a:rPr lang="sk-SK" sz="2400" dirty="0" smtClean="0"/>
              <a:t>RO pre IROP odpovie na otázky týkajúce </a:t>
            </a:r>
            <a:r>
              <a:rPr lang="sk-SK" sz="2400" dirty="0"/>
              <a:t>sa výzvy </a:t>
            </a:r>
            <a:r>
              <a:rPr lang="sk-SK" sz="2400" dirty="0" smtClean="0"/>
              <a:t>zaslané poštou alebo elektronicky najneskôr do 10 pracovných dní. Priebežne ich uverejňuje na webovom sídle.</a:t>
            </a:r>
          </a:p>
          <a:p>
            <a:pPr algn="just">
              <a:buClr>
                <a:schemeClr val="accent2"/>
              </a:buClr>
            </a:pPr>
            <a:r>
              <a:rPr lang="sk-SK" sz="2400" dirty="0" smtClean="0"/>
              <a:t>Ak má žiadateľ aktivovanú elektronickú schránku RO pre IROP komunikuje so žiadateľom prostredníctvom tejto schránky. </a:t>
            </a:r>
            <a:endParaRPr lang="sk-SK" sz="2400" dirty="0"/>
          </a:p>
          <a:p>
            <a:pPr algn="just">
              <a:buClr>
                <a:schemeClr val="accent2"/>
              </a:buClr>
            </a:pPr>
            <a:r>
              <a:rPr lang="sk-SK" sz="2400" b="1" u="sng" dirty="0"/>
              <a:t>RO pre IROP neposkytuje v procese konania o ŽoNFP žiadateľom žiadne informácie o priebehu schvaľovania ŽoNFP až do ich konečného informovania o výsledku schvaľovacieho procesu. </a:t>
            </a:r>
            <a:endParaRPr lang="sk-SK" sz="2400" u="sng" dirty="0"/>
          </a:p>
          <a:p>
            <a:pPr algn="just">
              <a:buClr>
                <a:schemeClr val="accent2"/>
              </a:buClr>
            </a:pPr>
            <a:endParaRPr lang="sk-SK" sz="2400" dirty="0" smtClean="0"/>
          </a:p>
          <a:p>
            <a:pPr marL="109537" indent="0" algn="just">
              <a:buClr>
                <a:schemeClr val="accent2"/>
              </a:buClr>
              <a:buNone/>
            </a:pPr>
            <a:endParaRPr lang="sk-SK" sz="2400" dirty="0"/>
          </a:p>
          <a:p>
            <a:pPr marL="109537" indent="0" algn="just">
              <a:buClr>
                <a:schemeClr val="accent2"/>
              </a:buClr>
              <a:buNone/>
            </a:pPr>
            <a:endParaRPr lang="sk-SK" sz="2400" dirty="0" smtClean="0"/>
          </a:p>
          <a:p>
            <a:pPr algn="just">
              <a:buClr>
                <a:schemeClr val="accent2"/>
              </a:buClr>
            </a:pPr>
            <a:endParaRPr lang="sk-SK" sz="2400" dirty="0" smtClean="0"/>
          </a:p>
          <a:p>
            <a:pPr marL="109537" indent="0" algn="just">
              <a:buNone/>
            </a:pPr>
            <a:endParaRPr lang="sk-SK" sz="800" dirty="0" smtClean="0"/>
          </a:p>
          <a:p>
            <a:pPr marL="109537" indent="0" algn="just">
              <a:buNone/>
            </a:pPr>
            <a:endParaRPr lang="sk-SK" sz="2400" dirty="0" smtClean="0"/>
          </a:p>
          <a:p>
            <a:pPr marL="109537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73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/>
          <a:lstStyle/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4056"/>
          </a:xfrm>
        </p:spPr>
        <p:txBody>
          <a:bodyPr/>
          <a:lstStyle/>
          <a:p>
            <a:pPr algn="ctr"/>
            <a:r>
              <a:rPr lang="sk-SK" sz="3000" b="1" dirty="0" smtClean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Podmienky </a:t>
            </a:r>
            <a:r>
              <a:rPr lang="sk-SK" sz="3000" b="1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poskytnutia príspevku</a:t>
            </a:r>
            <a:endParaRPr lang="sk-SK" altLang="sk-SK" sz="3000" b="1" dirty="0">
              <a:solidFill>
                <a:schemeClr val="accent2"/>
              </a:solidFill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506212"/>
              </p:ext>
            </p:extLst>
          </p:nvPr>
        </p:nvGraphicFramePr>
        <p:xfrm>
          <a:off x="251520" y="620688"/>
          <a:ext cx="8640960" cy="60334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4841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žiadateľa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22472">
                <a:tc>
                  <a:txBody>
                    <a:bodyPr/>
                    <a:lstStyle/>
                    <a:p>
                      <a:r>
                        <a:rPr lang="sk-SK" dirty="0" smtClean="0"/>
                        <a:t>1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Právna forma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k-SK" sz="16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(všetky požadované</a:t>
                      </a:r>
                      <a:r>
                        <a:rPr kumimoji="0" lang="sk-SK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doklady sú predložené v origináli alebo úradne overenej kópii – pokiaľ nie je uvedené inak)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Oprávnení žiadatelia:</a:t>
                      </a:r>
                    </a:p>
                    <a:p>
                      <a:r>
                        <a:rPr kumimoji="0" lang="sk-SK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 – združenia založené</a:t>
                      </a:r>
                      <a:r>
                        <a:rPr kumimoji="0" lang="sk-SK" sz="16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zmysle zákona č. 83/1990 Zb. ktorým bol udelený štatút MAS a schválená stratégia v rámci výzvy 21/PRV/2017</a:t>
                      </a:r>
                    </a:p>
                    <a:p>
                      <a:r>
                        <a:rPr kumimoji="0" lang="sk-SK" sz="16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 č. 1a – </a:t>
                      </a:r>
                      <a:r>
                        <a:rPr kumimoji="0" lang="sk-SK" sz="160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stanovy + </a:t>
                      </a:r>
                      <a:r>
                        <a:rPr kumimoji="0" lang="sk-SK" sz="1600" u="none" kern="1200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uznesenie o zvolení za štatutára</a:t>
                      </a:r>
                      <a:endParaRPr kumimoji="0" lang="sk-SK" sz="1600" u="none" kern="1200" baseline="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sk-SK" sz="160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 č. 1b – splnomocnenie osoby konajúcej v mene žiadateľa – (ak relevantné) Príloha 3a Príručky</a:t>
                      </a:r>
                      <a:endParaRPr kumimoji="0" lang="sk-SK" sz="1600" u="none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8471">
                <a:tc>
                  <a:txBody>
                    <a:bodyPr/>
                    <a:lstStyle/>
                    <a:p>
                      <a:r>
                        <a:rPr lang="sk-SK" dirty="0" smtClean="0"/>
                        <a:t>2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nebyť dlžníkom na daniach</a:t>
                      </a:r>
                      <a:endParaRPr lang="sk-SK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nie je, resp. nesmie byť dlžníkom na daniach. (čestné vyhlásenie</a:t>
                      </a:r>
                      <a:r>
                        <a:rPr kumimoji="0" lang="sk-SK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38471">
                <a:tc>
                  <a:txBody>
                    <a:bodyPr/>
                    <a:lstStyle/>
                    <a:p>
                      <a:r>
                        <a:rPr lang="sk-SK" dirty="0" smtClean="0"/>
                        <a:t>3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nebyť dlžníkom poistného na zdravotnom poistení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nie je resp. nesmie byť dlžníkom na zdravotnom poistení  v žiadnej poisťovni v SR. (čestné vyhlásenie</a:t>
                      </a:r>
                      <a:r>
                        <a:rPr kumimoji="0" lang="sk-SK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38471">
                <a:tc>
                  <a:txBody>
                    <a:bodyPr/>
                    <a:lstStyle/>
                    <a:p>
                      <a:r>
                        <a:rPr lang="sk-SK" dirty="0" smtClean="0"/>
                        <a:t>4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nebyť dlžníkom na sociálnom poistení </a:t>
                      </a:r>
                      <a:endParaRPr lang="sk-SK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nie je resp. nesmie byť dlžníkom na sociálnom poistení. (čestné vyhlásenie</a:t>
                      </a:r>
                      <a:r>
                        <a:rPr kumimoji="0" lang="sk-SK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37849">
                <a:tc>
                  <a:txBody>
                    <a:bodyPr/>
                    <a:lstStyle/>
                    <a:p>
                      <a:r>
                        <a:rPr lang="sk-SK" dirty="0" smtClean="0"/>
                        <a:t>5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voči žiadateľovi nie je vedené konkurzné /</a:t>
                      </a:r>
                      <a:r>
                        <a:rPr kumimoji="0" lang="sk-SK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reštrukturalizačné konanie, nie je v konkurze alebo v reštrukturalizácii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Voči žiadateľovi nesmie byť vedené konkurzné konanie, reštrukturalizačné konanie, nie je v konkurze ani v reštrukturalizácii. (čestné vyhlásenie</a:t>
                      </a:r>
                      <a:r>
                        <a:rPr kumimoji="0" lang="sk-SK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743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/>
          <a:lstStyle/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  <a:p>
            <a:pPr algn="just">
              <a:buNone/>
            </a:pPr>
            <a:endParaRPr lang="sk-SK" altLang="sk-SK" sz="2000" b="1" dirty="0" smtClean="0">
              <a:solidFill>
                <a:srgbClr val="FFC000"/>
              </a:solidFill>
              <a:latin typeface="+mj-lt"/>
              <a:ea typeface="+mj-ea"/>
              <a:cs typeface="Arial" charset="0"/>
            </a:endParaRPr>
          </a:p>
        </p:txBody>
      </p:sp>
      <p:sp>
        <p:nvSpPr>
          <p:cNvPr id="3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04056"/>
          </a:xfrm>
        </p:spPr>
        <p:txBody>
          <a:bodyPr/>
          <a:lstStyle/>
          <a:p>
            <a:pPr algn="ctr"/>
            <a:r>
              <a:rPr lang="sk-SK" sz="3000" b="1" dirty="0" smtClean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Podmienky </a:t>
            </a:r>
            <a:r>
              <a:rPr lang="sk-SK" sz="3000" b="1" dirty="0">
                <a:solidFill>
                  <a:schemeClr val="accent2"/>
                </a:solidFill>
                <a:latin typeface="+mn-lt"/>
                <a:ea typeface="+mn-ea"/>
                <a:cs typeface="Arial" charset="0"/>
              </a:rPr>
              <a:t>poskytnutia príspevku</a:t>
            </a:r>
            <a:endParaRPr lang="sk-SK" altLang="sk-SK" sz="3000" b="1" dirty="0">
              <a:solidFill>
                <a:schemeClr val="accent2"/>
              </a:solidFill>
              <a:latin typeface="+mn-lt"/>
              <a:ea typeface="+mn-ea"/>
              <a:cs typeface="Arial" charset="0"/>
            </a:endParaRPr>
          </a:p>
        </p:txBody>
      </p:sp>
      <p:graphicFrame>
        <p:nvGraphicFramePr>
          <p:cNvPr id="2" name="Tabuľ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872898"/>
              </p:ext>
            </p:extLst>
          </p:nvPr>
        </p:nvGraphicFramePr>
        <p:xfrm>
          <a:off x="251520" y="1239809"/>
          <a:ext cx="8640960" cy="5165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64841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žiadateľa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015">
                <a:tc>
                  <a:txBody>
                    <a:bodyPr/>
                    <a:lstStyle/>
                    <a:p>
                      <a:r>
                        <a:rPr lang="sk-SK" dirty="0" smtClean="0"/>
                        <a:t>6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zákazu vedenia výkonu rozhodnutia voči žiadateľovi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Voči žiadateľovi nie je vedený výkon rozhodnutia. (čestné vyhlásenie</a:t>
                      </a:r>
                      <a:r>
                        <a:rPr kumimoji="0" lang="sk-SK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bod č. 15 ŽoNFP)</a:t>
                      </a:r>
                      <a:endParaRPr lang="sk-SK" sz="15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8471">
                <a:tc>
                  <a:txBody>
                    <a:bodyPr/>
                    <a:lstStyle/>
                    <a:p>
                      <a:r>
                        <a:rPr lang="sk-SK" dirty="0" smtClean="0"/>
                        <a:t>7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žiadateľ nie je podnikom v ťažkostiach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 nie je podnikom v ťažkostiach (príloha č. 2 Test podniku v ťažkostiach) – Príloha č. 3b Príručky pre žiadateľa </a:t>
                      </a:r>
                      <a:endParaRPr lang="sk-SK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33775">
                <a:tc>
                  <a:txBody>
                    <a:bodyPr/>
                    <a:lstStyle/>
                    <a:p>
                      <a:r>
                        <a:rPr lang="sk-SK" dirty="0" smtClean="0"/>
                        <a:t>8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finančnej spôsobilosti žiadateľa na spolufinancovania projektu </a:t>
                      </a:r>
                      <a:endParaRPr lang="sk-SK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sk-SK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Postačuje </a:t>
                      </a:r>
                      <a:r>
                        <a:rPr kumimoji="0" lang="sk-SK" sz="15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jeden z</a:t>
                      </a:r>
                      <a:r>
                        <a:rPr kumimoji="0" lang="sk-SK" sz="15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uvedených dokladov</a:t>
                      </a:r>
                      <a:r>
                        <a:rPr kumimoji="0" lang="sk-SK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(kópia dokladu)</a:t>
                      </a:r>
                      <a:endParaRPr kumimoji="0" lang="sk-SK" sz="15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kumimoji="0" lang="sk-SK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Výpis z bankového účtu (nie</a:t>
                      </a:r>
                      <a:r>
                        <a:rPr kumimoji="0" lang="sk-SK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starší ako 1 mesiac  ku dňu predloženia ŽoNFP)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sk-SK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Potvrdenie komerčnej banky, že žiadateľ disponuje výškou FP </a:t>
                      </a:r>
                      <a:r>
                        <a:rPr kumimoji="0" lang="sk-SK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(nie</a:t>
                      </a:r>
                      <a:r>
                        <a:rPr kumimoji="0" lang="sk-SK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starší ako 1 mesiac  ku dňu predloženia ŽoNFP)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sk-SK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Záväzný úverový prísľub FP </a:t>
                      </a:r>
                      <a:r>
                        <a:rPr kumimoji="0" lang="sk-SK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(nie</a:t>
                      </a:r>
                      <a:r>
                        <a:rPr kumimoji="0" lang="sk-SK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starší ako 3 mesiace ku dňu predloženia ŽoNFP)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sk-SK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Úverová zmluva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kumimoji="0" lang="sk-SK" sz="15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Výpis z uznesenia Valného zhromaždenia/členskej základne MAS o schválení výšky členského príspevku a jeho vyčíslenia (výška príspevku musí pokrývať výšku spolufinancovania)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69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85818"/>
          </a:xfrm>
        </p:spPr>
        <p:txBody>
          <a:bodyPr/>
          <a:lstStyle/>
          <a:p>
            <a:pPr algn="ctr"/>
            <a:r>
              <a:rPr lang="sk-SK" sz="2800" b="1" dirty="0" smtClean="0">
                <a:solidFill>
                  <a:schemeClr val="accent2"/>
                </a:solidFill>
                <a:cs typeface="Arial" charset="0"/>
              </a:rPr>
              <a:t/>
            </a:r>
            <a:br>
              <a:rPr lang="sk-SK" sz="2800" b="1" dirty="0" smtClean="0">
                <a:solidFill>
                  <a:schemeClr val="accent2"/>
                </a:solidFill>
                <a:cs typeface="Arial" charset="0"/>
              </a:rPr>
            </a:br>
            <a:r>
              <a:rPr lang="sk-SK" sz="2800" b="1" dirty="0" smtClean="0">
                <a:solidFill>
                  <a:schemeClr val="accent2"/>
                </a:solidFill>
                <a:cs typeface="Arial" charset="0"/>
              </a:rPr>
              <a:t/>
            </a:r>
            <a:br>
              <a:rPr lang="sk-SK" sz="2800" b="1" dirty="0" smtClean="0">
                <a:solidFill>
                  <a:schemeClr val="accent2"/>
                </a:solidFill>
                <a:cs typeface="Arial" charset="0"/>
              </a:rPr>
            </a:br>
            <a:r>
              <a:rPr lang="sk-SK" b="1" dirty="0" smtClean="0">
                <a:solidFill>
                  <a:schemeClr val="accent2"/>
                </a:solidFill>
                <a:cs typeface="Arial" charset="0"/>
              </a:rPr>
              <a:t/>
            </a:r>
            <a:br>
              <a:rPr lang="sk-SK" b="1" dirty="0" smtClean="0">
                <a:solidFill>
                  <a:schemeClr val="accent2"/>
                </a:solidFill>
                <a:cs typeface="Arial" charset="0"/>
              </a:rPr>
            </a:b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340304"/>
              </p:ext>
            </p:extLst>
          </p:nvPr>
        </p:nvGraphicFramePr>
        <p:xfrm>
          <a:off x="251520" y="127208"/>
          <a:ext cx="8640960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324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24056"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Č.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 poskytnutia príspevku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sk-SK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Popis podmienky poskytnutia príspevku -</a:t>
                      </a:r>
                      <a:r>
                        <a:rPr kumimoji="0" lang="sk-SK" sz="1800" b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800" b="1" u="sng" kern="1200" dirty="0" smtClean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oprávnenosť žiadateľa</a:t>
                      </a:r>
                      <a:endParaRPr lang="sk-SK" u="sng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3150">
                <a:tc>
                  <a:txBody>
                    <a:bodyPr/>
                    <a:lstStyle/>
                    <a:p>
                      <a:r>
                        <a:rPr lang="sk-SK" dirty="0" smtClean="0"/>
                        <a:t>9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žiadateľ ani jeho štatutárny orgán, ani žiadny člen štatutárneho orgánu, ani prokurista/i, ani osoba splnomocnená zastupovať žiadateľa v procese posudzovania PZ</a:t>
                      </a:r>
                      <a:r>
                        <a:rPr kumimoji="0" lang="sk-SK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neboli právoplatne odsúdení za trestný čin korupcie, za trestný čin poškodzovania finančných záujmov Európskych Spoločenstiev, za trestný čin legalizácie príjmu z trestnej činnosti, za trestný čin založenia, zosnovania a podporovania zločineckej skupiny, alebo za trestný čin machinácie pri verejnom obstarávaní a verejnej dražbe </a:t>
                      </a:r>
                      <a:endParaRPr lang="sk-SK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 procese posudzovania ŽoNFP nemôžu byť právoplatne odsúdení za niektorý z trestných činov.</a:t>
                      </a:r>
                    </a:p>
                    <a:p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 č. 3 – výpis z registra trestov (nie starší ako 3 mesiace ku dňu predloženia ŽoNFP)</a:t>
                      </a:r>
                      <a:endParaRPr kumimoji="0" lang="sk-SK" sz="1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66394">
                <a:tc>
                  <a:txBody>
                    <a:bodyPr/>
                    <a:lstStyle/>
                    <a:p>
                      <a:r>
                        <a:rPr lang="sk-SK" dirty="0" smtClean="0"/>
                        <a:t>10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Podmienka, že žiadateľ, ktorým je právnická osoba, nemá právoplatným rozsudkom uložený trest zákazu prijímať dotácie alebo subvencie, trest zákazu prijímať pomoc a podporu poskytovanú z fondov EÚ, alebo trest zákazu účasti vo verejnom obstarávaní podľa osobitného predpisu </a:t>
                      </a:r>
                      <a:endParaRPr lang="sk-SK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Žiadateľovi, ktorým je právnická osoba, nemôže byť právoplatným rozsudkom uložený trest zákazu prijímať dotácie alebo subvencie, trest zákazu prijímať pomoc a podporu poskytovanú z fondov EÚ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k-SK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Príloha č. 4  - výpis z registra trestov právnickej osoby (nie starší ako 3 mesiace ku dňu predloženia ŽoNFP)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dustriálne">
  <a:themeElements>
    <a:clrScheme name="Industriálne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ndustriáln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14474</TotalTime>
  <Words>1830</Words>
  <Application>Microsoft Office PowerPoint</Application>
  <PresentationFormat>Prezentácia na obrazovke (4:3)</PresentationFormat>
  <Paragraphs>260</Paragraphs>
  <Slides>20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20</vt:i4>
      </vt:variant>
    </vt:vector>
  </HeadingPairs>
  <TitlesOfParts>
    <vt:vector size="21" baseType="lpstr">
      <vt:lpstr>Industriálne</vt:lpstr>
      <vt:lpstr>Integrovaný regionálny operačný  program 2014 – 2020  Školenie pre oprávnených žiadateľov – miestne akčné skupiny:  Špecifický cieľ 5.1.1 –  Zvýšenie zamestnanosti na miestnej úrovni podporou podnikania a inovácií Aktivita: Financovanie prevádzkových nákladov MAS spojených               s riadením uskutočňovania stratégií CLLD </vt:lpstr>
      <vt:lpstr>Formálne náležitosti</vt:lpstr>
      <vt:lpstr>Financovanie projektu</vt:lpstr>
      <vt:lpstr>Miesto a spôsob podania ŽoNFP</vt:lpstr>
      <vt:lpstr>Miesto a spôsob podania ŽoNFP</vt:lpstr>
      <vt:lpstr>Kontaktné údaje RO a spôsob komunikácie</vt:lpstr>
      <vt:lpstr>Podmienky poskytnutia príspevku</vt:lpstr>
      <vt:lpstr>Podmienky poskytnutia príspevku</vt:lpstr>
      <vt:lpstr>   </vt:lpstr>
      <vt:lpstr>Prezentácia programu PowerPoint</vt:lpstr>
      <vt:lpstr>Prezentácia programu PowerPoint</vt:lpstr>
      <vt:lpstr>Prezentácia programu PowerPoint</vt:lpstr>
      <vt:lpstr>Prezentácia programu PowerPoint</vt:lpstr>
      <vt:lpstr>Spôsoby financovania</vt:lpstr>
      <vt:lpstr>Prezentácia programu PowerPoint</vt:lpstr>
      <vt:lpstr>Prezentácia programu PowerPoint</vt:lpstr>
      <vt:lpstr>Prezentácia programu PowerPoint</vt:lpstr>
      <vt:lpstr>Overenie podmienok poskytnutia príspevku </vt:lpstr>
      <vt:lpstr>Zmena  a zrušenie výzvy</vt:lpstr>
      <vt:lpstr>Prezentácia programu PowerPoint</vt:lpstr>
    </vt:vector>
  </TitlesOfParts>
  <Company>MPRR SR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plán rozvoja a údržby ciest na úrovni regiónov</dc:title>
  <dc:creator>Kristeľ Pavol</dc:creator>
  <cp:lastModifiedBy>Šupáková Petra</cp:lastModifiedBy>
  <cp:revision>720</cp:revision>
  <cp:lastPrinted>2015-11-02T15:04:17Z</cp:lastPrinted>
  <dcterms:created xsi:type="dcterms:W3CDTF">2013-10-01T11:51:59Z</dcterms:created>
  <dcterms:modified xsi:type="dcterms:W3CDTF">2017-11-16T13:33:08Z</dcterms:modified>
</cp:coreProperties>
</file>