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1" r:id="rId3"/>
    <p:sldId id="352" r:id="rId4"/>
    <p:sldId id="369" r:id="rId5"/>
    <p:sldId id="367" r:id="rId6"/>
    <p:sldId id="354" r:id="rId7"/>
    <p:sldId id="355" r:id="rId8"/>
    <p:sldId id="357" r:id="rId9"/>
    <p:sldId id="368" r:id="rId10"/>
  </p:sldIdLst>
  <p:sldSz cx="9144000" cy="6858000" type="screen4x3"/>
  <p:notesSz cx="6808788" cy="9940925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7" cy="496013"/>
          </a:xfrm>
          <a:prstGeom prst="rect">
            <a:avLst/>
          </a:prstGeom>
        </p:spPr>
        <p:txBody>
          <a:bodyPr vert="horz" lIns="91857" tIns="45929" rIns="91857" bIns="45929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7572" y="0"/>
            <a:ext cx="2949627" cy="496013"/>
          </a:xfrm>
          <a:prstGeom prst="rect">
            <a:avLst/>
          </a:prstGeom>
        </p:spPr>
        <p:txBody>
          <a:bodyPr vert="horz" lIns="91857" tIns="45929" rIns="91857" bIns="45929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sk-SK" smtClean="0"/>
              <a:t>23. 9. 2016</a:t>
            </a:r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9441733"/>
            <a:ext cx="2949627" cy="497602"/>
          </a:xfrm>
          <a:prstGeom prst="rect">
            <a:avLst/>
          </a:prstGeom>
        </p:spPr>
        <p:txBody>
          <a:bodyPr vert="horz" lIns="91857" tIns="45929" rIns="91857" bIns="45929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7572" y="9441733"/>
            <a:ext cx="2949627" cy="497602"/>
          </a:xfrm>
          <a:prstGeom prst="rect">
            <a:avLst/>
          </a:prstGeom>
        </p:spPr>
        <p:txBody>
          <a:bodyPr vert="horz" wrap="square" lIns="91857" tIns="45929" rIns="91857" bIns="459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405AF8-F7F9-49FE-BD0D-9789D1FCEBD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503128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7" cy="496013"/>
          </a:xfrm>
          <a:prstGeom prst="rect">
            <a:avLst/>
          </a:prstGeom>
        </p:spPr>
        <p:txBody>
          <a:bodyPr vert="horz" lIns="91857" tIns="45929" rIns="91857" bIns="45929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6013"/>
          </a:xfrm>
          <a:prstGeom prst="rect">
            <a:avLst/>
          </a:prstGeom>
        </p:spPr>
        <p:txBody>
          <a:bodyPr vert="horz" lIns="91857" tIns="45929" rIns="91857" bIns="45929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r>
              <a:rPr lang="sk-SK" smtClean="0"/>
              <a:t>23. 9. 2016</a:t>
            </a:r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7" tIns="45929" rIns="91857" bIns="45929" rtlCol="0" anchor="ctr"/>
          <a:lstStyle/>
          <a:p>
            <a:pPr lvl="0"/>
            <a:endParaRPr lang="sk-SK" noProof="0" dirty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2152" y="4721662"/>
            <a:ext cx="5446076" cy="4473654"/>
          </a:xfrm>
          <a:prstGeom prst="rect">
            <a:avLst/>
          </a:prstGeom>
        </p:spPr>
        <p:txBody>
          <a:bodyPr vert="horz" lIns="91857" tIns="45929" rIns="91857" bIns="45929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441733"/>
            <a:ext cx="2949627" cy="497602"/>
          </a:xfrm>
          <a:prstGeom prst="rect">
            <a:avLst/>
          </a:prstGeom>
        </p:spPr>
        <p:txBody>
          <a:bodyPr vert="horz" lIns="91857" tIns="45929" rIns="91857" bIns="45929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wrap="square" lIns="91857" tIns="45929" rIns="91857" bIns="4592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C2BBDB-7355-40AE-98CE-CE401066DE65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57020882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C2BBDB-7355-40AE-98CE-CE401066DE65}" type="slidenum">
              <a:rPr lang="sk-SK" altLang="sk-SK" smtClean="0"/>
              <a:pPr>
                <a:defRPr/>
              </a:pPr>
              <a:t>5</a:t>
            </a:fld>
            <a:endParaRPr lang="sk-SK" alt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23. 9. 2016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562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k-SK" altLang="sk-SK" smtClean="0"/>
          </a:p>
        </p:txBody>
      </p:sp>
      <p:sp>
        <p:nvSpPr>
          <p:cNvPr id="13316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4064" indent="-28617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4715" indent="-2289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2600" indent="-2289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0486" indent="-22894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8372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6258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4144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2029" indent="-228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78B57AB-DDFE-44EE-AFD1-E699F3B42A27}" type="slidenum">
              <a:rPr lang="sk-SK" altLang="sk-SK" smtClean="0"/>
              <a:pPr/>
              <a:t>6</a:t>
            </a:fld>
            <a:endParaRPr lang="sk-SK" altLang="sk-SK" smtClean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23. 9. 2016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056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Obdĺžni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Obdĺžni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Obdĺžni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Obdĺžni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1" name="Zaoblený obdĺžni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2" name="Zaoblený obdĺžni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Obdĺžni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bdĺžni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bdĺžni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17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3BC83-D3A7-422C-A6B9-0C43E1C6F4A0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18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3389F8-F7CB-48A0-BC2D-8593CA9ED2D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1692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B606-5362-4A09-BB6F-076C3C346F65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9F10-4F19-4CDA-8A1C-61ABD9B7F9B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7427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E06D8-05CA-449F-870B-F97F22CA8A10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6CBFB-02A2-4B2B-8742-42581CDE124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4872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1A3F-89B5-41A8-9321-A78002C4DE14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BEE17-FB7F-4314-BC28-15D5F5E0BD1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7397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C1E0-8F5A-488A-A090-84A6D8E16B45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D576D-4A30-42C7-91CD-BE026E10FAF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641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11551-8DFF-45A6-A6D4-4F30054CF498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FD58-A055-47C3-8BC6-444AEAEA877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8743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238584-5E16-493C-B267-EB2CEF09CCB4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8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AB334-BD08-4C6F-AE7B-714A849CAE1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9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602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BE5A2-0223-44CA-883B-9F4D0BBF534C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D8396-E8AA-49A4-A417-F2D71289047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5705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D11C5-A2C3-4B2B-875F-CC1607106C94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38E2-00F9-484D-824F-DD7E74723C1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916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9E5B0-7B9E-46EF-8FED-56CE8AD18DC1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2EB8-9BA9-4E4D-8F9C-093431D944C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6502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5766F-8B94-4AE3-BF98-EED02FED18F9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D5DB2-016D-4E26-B14C-FBA7C4C4D75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17187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9" name="Obdĺžni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" name="Obdĺžni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5" name="Obdĺžni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8" name="Obdĺžni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9" name="Obdĺžni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0" name="Obdĺžni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40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fld id="{FC9C78CC-C6DE-4D43-8058-BC735C32A466}" type="datetimeFigureOut">
              <a:rPr lang="sk-SK"/>
              <a:pPr>
                <a:defRPr/>
              </a:pPr>
              <a:t>22. 9. 2016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29864F-5B2F-4E6C-9C19-9746CDB87D6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7" r:id="rId1"/>
    <p:sldLayoutId id="2147484689" r:id="rId2"/>
    <p:sldLayoutId id="2147484690" r:id="rId3"/>
    <p:sldLayoutId id="2147484691" r:id="rId4"/>
    <p:sldLayoutId id="2147484698" r:id="rId5"/>
    <p:sldLayoutId id="2147484699" r:id="rId6"/>
    <p:sldLayoutId id="2147484692" r:id="rId7"/>
    <p:sldLayoutId id="2147484693" r:id="rId8"/>
    <p:sldLayoutId id="2147484694" r:id="rId9"/>
    <p:sldLayoutId id="2147484695" r:id="rId10"/>
    <p:sldLayoutId id="2147484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pzp.s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2984202"/>
          </a:xfrm>
        </p:spPr>
        <p:txBody>
          <a:bodyPr/>
          <a:lstStyle/>
          <a:p>
            <a:pPr algn="ctr" eaLnBrk="1" hangingPunct="1"/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/>
            </a:r>
            <a:br>
              <a:rPr lang="sk-SK" altLang="sk-SK" sz="4000" dirty="0" smtClean="0"/>
            </a:br>
            <a:r>
              <a:rPr lang="sk-SK" altLang="sk-SK" sz="4000" dirty="0" smtClean="0"/>
              <a:t>                                                  </a:t>
            </a:r>
            <a:br>
              <a:rPr lang="sk-SK" altLang="sk-SK" sz="4000" dirty="0" smtClean="0"/>
            </a:br>
            <a:r>
              <a:rPr lang="en-US" altLang="sk-SK" sz="4000" b="1" dirty="0" err="1" smtClean="0"/>
              <a:t>Integrovan</a:t>
            </a:r>
            <a:r>
              <a:rPr lang="sk-SK" altLang="sk-SK" sz="4000" b="1" dirty="0" smtClean="0"/>
              <a:t>ý regionálny operačný program</a:t>
            </a:r>
            <a:br>
              <a:rPr lang="sk-SK" altLang="sk-SK" sz="4000" b="1" dirty="0" smtClean="0"/>
            </a:br>
            <a:r>
              <a:rPr lang="sk-SK" altLang="sk-SK" sz="4000" b="1" dirty="0" smtClean="0"/>
              <a:t/>
            </a:r>
            <a:br>
              <a:rPr lang="sk-SK" altLang="sk-SK" sz="4000" b="1" dirty="0" smtClean="0"/>
            </a:br>
            <a:r>
              <a:rPr lang="sk-SK" altLang="sk-SK" sz="4000" b="1" dirty="0"/>
              <a:t>S</a:t>
            </a:r>
            <a:r>
              <a:rPr lang="sk-SK" altLang="sk-SK" sz="4000" b="1" dirty="0" smtClean="0"/>
              <a:t>tav prípravy implementácie programu</a:t>
            </a:r>
            <a:endParaRPr lang="en-US" altLang="sk-SK" sz="4000" b="1" dirty="0" smtClean="0"/>
          </a:p>
        </p:txBody>
      </p:sp>
      <p:sp>
        <p:nvSpPr>
          <p:cNvPr id="7172" name="Obdĺžnik 1"/>
          <p:cNvSpPr>
            <a:spLocks noChangeArrowheads="1"/>
          </p:cNvSpPr>
          <p:nvPr/>
        </p:nvSpPr>
        <p:spPr bwMode="auto">
          <a:xfrm>
            <a:off x="3883025" y="3244850"/>
            <a:ext cx="4505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sk-SK" altLang="sk-SK" b="1" i="1">
                <a:solidFill>
                  <a:schemeClr val="bg1"/>
                </a:solidFill>
              </a:rPr>
              <a:t>4. zasadnutie MV IROP – 23.09.2016</a:t>
            </a:r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562600"/>
            <a:ext cx="1758950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 descr="C:\Users\zuzana.lukacova\Documents\02 Informovanie a komunikacia IROP\logo-eu-s-odkazom-na-erdf-stred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468938"/>
            <a:ext cx="1223963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:\Users\zuzana.lukacova\Pictures\logo mpsr sk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5532438"/>
            <a:ext cx="25812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200" dirty="0" smtClean="0"/>
              <a:t>Obsah</a:t>
            </a:r>
          </a:p>
        </p:txBody>
      </p:sp>
      <p:sp>
        <p:nvSpPr>
          <p:cNvPr id="8195" name="Zástupný symbol obsahu 2"/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937000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sk-SK" altLang="sk-SK" sz="2400" dirty="0" smtClean="0"/>
              <a:t>Zmena vo vnímaní čl. </a:t>
            </a:r>
            <a:r>
              <a:rPr lang="sk-SK" altLang="sk-SK" sz="2400" b="1" dirty="0" smtClean="0"/>
              <a:t>7 nariadenia 1301/2013 </a:t>
            </a:r>
            <a:r>
              <a:rPr lang="sk-SK" altLang="sk-SK" sz="2400" dirty="0" smtClean="0"/>
              <a:t>– spôsob aplikácie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sk-SK" altLang="sk-SK" sz="2400" b="1" dirty="0" smtClean="0"/>
              <a:t>Implementačný model IROP</a:t>
            </a:r>
            <a:endParaRPr lang="sk-SK" altLang="sk-SK" sz="2400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sk-SK" altLang="sk-SK" sz="2400" dirty="0" smtClean="0"/>
              <a:t>Stav</a:t>
            </a:r>
            <a:r>
              <a:rPr lang="sk-SK" altLang="sk-SK" sz="2400" b="1" dirty="0" smtClean="0"/>
              <a:t> </a:t>
            </a:r>
            <a:r>
              <a:rPr lang="sk-SK" altLang="sk-SK" sz="2400" b="1" dirty="0" err="1" smtClean="0"/>
              <a:t>designácie</a:t>
            </a:r>
            <a:r>
              <a:rPr lang="sk-SK" altLang="sk-SK" sz="2400" b="1" dirty="0" smtClean="0"/>
              <a:t> </a:t>
            </a:r>
            <a:r>
              <a:rPr lang="sk-SK" altLang="sk-SK" sz="2400" dirty="0" smtClean="0"/>
              <a:t>– audit pripravenosti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sk-SK" altLang="sk-SK" sz="2400" dirty="0" smtClean="0"/>
              <a:t>Stav </a:t>
            </a:r>
            <a:r>
              <a:rPr lang="sk-SK" altLang="sk-SK" sz="2400" b="1" dirty="0" smtClean="0"/>
              <a:t>uzatvárania zmlúv</a:t>
            </a:r>
            <a:endParaRPr lang="sk-SK" altLang="sk-SK" sz="2400" dirty="0" smtClean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sk-SK" altLang="sk-SK" sz="2400" dirty="0" smtClean="0"/>
              <a:t>Stav </a:t>
            </a:r>
            <a:r>
              <a:rPr lang="sk-SK" altLang="sk-SK" sz="2400" b="1" dirty="0" smtClean="0"/>
              <a:t>internej riadiacej dokumentácie</a:t>
            </a:r>
            <a:endParaRPr lang="sk-SK" altLang="sk-SK" sz="2400" dirty="0" smtClean="0"/>
          </a:p>
          <a:p>
            <a:endParaRPr lang="sk-SK" alt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066800"/>
          </a:xfrm>
        </p:spPr>
        <p:txBody>
          <a:bodyPr/>
          <a:lstStyle/>
          <a:p>
            <a:r>
              <a:rPr lang="sk-SK" altLang="sk-SK" sz="2800" dirty="0" smtClean="0"/>
              <a:t>Čl. 7 (1301/2013)– jednokolový </a:t>
            </a:r>
            <a:r>
              <a:rPr lang="sk-SK" altLang="sk-SK" sz="2800" dirty="0" err="1" smtClean="0"/>
              <a:t>vs</a:t>
            </a:r>
            <a:r>
              <a:rPr lang="sk-SK" altLang="sk-SK" sz="2800" dirty="0" smtClean="0"/>
              <a:t>. dvojkolový proces</a:t>
            </a:r>
          </a:p>
        </p:txBody>
      </p:sp>
      <p:sp>
        <p:nvSpPr>
          <p:cNvPr id="9219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b="1" dirty="0" smtClean="0"/>
              <a:t> 1. kolo </a:t>
            </a:r>
            <a:r>
              <a:rPr lang="sk-SK" altLang="sk-SK" sz="2400" dirty="0" smtClean="0"/>
              <a:t>– hodnotenie projektových zámerov</a:t>
            </a:r>
            <a:r>
              <a:rPr lang="en-US" altLang="sk-SK" sz="2400" dirty="0"/>
              <a:t>,</a:t>
            </a:r>
            <a:endParaRPr lang="sk-SK" altLang="sk-SK" sz="2400" dirty="0" smtClean="0"/>
          </a:p>
          <a:p>
            <a:pPr marL="109537" indent="0" algn="just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/>
              <a:t> </a:t>
            </a:r>
            <a:r>
              <a:rPr lang="sk-SK" altLang="sk-SK" sz="2400" b="1" dirty="0" smtClean="0"/>
              <a:t>    2. kolo </a:t>
            </a:r>
            <a:r>
              <a:rPr lang="sk-SK" altLang="sk-SK" sz="2400" dirty="0" smtClean="0"/>
              <a:t>– schvaľovací proces žiadostí o NFP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dirty="0" smtClean="0"/>
              <a:t> Nutná </a:t>
            </a:r>
            <a:r>
              <a:rPr lang="sk-SK" altLang="sk-SK" sz="2400" b="1" dirty="0" smtClean="0"/>
              <a:t>úprava riadiacej dokumentácia na úrovni RO a SO </a:t>
            </a:r>
          </a:p>
          <a:p>
            <a:pPr marL="109537" indent="0" algn="just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/>
              <a:t> </a:t>
            </a:r>
            <a:r>
              <a:rPr lang="sk-SK" altLang="sk-SK" sz="2400" b="1" dirty="0" smtClean="0"/>
              <a:t>    </a:t>
            </a:r>
            <a:r>
              <a:rPr lang="sk-SK" altLang="sk-SK" sz="2400" dirty="0" smtClean="0"/>
              <a:t>– zabezpečenie súladu s legislatívou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b="1" dirty="0" smtClean="0"/>
              <a:t> Dvojkolový proces </a:t>
            </a:r>
            <a:r>
              <a:rPr lang="sk-SK" altLang="sk-SK" sz="2400" dirty="0" smtClean="0"/>
              <a:t>zostáva súčasťou implementačného </a:t>
            </a:r>
          </a:p>
          <a:p>
            <a:pPr marL="109537" indent="0" algn="just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dirty="0" smtClean="0"/>
              <a:t>     modelu uplatňovaného na úrovni KM a VÚC – podľa obsahu </a:t>
            </a:r>
          </a:p>
          <a:p>
            <a:pPr marL="109537" indent="0" algn="just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dirty="0"/>
              <a:t> </a:t>
            </a:r>
            <a:r>
              <a:rPr lang="sk-SK" altLang="sk-SK" sz="2400" dirty="0" smtClean="0"/>
              <a:t>    špecifického cieľa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b="1" dirty="0" smtClean="0"/>
              <a:t> Zmena vo vnímaní funkcie 1. kola </a:t>
            </a:r>
            <a:r>
              <a:rPr lang="sk-SK" altLang="sk-SK" sz="2400" dirty="0" smtClean="0"/>
              <a:t>– obsah 1. kola</a:t>
            </a:r>
          </a:p>
          <a:p>
            <a:pPr marL="109537" indent="0" algn="just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dirty="0" smtClean="0"/>
              <a:t>     nepredstavoval výber operácií</a:t>
            </a:r>
          </a:p>
          <a:p>
            <a:pPr>
              <a:defRPr/>
            </a:pPr>
            <a:endParaRPr lang="sk-SK" altLang="sk-S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77825" y="981075"/>
            <a:ext cx="8440738" cy="1008063"/>
          </a:xfrm>
        </p:spPr>
        <p:txBody>
          <a:bodyPr/>
          <a:lstStyle/>
          <a:p>
            <a:r>
              <a:rPr lang="sk-SK" altLang="sk-SK" sz="2800" smtClean="0"/>
              <a:t>Čl. 7 (1301/2013)– dôsledky zmeny aplikácie čl. 7</a:t>
            </a:r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dirty="0" smtClean="0"/>
              <a:t> Nevyhnutná </a:t>
            </a:r>
            <a:r>
              <a:rPr lang="sk-SK" altLang="sk-SK" sz="2400" b="1" dirty="0" smtClean="0"/>
              <a:t>aktualizácia zmlúv o delegovaní právomocí </a:t>
            </a:r>
          </a:p>
          <a:p>
            <a:pPr marL="109537" indent="0" algn="just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 smtClean="0"/>
              <a:t>     všetkých SO </a:t>
            </a:r>
            <a:r>
              <a:rPr lang="sk-SK" altLang="sk-SK" sz="2400" dirty="0" smtClean="0"/>
              <a:t>(vrátane MZ a MK)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dirty="0" smtClean="0"/>
              <a:t> Potrebná </a:t>
            </a:r>
            <a:r>
              <a:rPr lang="sk-SK" altLang="sk-SK" sz="2400" b="1" dirty="0" smtClean="0"/>
              <a:t>úprava</a:t>
            </a:r>
            <a:r>
              <a:rPr lang="sk-SK" altLang="sk-SK" sz="2400" dirty="0" smtClean="0"/>
              <a:t> postupov pri realizácii výberu operácií v </a:t>
            </a:r>
            <a:endParaRPr lang="sk-SK" altLang="sk-SK" sz="2400" dirty="0"/>
          </a:p>
          <a:p>
            <a:pPr marL="109537" indent="0" algn="just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 smtClean="0"/>
              <a:t>     interných riadiacich postupoch RO a jednotlivých SO</a:t>
            </a:r>
            <a:endParaRPr lang="sk-SK" altLang="sk-SK" sz="2400" dirty="0" smtClean="0"/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b="1" dirty="0" smtClean="0"/>
              <a:t> Zmena kritérií pre výber projektov</a:t>
            </a:r>
            <a:r>
              <a:rPr lang="sk-SK" altLang="sk-SK" sz="2400" dirty="0" smtClean="0"/>
              <a:t> – zmena </a:t>
            </a:r>
            <a:r>
              <a:rPr lang="sk-SK" altLang="sk-SK" sz="2400" b="1" dirty="0" smtClean="0"/>
              <a:t>hodnotiacich </a:t>
            </a:r>
          </a:p>
          <a:p>
            <a:pPr marL="109537" indent="0" algn="just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/>
              <a:t> </a:t>
            </a:r>
            <a:r>
              <a:rPr lang="sk-SK" altLang="sk-SK" sz="2400" b="1" dirty="0" smtClean="0"/>
              <a:t>    a výberových kritérií </a:t>
            </a:r>
            <a:r>
              <a:rPr lang="sk-SK" altLang="sk-SK" sz="2400" dirty="0" smtClean="0"/>
              <a:t>– pre 1. a 2. kolo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b="1" dirty="0" smtClean="0"/>
              <a:t> Zmena v spôsobe vyhlasovania a formulovania jednotlivých </a:t>
            </a:r>
          </a:p>
          <a:p>
            <a:pPr marL="109537" indent="0" algn="just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 smtClean="0"/>
              <a:t>     výziev </a:t>
            </a:r>
            <a:r>
              <a:rPr lang="sk-SK" altLang="sk-SK" sz="2400" dirty="0" smtClean="0"/>
              <a:t>– zosúladenie s legislatívou – výzva na projektové </a:t>
            </a:r>
          </a:p>
          <a:p>
            <a:pPr marL="109537" indent="0" algn="just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dirty="0"/>
              <a:t> </a:t>
            </a:r>
            <a:r>
              <a:rPr lang="sk-SK" altLang="sk-SK" sz="2400" dirty="0" smtClean="0"/>
              <a:t>    zámery musí predchádzať výzve na predkladanie žiadostí o </a:t>
            </a:r>
          </a:p>
          <a:p>
            <a:pPr marL="109537" indent="0" algn="just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dirty="0"/>
              <a:t> </a:t>
            </a:r>
            <a:r>
              <a:rPr lang="sk-SK" altLang="sk-SK" sz="2400" dirty="0" smtClean="0"/>
              <a:t>    NFP</a:t>
            </a:r>
          </a:p>
          <a:p>
            <a:pPr>
              <a:defRPr/>
            </a:pPr>
            <a:endParaRPr lang="sk-SK" altLang="sk-S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229600" cy="701675"/>
          </a:xfrm>
        </p:spPr>
        <p:txBody>
          <a:bodyPr/>
          <a:lstStyle/>
          <a:p>
            <a:r>
              <a:rPr lang="sk-SK" altLang="sk-SK" sz="3200" smtClean="0"/>
              <a:t>Implementačný model IROP</a:t>
            </a:r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657725"/>
          </a:xfrm>
        </p:spPr>
        <p:txBody>
          <a:bodyPr/>
          <a:lstStyle/>
          <a:p>
            <a:pPr marL="0" indent="0" algn="just">
              <a:buFont typeface="Georgia" panose="02040502050405020303" pitchFamily="18" charset="0"/>
              <a:buNone/>
              <a:defRPr/>
            </a:pPr>
            <a:r>
              <a:rPr lang="sk-SK" sz="1800" dirty="0" smtClean="0"/>
              <a:t>Zmeny implementačného modelu (pri KM) zodpovedajú zmene vnímania čl. 7 </a:t>
            </a:r>
            <a:r>
              <a:rPr lang="sk-SK" sz="1800" dirty="0" err="1" smtClean="0"/>
              <a:t>nar</a:t>
            </a:r>
            <a:r>
              <a:rPr lang="sk-SK" sz="1800" dirty="0" smtClean="0"/>
              <a:t>. 1301/2013. </a:t>
            </a:r>
          </a:p>
          <a:p>
            <a:pPr marL="0" indent="0" algn="just">
              <a:buFont typeface="Georgia" panose="02040502050405020303" pitchFamily="18" charset="0"/>
              <a:buNone/>
              <a:defRPr/>
            </a:pPr>
            <a:r>
              <a:rPr lang="sk-SK" sz="1800" dirty="0" smtClean="0"/>
              <a:t>Hlavné princípy:</a:t>
            </a:r>
          </a:p>
          <a:p>
            <a:pPr marL="514350" indent="-514350" algn="just">
              <a:buClr>
                <a:srgbClr val="00B050"/>
              </a:buClr>
              <a:buFont typeface="+mj-lt"/>
              <a:buAutoNum type="alphaUcPeriod"/>
              <a:defRPr/>
            </a:pPr>
            <a:r>
              <a:rPr lang="sk-SK" sz="1800" b="1" dirty="0" smtClean="0"/>
              <a:t>KM realizuje 1. kolo </a:t>
            </a:r>
            <a:r>
              <a:rPr lang="sk-SK" sz="1800" dirty="0" smtClean="0"/>
              <a:t>(ak relevantné) a odborné hodnotenie v časti aplikácie bodovaných kritérií (vrátane tzv. rozlišovacích a výberových – ak relevantné) v rámci konania o žiadosti o NFP pri všetkých projektoch      </a:t>
            </a:r>
            <a:r>
              <a:rPr lang="sk-SK" sz="1800" dirty="0"/>
              <a:t> </a:t>
            </a:r>
            <a:r>
              <a:rPr lang="sk-SK" sz="1800" dirty="0" smtClean="0"/>
              <a:t>     implementáciu projektov zabezpečuje RO</a:t>
            </a:r>
            <a:r>
              <a:rPr lang="en-US" sz="1800" dirty="0" smtClean="0"/>
              <a:t>.</a:t>
            </a:r>
            <a:endParaRPr lang="sk-SK" sz="1800" dirty="0" smtClean="0"/>
          </a:p>
          <a:p>
            <a:pPr marL="514350" indent="-514350" algn="just">
              <a:buClr>
                <a:srgbClr val="00B050"/>
              </a:buClr>
              <a:buFont typeface="+mj-lt"/>
              <a:buAutoNum type="alphaUcPeriod"/>
              <a:defRPr/>
            </a:pPr>
            <a:r>
              <a:rPr lang="sk-SK" sz="1800" b="1" dirty="0" smtClean="0"/>
              <a:t>VÚC realizuje 1. kolo </a:t>
            </a:r>
            <a:r>
              <a:rPr lang="sk-SK" sz="1800" dirty="0" smtClean="0"/>
              <a:t>(ak relevantné) pri všetkých projektoch, konanie o žiadosti vrátane implementácie projektov pri všetkých projektoch mimo projektov, kde je prijímateľom VÚC.</a:t>
            </a:r>
          </a:p>
          <a:p>
            <a:pPr marL="514350" indent="-514350" algn="just">
              <a:buClr>
                <a:srgbClr val="00B050"/>
              </a:buClr>
              <a:buFont typeface="+mj-lt"/>
              <a:buAutoNum type="alphaUcPeriod"/>
              <a:defRPr/>
            </a:pPr>
            <a:r>
              <a:rPr lang="sk-SK" sz="1800" b="1" dirty="0" smtClean="0"/>
              <a:t>MK (ŠC 3.1) a MZ (ŠC 2.1.2 a 2.1.3) </a:t>
            </a:r>
            <a:r>
              <a:rPr lang="sk-SK" sz="1800" dirty="0" smtClean="0"/>
              <a:t>realizuje 1. kolo (ak relevantné) pri všetkých projektoch, časť konania pri projektoch UMR (prijímanie a registrácia žiadostí o NFP, administratívne overenie, aplikácia vylučovacích kritérií). </a:t>
            </a:r>
          </a:p>
          <a:p>
            <a:pPr marL="514350" indent="-514350" algn="just">
              <a:buClr>
                <a:srgbClr val="00B050"/>
              </a:buClr>
              <a:buFont typeface="+mj-lt"/>
              <a:buAutoNum type="alphaUcPeriod"/>
              <a:defRPr/>
            </a:pPr>
            <a:r>
              <a:rPr lang="sk-SK" sz="1800" b="1" dirty="0" smtClean="0"/>
              <a:t>RO realizuje konanie o žiadosti pri projektoch</a:t>
            </a:r>
            <a:r>
              <a:rPr lang="sk-SK" sz="1800" dirty="0" smtClean="0"/>
              <a:t>, kde prijímateľom je VÚC, časť konania pri projektoch UMR (prijímanie a registrácia žiadostí o NFP, administratívne overenie, aplikácia vylučovacích kritérií).</a:t>
            </a:r>
          </a:p>
          <a:p>
            <a:pPr>
              <a:defRPr/>
            </a:pPr>
            <a:endParaRPr lang="sk-SK" dirty="0"/>
          </a:p>
        </p:txBody>
      </p:sp>
      <p:sp>
        <p:nvSpPr>
          <p:cNvPr id="4" name="Šípka doprava 3"/>
          <p:cNvSpPr/>
          <p:nvPr/>
        </p:nvSpPr>
        <p:spPr>
          <a:xfrm>
            <a:off x="6516688" y="3500438"/>
            <a:ext cx="457200" cy="115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113"/>
          </a:xfrm>
        </p:spPr>
        <p:txBody>
          <a:bodyPr/>
          <a:lstStyle/>
          <a:p>
            <a:r>
              <a:rPr lang="sk-SK" altLang="sk-SK" sz="3200" smtClean="0"/>
              <a:t>Stav designácie - audit pripravenosti</a:t>
            </a:r>
          </a:p>
        </p:txBody>
      </p:sp>
      <p:sp>
        <p:nvSpPr>
          <p:cNvPr id="12291" name="Zástupný symbol obsahu 1"/>
          <p:cNvSpPr>
            <a:spLocks noGrp="1"/>
          </p:cNvSpPr>
          <p:nvPr>
            <p:ph idx="1"/>
          </p:nvPr>
        </p:nvSpPr>
        <p:spPr>
          <a:xfrm>
            <a:off x="457200" y="2249488"/>
            <a:ext cx="8229600" cy="44196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dirty="0" smtClean="0"/>
              <a:t> Dňa 12.8.2016 doručená informácia o </a:t>
            </a:r>
            <a:r>
              <a:rPr lang="sk-SK" altLang="sk-SK" sz="2400" b="1" dirty="0" smtClean="0"/>
              <a:t>obnovení auditu  </a:t>
            </a:r>
          </a:p>
          <a:p>
            <a:pPr marL="109537" indent="0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 smtClean="0"/>
              <a:t>     pripravenosti</a:t>
            </a:r>
            <a:endParaRPr lang="sk-SK" altLang="sk-SK" sz="24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dirty="0" smtClean="0"/>
              <a:t> Kompletná </a:t>
            </a:r>
            <a:r>
              <a:rPr lang="sk-SK" altLang="sk-SK" sz="2400" b="1" dirty="0" smtClean="0"/>
              <a:t>dokumentácia RO predložená </a:t>
            </a:r>
            <a:r>
              <a:rPr lang="sk-SK" altLang="sk-SK" sz="2400" dirty="0" smtClean="0"/>
              <a:t>dňa 5.9.2016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dirty="0" smtClean="0"/>
              <a:t> Tvorba jednotnej riadiacej dokumentácie – </a:t>
            </a:r>
            <a:r>
              <a:rPr lang="sk-SK" altLang="sk-SK" sz="2400" b="1" dirty="0" smtClean="0"/>
              <a:t>intenzívna</a:t>
            </a:r>
          </a:p>
          <a:p>
            <a:pPr marL="109537" indent="0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/>
              <a:t> </a:t>
            </a:r>
            <a:r>
              <a:rPr lang="sk-SK" altLang="sk-SK" sz="2400" b="1" dirty="0" smtClean="0"/>
              <a:t>    spolupráca s SO </a:t>
            </a:r>
            <a:r>
              <a:rPr lang="sk-SK" altLang="sk-SK" sz="2400" dirty="0" smtClean="0"/>
              <a:t>počas mesiaca august a september 2016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b="1" dirty="0" smtClean="0"/>
              <a:t> Dodatočné overenie pripravenosti SO KM </a:t>
            </a:r>
            <a:r>
              <a:rPr lang="sk-SK" altLang="sk-SK" sz="2400" dirty="0" smtClean="0"/>
              <a:t>– poverenie </a:t>
            </a:r>
          </a:p>
          <a:p>
            <a:pPr marL="109537" indent="0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dirty="0" smtClean="0"/>
              <a:t>     vydané 19.9.2016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dirty="0" smtClean="0"/>
              <a:t> Záväzok </a:t>
            </a:r>
            <a:r>
              <a:rPr lang="sk-SK" altLang="sk-SK" sz="2400" b="1" dirty="0" smtClean="0"/>
              <a:t>predložiť kompletnú dokumentáciu za všetky SO   </a:t>
            </a:r>
          </a:p>
          <a:p>
            <a:pPr marL="109537" indent="0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/>
              <a:t> </a:t>
            </a:r>
            <a:r>
              <a:rPr lang="sk-SK" altLang="sk-SK" sz="2400" b="1" dirty="0" smtClean="0"/>
              <a:t>    </a:t>
            </a:r>
            <a:r>
              <a:rPr lang="sk-SK" altLang="sk-SK" sz="2400" dirty="0" smtClean="0"/>
              <a:t>počas mesiaca september 2016</a:t>
            </a:r>
          </a:p>
          <a:p>
            <a:pPr>
              <a:defRPr/>
            </a:pPr>
            <a:endParaRPr lang="sk-SK" altLang="sk-S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200" smtClean="0"/>
              <a:t>Stav uzatvárania zmlúv</a:t>
            </a:r>
          </a:p>
        </p:txBody>
      </p:sp>
      <p:sp>
        <p:nvSpPr>
          <p:cNvPr id="1433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k-SK" altLang="sk-SK" sz="2000" dirty="0" smtClean="0"/>
              <a:t>Vykonané </a:t>
            </a:r>
            <a:r>
              <a:rPr lang="sk-SK" altLang="sk-SK" sz="2000" b="1" dirty="0" smtClean="0"/>
              <a:t>zmeny </a:t>
            </a:r>
            <a:r>
              <a:rPr lang="sk-SK" altLang="sk-SK" sz="2000" dirty="0" smtClean="0"/>
              <a:t>v doterajších verziách </a:t>
            </a:r>
            <a:r>
              <a:rPr lang="sk-SK" altLang="sk-SK" sz="2000" b="1" dirty="0" smtClean="0"/>
              <a:t>Zmlúv o vykonávaní časti úloh RO </a:t>
            </a:r>
            <a:r>
              <a:rPr lang="sk-SK" altLang="sk-SK" sz="2000" dirty="0" smtClean="0"/>
              <a:t>z dôvodu zmeny implementačného modelu (čl. 7 </a:t>
            </a:r>
            <a:r>
              <a:rPr lang="sk-SK" altLang="sk-SK" sz="2000" dirty="0" err="1" smtClean="0"/>
              <a:t>nar</a:t>
            </a:r>
            <a:r>
              <a:rPr lang="sk-SK" altLang="sk-SK" sz="2000" dirty="0" smtClean="0"/>
              <a:t>. 1301/2013)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k-SK" altLang="sk-SK" sz="2000" dirty="0" smtClean="0"/>
              <a:t>Aktuálne </a:t>
            </a:r>
            <a:r>
              <a:rPr lang="sk-SK" altLang="sk-SK" sz="2000" b="1" dirty="0" smtClean="0"/>
              <a:t>podpísané zmluvy so všetkými VÚC a KM </a:t>
            </a:r>
            <a:r>
              <a:rPr lang="sk-SK" altLang="sk-SK" sz="2000" dirty="0" smtClean="0"/>
              <a:t>okrem KM TT, TN, ZA, BB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k-SK" altLang="sk-SK" sz="2000" dirty="0" smtClean="0"/>
              <a:t>Dňa </a:t>
            </a:r>
            <a:r>
              <a:rPr lang="sk-SK" altLang="sk-SK" sz="2000" b="1" dirty="0" smtClean="0"/>
              <a:t>19.9.2016</a:t>
            </a:r>
            <a:r>
              <a:rPr lang="sk-SK" altLang="sk-SK" sz="2000" dirty="0" smtClean="0"/>
              <a:t> vydané </a:t>
            </a:r>
            <a:r>
              <a:rPr lang="sk-SK" altLang="sk-SK" sz="2000" b="1" dirty="0" smtClean="0"/>
              <a:t>poverenie na dodatočné overenie pripravenosti SO VÚC a KM</a:t>
            </a:r>
            <a:r>
              <a:rPr lang="sk-SK" altLang="sk-SK" sz="2000" dirty="0" smtClean="0"/>
              <a:t> (v nadväznosti na vykonané zmeny v zmluvách)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k-SK" altLang="sk-SK" sz="2000" b="1" dirty="0" smtClean="0"/>
              <a:t>Návrh zmluvy</a:t>
            </a:r>
            <a:r>
              <a:rPr lang="sk-SK" altLang="sk-SK" sz="2000" dirty="0" smtClean="0"/>
              <a:t> (resp. dodatku k existujúcej zmluve) </a:t>
            </a:r>
            <a:r>
              <a:rPr lang="sk-SK" altLang="sk-SK" sz="2000" b="1" dirty="0" smtClean="0"/>
              <a:t>s KM sfinalizovaný </a:t>
            </a:r>
            <a:r>
              <a:rPr lang="sk-SK" altLang="sk-SK" sz="2000" dirty="0" smtClean="0"/>
              <a:t>– očakávame podpis v týždni od </a:t>
            </a:r>
            <a:r>
              <a:rPr lang="sk-SK" altLang="sk-SK" sz="2000" b="1" dirty="0" smtClean="0"/>
              <a:t>26.9.2016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k-SK" altLang="sk-SK" sz="2000" b="1" dirty="0" smtClean="0"/>
              <a:t>Návrhy zmluvy (dodatku) s VÚC </a:t>
            </a:r>
            <a:r>
              <a:rPr lang="sk-SK" altLang="sk-SK" sz="2000" dirty="0" smtClean="0"/>
              <a:t>– aktuálne prebieha vyhodnotenie pripomienok zaslaných zo strany VÚC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k-SK" altLang="sk-SK" sz="2000" b="1" dirty="0" smtClean="0"/>
              <a:t>Návrhy zmluvy s MK SR a MZ SR</a:t>
            </a:r>
            <a:r>
              <a:rPr lang="sk-SK" altLang="sk-SK" sz="2000" dirty="0" smtClean="0"/>
              <a:t>– aktuálne prebieha príprava návrhu dodatku</a:t>
            </a:r>
          </a:p>
          <a:p>
            <a:endParaRPr lang="sk-SK" altLang="sk-S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z="3200" smtClean="0"/>
              <a:t>Stav internej riadiacej dokumentácie</a:t>
            </a:r>
          </a:p>
        </p:txBody>
      </p:sp>
      <p:sp>
        <p:nvSpPr>
          <p:cNvPr id="1536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dirty="0" smtClean="0"/>
              <a:t> Dňa 5.8.2016 vydaná verzia 1.5 a dňa </a:t>
            </a:r>
            <a:r>
              <a:rPr lang="sk-SK" altLang="sk-SK" sz="2400" b="1" dirty="0" smtClean="0"/>
              <a:t>23.8.2016 vydaná </a:t>
            </a:r>
          </a:p>
          <a:p>
            <a:pPr marL="109537" indent="0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/>
              <a:t> </a:t>
            </a:r>
            <a:r>
              <a:rPr lang="sk-SK" altLang="sk-SK" sz="2400" b="1" dirty="0" smtClean="0"/>
              <a:t>    verzia 1.6 </a:t>
            </a:r>
            <a:r>
              <a:rPr lang="sk-SK" altLang="sk-SK" sz="2400" dirty="0" smtClean="0"/>
              <a:t>– aktualizácia v kontexte vykonanej organizačnej </a:t>
            </a:r>
          </a:p>
          <a:p>
            <a:pPr marL="109537" indent="0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dirty="0"/>
              <a:t> </a:t>
            </a:r>
            <a:r>
              <a:rPr lang="sk-SK" altLang="sk-SK" sz="2400" dirty="0" smtClean="0"/>
              <a:t>    zmeny v rámci sekcie, zapracovanie zmeny v kontexte čl. 7, </a:t>
            </a:r>
          </a:p>
          <a:p>
            <a:pPr marL="109537" indent="0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dirty="0"/>
              <a:t> </a:t>
            </a:r>
            <a:r>
              <a:rPr lang="sk-SK" altLang="sk-SK" sz="2400" dirty="0" smtClean="0"/>
              <a:t>    aktualizácia podkladov pre účely opätovného zahájenia </a:t>
            </a:r>
          </a:p>
          <a:p>
            <a:pPr marL="109537" indent="0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dirty="0"/>
              <a:t> </a:t>
            </a:r>
            <a:r>
              <a:rPr lang="sk-SK" altLang="sk-SK" sz="2400" dirty="0" smtClean="0"/>
              <a:t>    auditu pripravenosti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dirty="0" smtClean="0"/>
              <a:t> V mesiaci august 2016 začatá príprava jednotných </a:t>
            </a:r>
            <a:r>
              <a:rPr lang="sk-SK" altLang="sk-SK" sz="2400" b="1" dirty="0" smtClean="0"/>
              <a:t>manuálov </a:t>
            </a:r>
          </a:p>
          <a:p>
            <a:pPr marL="109537" indent="0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/>
              <a:t> </a:t>
            </a:r>
            <a:r>
              <a:rPr lang="sk-SK" altLang="sk-SK" sz="2400" b="1" dirty="0" smtClean="0"/>
              <a:t>    pre SO </a:t>
            </a:r>
            <a:r>
              <a:rPr lang="sk-SK" altLang="sk-SK" sz="2400" dirty="0" smtClean="0"/>
              <a:t>(8*KM, 7*VÚC, 2*MZ/MK) – </a:t>
            </a:r>
            <a:r>
              <a:rPr lang="sk-SK" altLang="sk-SK" sz="2400" b="1" dirty="0" smtClean="0"/>
              <a:t>zjednodušenie</a:t>
            </a:r>
            <a:r>
              <a:rPr lang="sk-SK" altLang="sk-SK" sz="2400" dirty="0" smtClean="0"/>
              <a:t> a </a:t>
            </a:r>
          </a:p>
          <a:p>
            <a:pPr marL="109537" indent="0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sk-SK" altLang="sk-SK" sz="2400" b="1" dirty="0"/>
              <a:t> </a:t>
            </a:r>
            <a:r>
              <a:rPr lang="sk-SK" altLang="sk-SK" sz="2400" b="1" dirty="0" smtClean="0"/>
              <a:t>    zefektívnenie</a:t>
            </a:r>
            <a:r>
              <a:rPr lang="sk-SK" altLang="sk-SK" sz="2400" dirty="0" smtClean="0"/>
              <a:t> riadenia v rámci IROP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sk-SK" altLang="sk-SK" sz="2400" dirty="0" smtClean="0"/>
              <a:t> Aktuálne prebieha finalizácia pripomienok jednotlivých SO</a:t>
            </a:r>
          </a:p>
          <a:p>
            <a:pPr>
              <a:defRPr/>
            </a:pPr>
            <a:endParaRPr lang="sk-SK" altLang="sk-SK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Georgia" panose="02040502050405020303" pitchFamily="18" charset="0"/>
              <a:buNone/>
              <a:defRPr/>
            </a:pPr>
            <a:r>
              <a:rPr lang="sk-SK" sz="4800" dirty="0" smtClean="0"/>
              <a:t>ĎAKUJEM ZA POZORNOSŤ</a:t>
            </a:r>
          </a:p>
          <a:p>
            <a:pPr marL="0" indent="0">
              <a:buFont typeface="Georgia" panose="02040502050405020303" pitchFamily="18" charset="0"/>
              <a:buNone/>
              <a:defRPr/>
            </a:pPr>
            <a:endParaRPr lang="sk-SK" sz="3600" dirty="0" smtClean="0"/>
          </a:p>
          <a:p>
            <a:pPr marL="0" indent="0" algn="ctr">
              <a:spcBef>
                <a:spcPts val="1800"/>
              </a:spcBef>
              <a:buFont typeface="Georgia" panose="02040502050405020303" pitchFamily="18" charset="0"/>
              <a:buNone/>
              <a:defRPr/>
            </a:pPr>
            <a:r>
              <a:rPr lang="sk-SK" b="1" cap="all" dirty="0" smtClean="0">
                <a:ln w="0"/>
                <a:solidFill>
                  <a:schemeClr val="tx2"/>
                </a:solidFill>
                <a:cs typeface="Arial"/>
              </a:rPr>
              <a:t>MINISTERSTVO Pôdohospodárstva A ROZVOJA VIDIEKA SR</a:t>
            </a:r>
            <a:endParaRPr lang="sk-SK" b="1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Georgia" panose="02040502050405020303" pitchFamily="18" charset="0"/>
              <a:buNone/>
              <a:defRPr/>
            </a:pPr>
            <a:r>
              <a:rPr lang="sk-SK" dirty="0" smtClean="0">
                <a:solidFill>
                  <a:srgbClr val="898989"/>
                </a:solidFill>
              </a:rPr>
              <a:t>Dobrovičova 12,  812 66 Bratislava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Georgia" panose="02040502050405020303" pitchFamily="18" charset="0"/>
              <a:buNone/>
              <a:defRPr/>
            </a:pPr>
            <a:r>
              <a:rPr lang="sk-SK" dirty="0" smtClean="0">
                <a:solidFill>
                  <a:srgbClr val="898989"/>
                </a:solidFill>
              </a:rPr>
              <a:t>   Pracovisko: Račianska 153/A, 830 03 Bratislava	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Georgia" panose="02040502050405020303" pitchFamily="18" charset="0"/>
              <a:buNone/>
              <a:defRPr/>
            </a:pPr>
            <a:r>
              <a:rPr lang="sk-SK" dirty="0" err="1" smtClean="0">
                <a:solidFill>
                  <a:srgbClr val="898989"/>
                </a:solidFill>
                <a:hlinkClick r:id="rId2"/>
              </a:rPr>
              <a:t>www.mpsr.sk</a:t>
            </a:r>
            <a:r>
              <a:rPr lang="sk-SK" dirty="0" smtClean="0">
                <a:solidFill>
                  <a:srgbClr val="898989"/>
                </a:solidFill>
                <a:hlinkClick r:id="rId2"/>
              </a:rPr>
              <a:t>, </a:t>
            </a:r>
            <a:r>
              <a:rPr lang="sk-SK" dirty="0" err="1" smtClean="0">
                <a:solidFill>
                  <a:srgbClr val="898989"/>
                </a:solidFill>
                <a:hlinkClick r:id="rId2"/>
              </a:rPr>
              <a:t>www.iropka.sk</a:t>
            </a:r>
            <a:r>
              <a:rPr lang="sk-SK" dirty="0" smtClean="0">
                <a:solidFill>
                  <a:srgbClr val="898989"/>
                </a:solidFill>
              </a:rPr>
              <a:t> </a:t>
            </a:r>
          </a:p>
          <a:p>
            <a:pPr>
              <a:defRPr/>
            </a:pPr>
            <a:endParaRPr lang="sk-SK" dirty="0"/>
          </a:p>
        </p:txBody>
      </p:sp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836613"/>
            <a:ext cx="1758950" cy="90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 descr="C:\Users\zuzana.lukacova\Documents\02 Informovanie a komunikacia IROP\logo-eu-s-odkazom-na-erdf-stred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42950"/>
            <a:ext cx="1223963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:\Users\zuzana.lukacova\Pictures\logo mpsr s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906462"/>
            <a:ext cx="25812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Industriál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7691</TotalTime>
  <Words>682</Words>
  <Application>Microsoft Office PowerPoint</Application>
  <PresentationFormat>Prezentácia na obrazovke (4:3)</PresentationFormat>
  <Paragraphs>73</Paragraphs>
  <Slides>9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Industriálne</vt:lpstr>
      <vt:lpstr>                                                            Integrovaný regionálny operačný program  Stav prípravy implementácie programu</vt:lpstr>
      <vt:lpstr>Obsah</vt:lpstr>
      <vt:lpstr>Čl. 7 (1301/2013)– jednokolový vs. dvojkolový proces</vt:lpstr>
      <vt:lpstr>Čl. 7 (1301/2013)– dôsledky zmeny aplikácie čl. 7</vt:lpstr>
      <vt:lpstr>Implementačný model IROP</vt:lpstr>
      <vt:lpstr>Stav designácie - audit pripravenosti</vt:lpstr>
      <vt:lpstr>Stav uzatvárania zmlúv</vt:lpstr>
      <vt:lpstr>Stav internej riadiacej dokumentácie</vt:lpstr>
      <vt:lpstr>Prezentácia programu PowerPoint</vt:lpstr>
    </vt:vector>
  </TitlesOfParts>
  <Company>MPRR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plán rozvoja a údržby ciest na úrovni regiónov</dc:title>
  <dc:creator>Kristeľ Pavol</dc:creator>
  <cp:lastModifiedBy>Lukáčová Zuzana</cp:lastModifiedBy>
  <cp:revision>421</cp:revision>
  <cp:lastPrinted>2016-09-22T10:49:24Z</cp:lastPrinted>
  <dcterms:created xsi:type="dcterms:W3CDTF">2013-10-01T11:51:59Z</dcterms:created>
  <dcterms:modified xsi:type="dcterms:W3CDTF">2016-09-22T11:03:06Z</dcterms:modified>
</cp:coreProperties>
</file>