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366" r:id="rId4"/>
    <p:sldId id="368" r:id="rId5"/>
    <p:sldId id="369" r:id="rId6"/>
    <p:sldId id="361" r:id="rId7"/>
    <p:sldId id="370" r:id="rId8"/>
    <p:sldId id="362" r:id="rId9"/>
    <p:sldId id="355" r:id="rId10"/>
    <p:sldId id="359" r:id="rId11"/>
    <p:sldId id="367" r:id="rId12"/>
  </p:sldIdLst>
  <p:sldSz cx="12192000" cy="6858000"/>
  <p:notesSz cx="6797675" cy="9926638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D3"/>
    <a:srgbClr val="E03137"/>
    <a:srgbClr val="005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6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3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288E6-E93F-404A-A019-2B1BA352361E}" type="datetimeFigureOut">
              <a:rPr lang="sk-SK"/>
              <a:pPr>
                <a:defRPr/>
              </a:pPr>
              <a:t>24. 10. 2019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63E682-62EB-46B5-B4DE-3E27D942BC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7071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F5B54E-3878-4AE6-B397-6C02A5E1DFF3}" type="datetimeFigureOut">
              <a:rPr lang="sk-SK"/>
              <a:pPr>
                <a:defRPr/>
              </a:pPr>
              <a:t>24. 10. 2019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E8BC81-54E0-4532-8182-106DC56D0C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4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37691" r="62190" b="43768"/>
          <a:stretch>
            <a:fillRect/>
          </a:stretch>
        </p:blipFill>
        <p:spPr bwMode="auto">
          <a:xfrm>
            <a:off x="2884488" y="2279650"/>
            <a:ext cx="1301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 userDrawn="1"/>
        </p:nvSpPr>
        <p:spPr>
          <a:xfrm>
            <a:off x="4333875" y="0"/>
            <a:ext cx="53975" cy="3113088"/>
          </a:xfrm>
          <a:prstGeom prst="rect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Obdĺžnik 5"/>
          <p:cNvSpPr/>
          <p:nvPr userDrawn="1"/>
        </p:nvSpPr>
        <p:spPr>
          <a:xfrm>
            <a:off x="4333875" y="3113088"/>
            <a:ext cx="53975" cy="619125"/>
          </a:xfrm>
          <a:prstGeom prst="rect">
            <a:avLst/>
          </a:prstGeom>
          <a:solidFill>
            <a:srgbClr val="0054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4333875" y="3732213"/>
            <a:ext cx="53975" cy="3113087"/>
          </a:xfrm>
          <a:prstGeom prst="rect">
            <a:avLst/>
          </a:prstGeom>
          <a:solidFill>
            <a:srgbClr val="E03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366" y="2400663"/>
            <a:ext cx="6015612" cy="1334712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cap="all" baseline="0">
                <a:solidFill>
                  <a:srgbClr val="0054A3"/>
                </a:solidFill>
                <a:latin typeface="Calibri" panose="020F0502020204030204" pitchFamily="34" charset="0"/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9366" y="3919607"/>
            <a:ext cx="6015613" cy="1655762"/>
          </a:xfrm>
        </p:spPr>
        <p:txBody>
          <a:bodyPr rtlCol="0">
            <a:normAutofit/>
          </a:bodyPr>
          <a:lstStyle>
            <a:lvl1pPr>
              <a:defRPr lang="sk-SK" sz="2100" i="1" cap="all" baseline="0" dirty="0">
                <a:solidFill>
                  <a:srgbClr val="0054A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sk-SK" noProof="0" smtClean="0"/>
              <a:t>Upravte štýl predlohy podnadpisov</a:t>
            </a:r>
            <a:endParaRPr lang="en-GB" noProof="0" dirty="0"/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649788" y="6235700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dirty="0" smtClean="0"/>
              <a:t>01/07/2017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237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 t="38251" r="21689" b="43353"/>
          <a:stretch>
            <a:fillRect/>
          </a:stretch>
        </p:blipFill>
        <p:spPr bwMode="auto">
          <a:xfrm>
            <a:off x="9188450" y="6132513"/>
            <a:ext cx="23891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 userDrawn="1"/>
        </p:nvSpPr>
        <p:spPr>
          <a:xfrm rot="16200000">
            <a:off x="6453981" y="-4922043"/>
            <a:ext cx="407987" cy="11068050"/>
          </a:xfrm>
          <a:prstGeom prst="rect">
            <a:avLst/>
          </a:prstGeom>
          <a:solidFill>
            <a:srgbClr val="04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Obdĺžnik 5"/>
          <p:cNvSpPr/>
          <p:nvPr userDrawn="1"/>
        </p:nvSpPr>
        <p:spPr>
          <a:xfrm>
            <a:off x="10202863" y="6338888"/>
            <a:ext cx="1976437" cy="34925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9929813" y="6338888"/>
            <a:ext cx="273050" cy="34925"/>
          </a:xfrm>
          <a:prstGeom prst="rect">
            <a:avLst/>
          </a:prstGeom>
          <a:solidFill>
            <a:srgbClr val="04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9686925" y="6338888"/>
            <a:ext cx="242888" cy="34925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Obdĺžnik 8"/>
          <p:cNvSpPr/>
          <p:nvPr userDrawn="1"/>
        </p:nvSpPr>
        <p:spPr>
          <a:xfrm flipV="1">
            <a:off x="0" y="6340475"/>
            <a:ext cx="9139238" cy="36513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Obdĺžnik 9"/>
          <p:cNvSpPr/>
          <p:nvPr userDrawn="1"/>
        </p:nvSpPr>
        <p:spPr>
          <a:xfrm rot="16200000">
            <a:off x="950119" y="988219"/>
            <a:ext cx="407988" cy="63500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Obdĺžnik 10"/>
          <p:cNvSpPr/>
          <p:nvPr userDrawn="1"/>
        </p:nvSpPr>
        <p:spPr>
          <a:xfrm rot="16200000">
            <a:off x="954088" y="171450"/>
            <a:ext cx="407988" cy="65087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5188" y="411983"/>
            <a:ext cx="10071987" cy="403542"/>
          </a:xfrm>
        </p:spPr>
        <p:txBody>
          <a:bodyPr>
            <a:normAutofit/>
          </a:bodyPr>
          <a:lstStyle>
            <a:lvl1pPr>
              <a:defRPr sz="21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noProof="0" smtClean="0"/>
              <a:t>Upravte štýly predlohy textu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86046" y="1346479"/>
            <a:ext cx="10167753" cy="4830483"/>
          </a:xfrm>
        </p:spPr>
        <p:txBody>
          <a:bodyPr/>
          <a:lstStyle>
            <a:lvl1pPr marL="228600" indent="-22860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E03137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štýl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Tretia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Štvrtá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Piata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13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501900" y="6356350"/>
            <a:ext cx="56515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dirty="0" smtClean="0"/>
              <a:t>Finančná implementácia OP Integrovaná infraštruktúra</a:t>
            </a:r>
            <a:endParaRPr lang="en-GB" dirty="0"/>
          </a:p>
        </p:txBody>
      </p:sp>
      <p:sp>
        <p:nvSpPr>
          <p:cNvPr id="14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340725" y="6356350"/>
            <a:ext cx="7921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4C05-9FBD-4BC6-846E-22F03AE0B7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aphicFrame>
        <p:nvGraphicFramePr>
          <p:cNvPr id="15" name="Object 1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98078109"/>
              </p:ext>
            </p:extLst>
          </p:nvPr>
        </p:nvGraphicFramePr>
        <p:xfrm>
          <a:off x="1184276" y="6176962"/>
          <a:ext cx="1599970" cy="61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" r:id="rId4" imgW="3321000" imgH="1278000" progId="AcroExch.Document.7">
                  <p:embed/>
                </p:oleObj>
              </mc:Choice>
              <mc:Fallback>
                <p:oleObj r:id="rId4" imgW="3321000" imgH="1278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6" y="6176962"/>
                        <a:ext cx="1599970" cy="616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011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 t="38251" r="21689" b="43353"/>
          <a:stretch>
            <a:fillRect/>
          </a:stretch>
        </p:blipFill>
        <p:spPr bwMode="auto">
          <a:xfrm>
            <a:off x="6934200" y="1120775"/>
            <a:ext cx="4759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 userDrawn="1"/>
        </p:nvSpPr>
        <p:spPr>
          <a:xfrm>
            <a:off x="8834438" y="1541463"/>
            <a:ext cx="3357562" cy="65087"/>
          </a:xfrm>
          <a:prstGeom prst="rect">
            <a:avLst/>
          </a:prstGeom>
          <a:solidFill>
            <a:srgbClr val="E52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4" name="Obdĺžnik 3"/>
          <p:cNvSpPr/>
          <p:nvPr userDrawn="1"/>
        </p:nvSpPr>
        <p:spPr>
          <a:xfrm>
            <a:off x="8369300" y="1541463"/>
            <a:ext cx="465138" cy="65087"/>
          </a:xfrm>
          <a:prstGeom prst="rect">
            <a:avLst/>
          </a:prstGeom>
          <a:solidFill>
            <a:srgbClr val="04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5" name="Obdĺžnik 4"/>
          <p:cNvSpPr/>
          <p:nvPr userDrawn="1"/>
        </p:nvSpPr>
        <p:spPr>
          <a:xfrm>
            <a:off x="7956550" y="1541463"/>
            <a:ext cx="412750" cy="65087"/>
          </a:xfrm>
          <a:prstGeom prst="rect">
            <a:avLst/>
          </a:prstGeom>
          <a:solidFill>
            <a:srgbClr val="D9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BlokTextu 5"/>
          <p:cNvSpPr txBox="1">
            <a:spLocks noChangeArrowheads="1"/>
          </p:cNvSpPr>
          <p:nvPr userDrawn="1"/>
        </p:nvSpPr>
        <p:spPr bwMode="auto">
          <a:xfrm>
            <a:off x="2816225" y="3659188"/>
            <a:ext cx="6018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sk-SK" altLang="sk-SK" sz="3200" smtClean="0">
                <a:solidFill>
                  <a:srgbClr val="2F5597"/>
                </a:solidFill>
              </a:rPr>
              <a:t>ĎAKUJEM ZA VAŠU POZORNOSŤ</a:t>
            </a:r>
            <a:endParaRPr lang="sk-SK" altLang="sk-SK" sz="3200" smtClean="0"/>
          </a:p>
        </p:txBody>
      </p:sp>
      <p:sp>
        <p:nvSpPr>
          <p:cNvPr id="7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22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dirty="0" smtClean="0"/>
              <a:t>31/05/2017</a:t>
            </a:r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501900" y="6356350"/>
            <a:ext cx="7767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dirty="0" smtClean="0"/>
              <a:t>Finančná implementácia OP Integrovaná infraštruktúra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4729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k-SK" dirty="0" smtClean="0"/>
              <a:t>31/05/2017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 dirty="0" smtClean="0"/>
              <a:t>Finančná implementácia OP Integrovaná infraštruktúra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3DBC5-DA4E-46D9-9460-C2C032EE5A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788" y="2400300"/>
            <a:ext cx="6015037" cy="1335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>
                <a:latin typeface="Arial Narrow" panose="020B0606020202030204" pitchFamily="34" charset="0"/>
              </a:rPr>
              <a:t>Finančná implementácia 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sk-SK" b="1" dirty="0" smtClean="0">
                <a:latin typeface="Arial Narrow" panose="020B0606020202030204" pitchFamily="34" charset="0"/>
              </a:rPr>
              <a:t>integrovaného regionálneho operačného programu </a:t>
            </a:r>
            <a:endParaRPr lang="pt-BR" b="1" dirty="0"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9788" y="4794250"/>
            <a:ext cx="6217134" cy="7810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9. Monitorovací výbor pre IROP</a:t>
            </a:r>
            <a:endParaRPr dirty="0" smtClean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latin typeface="Arial Narrow" panose="020B0606020202030204" pitchFamily="34" charset="0"/>
              </a:rPr>
              <a:t>29. október 2019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4649788" y="5804473"/>
            <a:ext cx="2614111" cy="35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lang="sk-SK" sz="2100" i="1" kern="1200" cap="all" baseline="0" dirty="0">
                <a:solidFill>
                  <a:srgbClr val="0054A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Certifikačný orgán</a:t>
            </a:r>
            <a:endParaRPr lang="nl-NL" dirty="0">
              <a:latin typeface="Arial Narrow" panose="020B0606020202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44" y="5718670"/>
            <a:ext cx="1304657" cy="4450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037AC-081D-47A7-83E9-F6C22C391E1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>
          <a:xfrm>
            <a:off x="1160206" y="439837"/>
            <a:ext cx="11031794" cy="307777"/>
          </a:xfrm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dirty="0">
                <a:solidFill>
                  <a:schemeClr val="bg1"/>
                </a:solidFill>
                <a:latin typeface="Arial Narrow" panose="020B0606020202030204" pitchFamily="34" charset="0"/>
              </a:rPr>
              <a:t>Zálohové platby </a:t>
            </a:r>
            <a:r>
              <a:rPr lang="sk-SK" alt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prijaté z EK – </a:t>
            </a:r>
            <a:r>
              <a:rPr lang="sk-SK" altLang="sk-SK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irOP</a:t>
            </a:r>
            <a:endParaRPr lang="en-GB" altLang="sk-SK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70494" y="6356350"/>
            <a:ext cx="5651500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9" name="Obdĺžnik 8"/>
          <p:cNvSpPr/>
          <p:nvPr/>
        </p:nvSpPr>
        <p:spPr>
          <a:xfrm>
            <a:off x="1119443" y="1564699"/>
            <a:ext cx="1064977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sk-SK" altLang="sk-SK" sz="12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400" b="1" dirty="0" smtClean="0">
                <a:latin typeface="Arial Narrow" panose="020B0606020202030204" pitchFamily="34" charset="0"/>
              </a:rPr>
              <a:t>Prijaté zálohové platby v rámci IROP:  </a:t>
            </a:r>
            <a:r>
              <a:rPr lang="sk-SK" sz="1400" b="1" u="sng" dirty="0" smtClean="0">
                <a:latin typeface="Arial Narrow" panose="020B0606020202030204" pitchFamily="34" charset="0"/>
              </a:rPr>
              <a:t>97,38 mil. </a:t>
            </a:r>
            <a:r>
              <a:rPr lang="sk-SK" sz="1400" b="1" u="sng" dirty="0">
                <a:latin typeface="Arial Narrow" panose="020B0606020202030204" pitchFamily="34" charset="0"/>
              </a:rPr>
              <a:t>€ </a:t>
            </a:r>
            <a:endParaRPr lang="sk-SK" sz="1400" b="1" u="sng" dirty="0" smtClean="0">
              <a:latin typeface="Arial Narrow" panose="020B0606020202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k-SK" sz="1400" b="1" dirty="0" smtClean="0">
                <a:latin typeface="Arial Narrow" panose="020B0606020202030204" pitchFamily="34" charset="0"/>
              </a:rPr>
              <a:t>3 % počiatočná zálohová platba</a:t>
            </a:r>
            <a:r>
              <a:rPr lang="sk-SK" sz="1400" dirty="0" smtClean="0">
                <a:latin typeface="Arial Narrow" panose="020B0606020202030204" pitchFamily="34" charset="0"/>
              </a:rPr>
              <a:t> (1 % za rok 2014, 2015 a 2016) v celkovej sume: </a:t>
            </a:r>
            <a:r>
              <a:rPr lang="sk-SK" sz="1400" b="1" dirty="0" smtClean="0">
                <a:latin typeface="Arial Narrow" panose="020B0606020202030204" pitchFamily="34" charset="0"/>
              </a:rPr>
              <a:t>49,40 mil. </a:t>
            </a:r>
            <a:r>
              <a:rPr lang="sk-SK" sz="1400" b="1" dirty="0">
                <a:latin typeface="Arial Narrow" panose="020B0606020202030204" pitchFamily="34" charset="0"/>
              </a:rPr>
              <a:t>€ </a:t>
            </a:r>
            <a:endParaRPr lang="sk-SK" sz="1400" dirty="0">
              <a:latin typeface="Arial Narrow" panose="020B0606020202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k-SK" sz="1400" b="1" dirty="0" smtClean="0">
                <a:latin typeface="Arial Narrow" panose="020B0606020202030204" pitchFamily="34" charset="0"/>
              </a:rPr>
              <a:t>2 % ročná zálohová platba </a:t>
            </a:r>
            <a:r>
              <a:rPr lang="sk-SK" sz="1400" dirty="0" smtClean="0">
                <a:latin typeface="Arial Narrow" panose="020B0606020202030204" pitchFamily="34" charset="0"/>
              </a:rPr>
              <a:t>(rok 2016): </a:t>
            </a:r>
            <a:r>
              <a:rPr lang="sk-SK" sz="1400" b="1" dirty="0" smtClean="0">
                <a:latin typeface="Arial Narrow" panose="020B0606020202030204" pitchFamily="34" charset="0"/>
              </a:rPr>
              <a:t>32,94 mil. €</a:t>
            </a: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k-SK" sz="1400" b="1" dirty="0" smtClean="0">
                <a:latin typeface="Arial Narrow" panose="020B0606020202030204" pitchFamily="34" charset="0"/>
              </a:rPr>
              <a:t>2,625 % ročná zálohová platba </a:t>
            </a:r>
            <a:r>
              <a:rPr lang="sk-SK" sz="1400" dirty="0" smtClean="0">
                <a:latin typeface="Arial Narrow" panose="020B0606020202030204" pitchFamily="34" charset="0"/>
              </a:rPr>
              <a:t>(rok 2017): </a:t>
            </a:r>
            <a:r>
              <a:rPr lang="sk-SK" sz="1400" b="1" dirty="0" smtClean="0">
                <a:latin typeface="Arial Narrow" panose="020B0606020202030204" pitchFamily="34" charset="0"/>
              </a:rPr>
              <a:t>10,30 mil. </a:t>
            </a:r>
            <a:r>
              <a:rPr lang="sk-SK" sz="1400" b="1" dirty="0">
                <a:latin typeface="Arial Narrow" panose="020B0606020202030204" pitchFamily="34" charset="0"/>
              </a:rPr>
              <a:t>€ </a:t>
            </a:r>
            <a:r>
              <a:rPr lang="sk-SK" sz="1400" dirty="0" smtClean="0">
                <a:latin typeface="Arial Narrow" panose="020B0606020202030204" pitchFamily="34" charset="0"/>
              </a:rPr>
              <a:t>po </a:t>
            </a:r>
            <a:r>
              <a:rPr lang="sk-SK" sz="1400" dirty="0" err="1" smtClean="0">
                <a:latin typeface="Arial Narrow" panose="020B0606020202030204" pitchFamily="34" charset="0"/>
              </a:rPr>
              <a:t>off</a:t>
            </a:r>
            <a:r>
              <a:rPr lang="sk-SK" sz="1400" dirty="0" smtClean="0">
                <a:latin typeface="Arial Narrow" panose="020B0606020202030204" pitchFamily="34" charset="0"/>
              </a:rPr>
              <a:t>-sete 2016 (celková zálohová platba: 43,23 mil. </a:t>
            </a:r>
            <a:r>
              <a:rPr lang="sk-SK" sz="1400" dirty="0">
                <a:latin typeface="Arial Narrow" panose="020B0606020202030204" pitchFamily="34" charset="0"/>
              </a:rPr>
              <a:t>€)</a:t>
            </a:r>
            <a:endParaRPr lang="sk-SK" sz="1400" dirty="0" smtClean="0">
              <a:latin typeface="Arial Narrow" panose="020B0606020202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k-SK" sz="1400" b="1" dirty="0">
                <a:latin typeface="Arial Narrow" panose="020B0606020202030204" pitchFamily="34" charset="0"/>
              </a:rPr>
              <a:t>2,75 % ročná zálohová platba </a:t>
            </a:r>
            <a:r>
              <a:rPr lang="sk-SK" sz="1400" dirty="0" smtClean="0">
                <a:latin typeface="Arial Narrow" panose="020B0606020202030204" pitchFamily="34" charset="0"/>
              </a:rPr>
              <a:t>(rok </a:t>
            </a:r>
            <a:r>
              <a:rPr lang="sk-SK" sz="1400" dirty="0">
                <a:latin typeface="Arial Narrow" panose="020B0606020202030204" pitchFamily="34" charset="0"/>
              </a:rPr>
              <a:t>2018): </a:t>
            </a:r>
            <a:r>
              <a:rPr lang="sk-SK" sz="1400" b="1" dirty="0" smtClean="0">
                <a:latin typeface="Arial Narrow" panose="020B0606020202030204" pitchFamily="34" charset="0"/>
              </a:rPr>
              <a:t>4,74 </a:t>
            </a:r>
            <a:r>
              <a:rPr lang="sk-SK" sz="1400" b="1" dirty="0">
                <a:latin typeface="Arial Narrow" panose="020B0606020202030204" pitchFamily="34" charset="0"/>
              </a:rPr>
              <a:t>mil. € </a:t>
            </a:r>
            <a:r>
              <a:rPr lang="sk-SK" sz="1400" dirty="0" smtClean="0">
                <a:latin typeface="Arial Narrow" panose="020B0606020202030204" pitchFamily="34" charset="0"/>
              </a:rPr>
              <a:t>po </a:t>
            </a:r>
            <a:r>
              <a:rPr lang="sk-SK" sz="1400" dirty="0" err="1" smtClean="0">
                <a:latin typeface="Arial Narrow" panose="020B0606020202030204" pitchFamily="34" charset="0"/>
              </a:rPr>
              <a:t>off</a:t>
            </a:r>
            <a:r>
              <a:rPr lang="sk-SK" sz="1400" dirty="0" smtClean="0">
                <a:latin typeface="Arial Narrow" panose="020B0606020202030204" pitchFamily="34" charset="0"/>
              </a:rPr>
              <a:t>-sete 2017 (celková zálohová platba: 44,88 </a:t>
            </a:r>
            <a:r>
              <a:rPr lang="sk-SK" sz="1400" dirty="0">
                <a:latin typeface="Arial Narrow" panose="020B0606020202030204" pitchFamily="34" charset="0"/>
              </a:rPr>
              <a:t>mil. €)</a:t>
            </a:r>
            <a:endParaRPr lang="sk-SK" sz="1400" dirty="0" smtClean="0">
              <a:latin typeface="Arial Narrow" panose="020B0606020202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k-SK" sz="1400" b="1" dirty="0" smtClean="0">
                <a:latin typeface="Arial Narrow" panose="020B0606020202030204" pitchFamily="34" charset="0"/>
              </a:rPr>
              <a:t>2,875 </a:t>
            </a:r>
            <a:r>
              <a:rPr lang="sk-SK" sz="1400" b="1" dirty="0">
                <a:latin typeface="Arial Narrow" panose="020B0606020202030204" pitchFamily="34" charset="0"/>
              </a:rPr>
              <a:t>% ročná zálohová platba </a:t>
            </a:r>
            <a:r>
              <a:rPr lang="sk-SK" sz="1400" dirty="0" smtClean="0">
                <a:latin typeface="Arial Narrow" panose="020B0606020202030204" pitchFamily="34" charset="0"/>
              </a:rPr>
              <a:t>(rok 2019): </a:t>
            </a:r>
            <a:r>
              <a:rPr lang="sk-SK" sz="1400" b="1" dirty="0" smtClean="0">
                <a:latin typeface="Arial Narrow" panose="020B0606020202030204" pitchFamily="34" charset="0"/>
              </a:rPr>
              <a:t>1,00 </a:t>
            </a:r>
            <a:r>
              <a:rPr lang="sk-SK" sz="1400" b="1" dirty="0">
                <a:latin typeface="Arial Narrow" panose="020B0606020202030204" pitchFamily="34" charset="0"/>
              </a:rPr>
              <a:t>€ </a:t>
            </a:r>
            <a:r>
              <a:rPr lang="sk-SK" sz="1400" dirty="0">
                <a:latin typeface="Arial Narrow" panose="020B0606020202030204" pitchFamily="34" charset="0"/>
              </a:rPr>
              <a:t>po </a:t>
            </a:r>
            <a:r>
              <a:rPr lang="sk-SK" sz="1400" dirty="0" err="1" smtClean="0">
                <a:latin typeface="Arial Narrow" panose="020B0606020202030204" pitchFamily="34" charset="0"/>
              </a:rPr>
              <a:t>off</a:t>
            </a:r>
            <a:r>
              <a:rPr lang="sk-SK" sz="1400" dirty="0" smtClean="0">
                <a:latin typeface="Arial Narrow" panose="020B0606020202030204" pitchFamily="34" charset="0"/>
              </a:rPr>
              <a:t>-sete 2018 (celková zálohová platba: 46,93 mil</a:t>
            </a:r>
            <a:r>
              <a:rPr lang="sk-SK" sz="1400" dirty="0">
                <a:latin typeface="Arial Narrow" panose="020B0606020202030204" pitchFamily="34" charset="0"/>
              </a:rPr>
              <a:t>. € </a:t>
            </a:r>
            <a:r>
              <a:rPr lang="sk-SK" sz="1400" dirty="0" smtClean="0">
                <a:latin typeface="Arial Narrow" panose="020B0606020202030204" pitchFamily="34" charset="0"/>
              </a:rPr>
              <a:t>– výpočet bilancie Účtov za 4. ÚR v sume 54,39 mil. €, </a:t>
            </a:r>
            <a:r>
              <a:rPr lang="sk-SK" sz="1400" dirty="0" err="1" smtClean="0">
                <a:latin typeface="Arial Narrow" panose="020B0606020202030204" pitchFamily="34" charset="0"/>
              </a:rPr>
              <a:t>offset</a:t>
            </a:r>
            <a:r>
              <a:rPr lang="sk-SK" sz="1400" dirty="0" smtClean="0">
                <a:latin typeface="Arial Narrow" panose="020B0606020202030204" pitchFamily="34" charset="0"/>
              </a:rPr>
              <a:t> s priebežnou </a:t>
            </a:r>
            <a:r>
              <a:rPr lang="sk-SK" sz="1400" dirty="0" err="1" smtClean="0">
                <a:latin typeface="Arial Narrow" panose="020B0606020202030204" pitchFamily="34" charset="0"/>
              </a:rPr>
              <a:t>ŽoP</a:t>
            </a:r>
            <a:r>
              <a:rPr lang="sk-SK" sz="1400" dirty="0">
                <a:latin typeface="Arial Narrow" panose="020B0606020202030204" pitchFamily="34" charset="0"/>
              </a:rPr>
              <a:t> na </a:t>
            </a:r>
            <a:r>
              <a:rPr lang="sk-SK" sz="1400" dirty="0" smtClean="0">
                <a:latin typeface="Arial Narrow" panose="020B0606020202030204" pitchFamily="34" charset="0"/>
              </a:rPr>
              <a:t>EK č. 3022065001 zaslanou EK v auguste 2019 v sume: 7,46 mil. €)</a:t>
            </a:r>
            <a:endParaRPr lang="sk-SK" sz="1400" dirty="0">
              <a:latin typeface="Arial Narrow" panose="020B0606020202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sk-SK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077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9702" y="411983"/>
            <a:ext cx="11002297" cy="394262"/>
          </a:xfrm>
        </p:spPr>
        <p:txBody>
          <a:bodyPr>
            <a:normAutofit/>
          </a:bodyPr>
          <a:lstStyle/>
          <a:p>
            <a:pPr algn="ctr"/>
            <a:r>
              <a:rPr lang="sk-SK" sz="2000" dirty="0">
                <a:latin typeface="Arial Narrow" panose="020B0606020202030204" pitchFamily="34" charset="0"/>
              </a:rPr>
              <a:t>Odhad očakávaných platieb na rok 2019 a 2020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Obdĺžnik 7"/>
          <p:cNvSpPr/>
          <p:nvPr/>
        </p:nvSpPr>
        <p:spPr>
          <a:xfrm>
            <a:off x="1098006" y="4240099"/>
            <a:ext cx="10063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00000"/>
              </a:lnSpc>
              <a:buNone/>
            </a:pPr>
            <a:r>
              <a:rPr lang="sk-SK" sz="9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Zdroj: CO (MF </a:t>
            </a:r>
            <a:r>
              <a:rPr lang="sk-SK" sz="9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SR)</a:t>
            </a:r>
            <a:endParaRPr lang="sk-SK" sz="9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459127" y="4880000"/>
            <a:ext cx="66161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400" b="1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b="1" dirty="0" smtClean="0">
                <a:latin typeface="Arial Narrow" panose="020B0606020202030204" pitchFamily="34" charset="0"/>
              </a:rPr>
              <a:t>plnenie OOV za rok </a:t>
            </a:r>
            <a:r>
              <a:rPr lang="en-US" sz="1400" b="1" dirty="0" smtClean="0">
                <a:latin typeface="Arial Narrow" panose="020B0606020202030204" pitchFamily="34" charset="0"/>
              </a:rPr>
              <a:t>2019 </a:t>
            </a:r>
            <a:r>
              <a:rPr lang="sk-SK" sz="1400" b="1" dirty="0" smtClean="0">
                <a:latin typeface="Arial Narrow" panose="020B0606020202030204" pitchFamily="34" charset="0"/>
              </a:rPr>
              <a:t>na úrovni 14,21 </a:t>
            </a:r>
            <a:r>
              <a:rPr lang="en-US" sz="1400" b="1" dirty="0" smtClean="0">
                <a:latin typeface="Arial Narrow" panose="020B0606020202030204" pitchFamily="34" charset="0"/>
              </a:rPr>
              <a:t>% </a:t>
            </a:r>
            <a:endParaRPr lang="sk-SK" sz="1400" dirty="0" smtClean="0">
              <a:latin typeface="Arial Narrow" panose="020B0606020202030204" pitchFamily="34" charset="0"/>
            </a:endParaRPr>
          </a:p>
          <a:p>
            <a:endParaRPr lang="sk-SK" sz="1200" dirty="0" smtClean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2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53047"/>
              </p:ext>
            </p:extLst>
          </p:nvPr>
        </p:nvGraphicFramePr>
        <p:xfrm>
          <a:off x="1189702" y="1887793"/>
          <a:ext cx="10392699" cy="2352306"/>
        </p:xfrm>
        <a:graphic>
          <a:graphicData uri="http://schemas.openxmlformats.org/drawingml/2006/table">
            <a:tbl>
              <a:tblPr/>
              <a:tblGrid>
                <a:gridCol w="165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8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608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Operačný program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Kategória regiónov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OOV zaslané EK k 31.07.2019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Žiadosti o platbu na EK predložené k 18.10.2019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Plnenie OOV </a:t>
                      </a:r>
                      <a:b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rok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5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Január  - Október </a:t>
                      </a:r>
                      <a:b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November - December </a:t>
                      </a:r>
                      <a:b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Spolu rok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Spolu rok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0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9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3=1+2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5=4/3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Integrovaný regionálny 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sk-SK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EFRR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173 000 000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6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SPOLU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184 000 000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403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037AC-081D-47A7-83E9-F6C22C391E19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>
          <a:xfrm>
            <a:off x="1176651" y="439837"/>
            <a:ext cx="11015349" cy="307777"/>
          </a:xfrm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k-SK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Prehľad finančnej implementácie </a:t>
            </a:r>
            <a:r>
              <a:rPr 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programov </a:t>
            </a:r>
            <a:r>
              <a:rPr lang="sk-SK" alt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 </a:t>
            </a:r>
            <a:r>
              <a:rPr lang="sk-SK" altLang="sk-SK" sz="2000" dirty="0">
                <a:solidFill>
                  <a:schemeClr val="bg1"/>
                </a:solidFill>
                <a:latin typeface="Arial Narrow" panose="020B0606020202030204" pitchFamily="34" charset="0"/>
              </a:rPr>
              <a:t>2014 - 2020 k </a:t>
            </a:r>
            <a:r>
              <a:rPr lang="sk-SK" alt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18.10.2019</a:t>
            </a:r>
            <a:endParaRPr lang="en-GB" altLang="sk-SK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348" name="Nadpis 1"/>
          <p:cNvSpPr txBox="1">
            <a:spLocks/>
          </p:cNvSpPr>
          <p:nvPr/>
        </p:nvSpPr>
        <p:spPr bwMode="auto">
          <a:xfrm>
            <a:off x="1074958" y="5300409"/>
            <a:ext cx="926185" cy="20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800" dirty="0">
                <a:solidFill>
                  <a:srgbClr val="000000"/>
                </a:solidFill>
                <a:latin typeface="Arial Narrow" panose="020B0606020202030204" pitchFamily="34" charset="0"/>
              </a:rPr>
              <a:t>Zdroj: CO (MF </a:t>
            </a:r>
            <a:r>
              <a:rPr lang="sk-SK" altLang="sk-SK" sz="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SR</a:t>
            </a:r>
            <a:r>
              <a:rPr lang="sk-SK" altLang="sk-SK" sz="8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085306" y="6356349"/>
            <a:ext cx="5651500" cy="365125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Arial Narrow" panose="020B0606020202030204" pitchFamily="34" charset="0"/>
              </a:rPr>
              <a:t>Finančná implementácia </a:t>
            </a:r>
            <a:r>
              <a:rPr lang="sk-SK" dirty="0" smtClean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176651" y="5630404"/>
            <a:ext cx="1046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sk-SK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* </a:t>
            </a:r>
            <a:r>
              <a:rPr lang="sk-SK" sz="1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Ide o </a:t>
            </a:r>
            <a:r>
              <a:rPr lang="sk-SK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prepočítaný objem výdavkov pomermi financovania na úrovni prioritnej osi finančného plánu operačného programu na základe schválených objemov v predložených SŽP. Uvedená suma nepredstavuje objem výdavkov SŽP potrebných na zabezpečenie n+3, vzhľadom k potrebe jej prepočítania pomermi financovania na úrovni prioritných osí finančného plánu operačného </a:t>
            </a:r>
            <a:r>
              <a:rPr lang="sk-SK" sz="1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programu.</a:t>
            </a:r>
            <a:endParaRPr lang="sk-SK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51" y="1071279"/>
            <a:ext cx="10336923" cy="42291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046" y="411983"/>
            <a:ext cx="11005954" cy="403542"/>
          </a:xfrm>
        </p:spPr>
        <p:txBody>
          <a:bodyPr>
            <a:noAutofit/>
          </a:bodyPr>
          <a:lstStyle/>
          <a:p>
            <a:pPr algn="ctr"/>
            <a:r>
              <a:rPr lang="pl-PL" sz="2000" dirty="0">
                <a:latin typeface="Arial Narrow" panose="020B0606020202030204" pitchFamily="34" charset="0"/>
              </a:rPr>
              <a:t>Finančná implementácia na národnej </a:t>
            </a:r>
            <a:r>
              <a:rPr lang="pl-PL" sz="2000" dirty="0" smtClean="0">
                <a:latin typeface="Arial Narrow" panose="020B0606020202030204" pitchFamily="34" charset="0"/>
              </a:rPr>
              <a:t>úrovni k 18.10.2019</a:t>
            </a:r>
            <a:endParaRPr lang="sk-SK" sz="2000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401960" y="6356350"/>
            <a:ext cx="4751439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294201" y="5904022"/>
            <a:ext cx="10080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Zdroj: CO (MF SR)</a:t>
            </a:r>
            <a:endParaRPr lang="sk-SK" altLang="sk-SK" sz="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52" y="1029060"/>
            <a:ext cx="9918231" cy="48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98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9872" y="411983"/>
            <a:ext cx="11012128" cy="403542"/>
          </a:xfrm>
        </p:spPr>
        <p:txBody>
          <a:bodyPr>
            <a:noAutofit/>
          </a:bodyPr>
          <a:lstStyle/>
          <a:p>
            <a:pPr algn="ctr"/>
            <a:r>
              <a:rPr lang="sk-SK" sz="2000" dirty="0">
                <a:latin typeface="Arial Narrow" panose="020B0606020202030204" pitchFamily="34" charset="0"/>
              </a:rPr>
              <a:t>schválené Výdavky </a:t>
            </a:r>
            <a:r>
              <a:rPr lang="sk-SK" sz="2000" dirty="0" err="1" smtClean="0">
                <a:latin typeface="Arial Narrow" panose="020B0606020202030204" pitchFamily="34" charset="0"/>
              </a:rPr>
              <a:t>irop</a:t>
            </a:r>
            <a:r>
              <a:rPr lang="sk-SK" sz="2000" dirty="0" smtClean="0">
                <a:latin typeface="Arial Narrow" panose="020B0606020202030204" pitchFamily="34" charset="0"/>
              </a:rPr>
              <a:t> na </a:t>
            </a:r>
            <a:r>
              <a:rPr lang="sk-SK" sz="2000" dirty="0">
                <a:latin typeface="Arial Narrow" panose="020B0606020202030204" pitchFamily="34" charset="0"/>
              </a:rPr>
              <a:t>CO </a:t>
            </a:r>
            <a:r>
              <a:rPr lang="sk-SK" sz="2000" dirty="0" smtClean="0">
                <a:latin typeface="Arial Narrow" panose="020B0606020202030204" pitchFamily="34" charset="0"/>
              </a:rPr>
              <a:t>v roku 2018 a 2019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539532" y="5453575"/>
            <a:ext cx="10080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Zdroj: CO (MF </a:t>
            </a:r>
            <a:r>
              <a:rPr lang="sk-SK" altLang="sk-SK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SR</a:t>
            </a: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5" y="1248697"/>
            <a:ext cx="11357097" cy="42048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276" y="4728675"/>
            <a:ext cx="5104672" cy="13224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918" y="4891647"/>
            <a:ext cx="1048603" cy="28044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988" y="4693720"/>
            <a:ext cx="4137794" cy="19719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310" y="4860920"/>
            <a:ext cx="957155" cy="28044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01900" y="5709353"/>
            <a:ext cx="7109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 Narrow" panose="020B0606020202030204" pitchFamily="34" charset="0"/>
              </a:rPr>
              <a:t>V procese overovania na CO je SŽP č. S12302219020 v sume zdroja EÚ: 4 235 808,15 € od 22.10.2019.</a:t>
            </a:r>
            <a:endParaRPr lang="sk-SK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87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9704" y="411983"/>
            <a:ext cx="11002296" cy="403542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atin typeface="Arial Narrow" panose="020B0606020202030204" pitchFamily="34" charset="0"/>
              </a:rPr>
              <a:t>Schválené výdavky a Odhad očakávaných výdavkov RO za IROP na celé obdobie k 18.10.2019</a:t>
            </a:r>
            <a:endParaRPr lang="sk-SK" sz="2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1370" y="5863520"/>
            <a:ext cx="4594127" cy="294967"/>
          </a:xfrm>
        </p:spPr>
        <p:txBody>
          <a:bodyPr/>
          <a:lstStyle/>
          <a:p>
            <a:r>
              <a:rPr lang="sk-SK" sz="1200" dirty="0">
                <a:latin typeface="Arial Narrow" panose="020B0606020202030204" pitchFamily="34" charset="0"/>
              </a:rPr>
              <a:t>o</a:t>
            </a:r>
            <a:r>
              <a:rPr lang="sk-SK" sz="1200" dirty="0" smtClean="0">
                <a:latin typeface="Arial Narrow" panose="020B0606020202030204" pitchFamily="34" charset="0"/>
              </a:rPr>
              <a:t>dhady čerpania sú prepočítané pomermi z finančného plánu</a:t>
            </a:r>
            <a:endParaRPr lang="sk-SK" sz="1200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56155" y="6356350"/>
            <a:ext cx="5656006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1113139" y="5803629"/>
            <a:ext cx="10080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Zdroj: CO (MF </a:t>
            </a:r>
            <a:r>
              <a:rPr lang="sk-SK" altLang="sk-SK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SR</a:t>
            </a: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704" y="1013388"/>
            <a:ext cx="9979741" cy="48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30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06" y="411983"/>
            <a:ext cx="11031794" cy="403542"/>
          </a:xfrm>
        </p:spPr>
        <p:txBody>
          <a:bodyPr>
            <a:normAutofit/>
          </a:bodyPr>
          <a:lstStyle/>
          <a:p>
            <a:pPr algn="ctr"/>
            <a:r>
              <a:rPr lang="sk-SK" sz="2000" dirty="0">
                <a:latin typeface="Arial Narrow" panose="020B0606020202030204" pitchFamily="34" charset="0"/>
              </a:rPr>
              <a:t>Prehľad čerpania a minimálne hranice </a:t>
            </a:r>
            <a:r>
              <a:rPr lang="sk-SK" sz="2000" dirty="0" smtClean="0">
                <a:latin typeface="Arial Narrow" panose="020B0606020202030204" pitchFamily="34" charset="0"/>
              </a:rPr>
              <a:t>IROP </a:t>
            </a:r>
            <a:r>
              <a:rPr lang="sk-SK" altLang="sk-SK" sz="2000" dirty="0">
                <a:latin typeface="Arial Narrow" panose="020B0606020202030204" pitchFamily="34" charset="0"/>
              </a:rPr>
              <a:t>k </a:t>
            </a:r>
            <a:r>
              <a:rPr lang="sk-SK" altLang="sk-SK" sz="2000" dirty="0" smtClean="0">
                <a:latin typeface="Arial Narrow" panose="020B0606020202030204" pitchFamily="34" charset="0"/>
              </a:rPr>
              <a:t>18.10.2019</a:t>
            </a:r>
            <a:endParaRPr lang="sk-SK" sz="1800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67139" y="6356350"/>
            <a:ext cx="5651500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0" name="BlokTextu 9"/>
          <p:cNvSpPr txBox="1"/>
          <p:nvPr/>
        </p:nvSpPr>
        <p:spPr>
          <a:xfrm>
            <a:off x="520224" y="1221310"/>
            <a:ext cx="248542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0000"/>
              </a:lnSpc>
              <a:spcBef>
                <a:spcPts val="600"/>
              </a:spcBef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</a:t>
            </a:r>
            <a:r>
              <a:rPr lang="en-GB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2018</a:t>
            </a:r>
            <a:endParaRPr lang="en-GB" sz="12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dekomitment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                                  38,89 mil. €</a:t>
            </a:r>
          </a:p>
          <a:p>
            <a:pPr marL="0" lvl="1">
              <a:lnSpc>
                <a:spcPct val="100000"/>
              </a:lnSpc>
              <a:spcBef>
                <a:spcPts val="600"/>
              </a:spcBef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</a:t>
            </a:r>
            <a:r>
              <a:rPr lang="en-GB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2019</a:t>
            </a: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n+3 na rok 2019 naplnené na:         35,27 %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o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stáva schváliť na národnej úrovni: 115,30 </a:t>
            </a: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</a:p>
          <a:p>
            <a:pPr marL="171450" lvl="1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v procese overovania na CO od 22.10.2019 SŽP č. S12302219020: </a:t>
            </a:r>
            <a:b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4,24 mil. € 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o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stáva deklarovať na EK:              152,77 mil. </a:t>
            </a:r>
            <a:r>
              <a:rPr lang="en-GB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endParaRPr lang="sk-SK" sz="11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odhad </a:t>
            </a: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platieb na 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EK 2019:</a:t>
            </a:r>
            <a:r>
              <a:rPr lang="en-GB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 178,5 </a:t>
            </a: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</a:t>
            </a:r>
            <a:r>
              <a:rPr lang="en-GB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endParaRPr lang="sk-SK" sz="11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plnenie </a:t>
            </a: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odhadov</a:t>
            </a:r>
            <a:r>
              <a:rPr lang="en-GB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14,21 </a:t>
            </a:r>
            <a:r>
              <a:rPr lang="en-GB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sk-SK" sz="11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2020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potrebné vyčerpať:                              183,76 mil. </a:t>
            </a: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endParaRPr lang="sk-SK" sz="11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11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odhad platieb na EK 2020:                  184 mil. </a:t>
            </a:r>
            <a:r>
              <a:rPr lang="sk-SK" sz="11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€</a:t>
            </a:r>
            <a:endParaRPr lang="sk-SK" sz="11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 bwMode="auto">
          <a:xfrm>
            <a:off x="3074472" y="5945631"/>
            <a:ext cx="10080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Zdroj: CO (MF </a:t>
            </a:r>
            <a:r>
              <a:rPr lang="sk-SK" altLang="sk-SK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SR</a:t>
            </a: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39" y="1104987"/>
            <a:ext cx="8644877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7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Stav finančnej </a:t>
            </a:r>
            <a:r>
              <a:rPr lang="sk-SK" dirty="0" err="1">
                <a:latin typeface="Arial Narrow" panose="020B0606020202030204" pitchFamily="34" charset="0"/>
              </a:rPr>
              <a:t>IMPLEMENTÁCIe</a:t>
            </a:r>
            <a:r>
              <a:rPr lang="sk-SK" dirty="0">
                <a:latin typeface="Arial Narrow" panose="020B0606020202030204" pitchFamily="34" charset="0"/>
              </a:rPr>
              <a:t> Finančných nástrojov za </a:t>
            </a:r>
            <a:r>
              <a:rPr lang="sk-SK" dirty="0" err="1" smtClean="0">
                <a:latin typeface="Arial Narrow" panose="020B0606020202030204" pitchFamily="34" charset="0"/>
              </a:rPr>
              <a:t>Irop</a:t>
            </a:r>
            <a:r>
              <a:rPr lang="sk-SK" dirty="0" smtClean="0">
                <a:latin typeface="Arial Narrow" panose="020B0606020202030204" pitchFamily="34" charset="0"/>
              </a:rPr>
              <a:t> </a:t>
            </a:r>
            <a:r>
              <a:rPr lang="sk-SK" altLang="sk-SK" dirty="0" smtClean="0">
                <a:latin typeface="Arial Narrow" panose="020B0606020202030204" pitchFamily="34" charset="0"/>
              </a:rPr>
              <a:t>k 18.10.2019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219655" y="6356350"/>
            <a:ext cx="5651500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303225" y="5799541"/>
            <a:ext cx="10080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Zdroj</a:t>
            </a: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: CO (MF </a:t>
            </a:r>
            <a:r>
              <a:rPr lang="sk-SK" altLang="sk-SK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SR</a:t>
            </a:r>
            <a:r>
              <a:rPr lang="sk-SK" altLang="sk-SK" sz="900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1" name="Zástupný symbol obsahu 10"/>
          <p:cNvSpPr txBox="1">
            <a:spLocks noGrp="1"/>
          </p:cNvSpPr>
          <p:nvPr>
            <p:ph idx="1"/>
          </p:nvPr>
        </p:nvSpPr>
        <p:spPr>
          <a:xfrm>
            <a:off x="155764" y="1372334"/>
            <a:ext cx="3147461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Alokácia FN (SIH+ŠFRB): 464,72 mil.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€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(za EFRR) </a:t>
            </a:r>
          </a:p>
          <a:p>
            <a:pPr marL="0" lvl="1" indent="0">
              <a:spcBef>
                <a:spcPts val="0"/>
              </a:spcBef>
              <a:buNone/>
            </a:pP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poskytnuté </a:t>
            </a:r>
            <a:r>
              <a:rPr lang="sk-SK" sz="12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tranže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spolu: </a:t>
            </a:r>
            <a:r>
              <a:rPr lang="sk-SK" sz="12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169,39 mil. € </a:t>
            </a:r>
            <a:r>
              <a:rPr lang="sk-SK" sz="1200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(EFRR)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z toho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SIH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v sume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60,53 mil. €</a:t>
            </a:r>
            <a:r>
              <a:rPr lang="sk-SK" sz="1200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2016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-  29,10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2017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–   0,00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2018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– 31,43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2019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0,00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z toho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ŠFRB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 sume </a:t>
            </a:r>
            <a:r>
              <a:rPr lang="sk-SK" sz="12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108,85 mil. €:</a:t>
            </a:r>
            <a:endParaRPr lang="sk-SK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2016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  0,00 mil. €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</a:t>
            </a:r>
            <a:r>
              <a:rPr lang="sk-SK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2017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29,59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</a:t>
            </a:r>
            <a:r>
              <a:rPr lang="sk-SK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2018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53,90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rok </a:t>
            </a:r>
            <a:r>
              <a:rPr lang="sk-SK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25,36 </a:t>
            </a: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mil. € </a:t>
            </a:r>
          </a:p>
          <a:p>
            <a:pPr marL="0" lvl="1" indent="0">
              <a:spcBef>
                <a:spcPts val="0"/>
              </a:spcBef>
              <a:buNone/>
            </a:pPr>
            <a:endParaRPr lang="sk-SK" sz="1200" b="1" i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k-SK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z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účtovanie </a:t>
            </a:r>
            <a:r>
              <a:rPr lang="sk-SK" sz="1200" b="1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tranží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spolu: </a:t>
            </a:r>
            <a:r>
              <a:rPr lang="sk-SK" sz="12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49,51 mil. € </a:t>
            </a:r>
            <a:r>
              <a:rPr lang="sk-SK" sz="1200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(EFRR)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z toho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SIH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v sume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0,00 mil. €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z toho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ŠFRB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sk-SK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v rokoch 2018 a 2019</a:t>
            </a:r>
            <a:r>
              <a:rPr lang="sk-SK" sz="12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sk-SK" sz="1200" b="1" i="1" dirty="0" smtClean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49,51 mil. €</a:t>
            </a:r>
          </a:p>
          <a:p>
            <a:pPr marL="0" lvl="1" indent="0">
              <a:spcBef>
                <a:spcPts val="0"/>
              </a:spcBef>
              <a:buNone/>
            </a:pPr>
            <a:endParaRPr lang="sk-SK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97" y="1243457"/>
            <a:ext cx="8590420" cy="45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542" y="411983"/>
            <a:ext cx="11051458" cy="403542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atin typeface="Arial Narrow" panose="020B0606020202030204" pitchFamily="34" charset="0"/>
              </a:rPr>
              <a:t>Finančná implementácia </a:t>
            </a:r>
            <a:r>
              <a:rPr lang="sk-SK" sz="2000" dirty="0" err="1" smtClean="0">
                <a:latin typeface="Arial Narrow" panose="020B0606020202030204" pitchFamily="34" charset="0"/>
              </a:rPr>
              <a:t>irOP</a:t>
            </a:r>
            <a:r>
              <a:rPr lang="sk-SK" sz="2000" dirty="0" smtClean="0">
                <a:latin typeface="Arial Narrow" panose="020B0606020202030204" pitchFamily="34" charset="0"/>
              </a:rPr>
              <a:t> - POSUN OD posledného MONITOROVACIEHO VÝBORU</a:t>
            </a:r>
            <a:endParaRPr lang="sk-SK" sz="2000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085306" y="6356349"/>
            <a:ext cx="5651500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OP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34C05-9FBD-4BC6-846E-22F03AE0B79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969521" y="5822411"/>
            <a:ext cx="1008063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sk-SK" altLang="sk-SK" sz="800" dirty="0">
                <a:solidFill>
                  <a:srgbClr val="000000"/>
                </a:solidFill>
                <a:latin typeface="Arial Narrow" panose="020B0606020202030204" pitchFamily="34" charset="0"/>
              </a:rPr>
              <a:t>Zdroj: CO (MF </a:t>
            </a:r>
            <a:r>
              <a:rPr lang="sk-SK" altLang="sk-SK" sz="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SR</a:t>
            </a:r>
            <a:r>
              <a:rPr lang="sk-SK" altLang="sk-SK" sz="80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01917"/>
              </p:ext>
            </p:extLst>
          </p:nvPr>
        </p:nvGraphicFramePr>
        <p:xfrm>
          <a:off x="1140539" y="1140543"/>
          <a:ext cx="10569679" cy="4681868"/>
        </p:xfrm>
        <a:graphic>
          <a:graphicData uri="http://schemas.openxmlformats.org/drawingml/2006/table">
            <a:tbl>
              <a:tblPr/>
              <a:tblGrid>
                <a:gridCol w="130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47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55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98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05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73085">
                <a:tc>
                  <a:txBody>
                    <a:bodyPr/>
                    <a:lstStyle/>
                    <a:p>
                      <a:pPr algn="r" fontAlgn="ctr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9" marR="8519" marT="85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9" marR="8519" marT="8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stav k 17.05.2019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stav k 18.10.2019</a:t>
                      </a: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9" marR="8519" marT="8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19" marR="8519" marT="8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0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Integrovaný regionálny OP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Alokácia </a:t>
                      </a:r>
                      <a:b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2014-2020 </a:t>
                      </a:r>
                      <a:b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(zdroj EÚ)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Schválené výdavky (zdroj EÚ)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Podiel čerpania na alokácii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Schválené výdavky (zdroj EÚ)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Podiel čerpania na alokácii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Nárast čerpania (zdroj EÚ)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Podiel nárastu čerpania 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7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EK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27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€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4=2/1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5=3/1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8=6/1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9=7/1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10=6-2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11=7-3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12=10/1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13=11/1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6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 1: Bezpečná a ekologická doprava v regiónoch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409 240 207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29 164 843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27 182 601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7,13%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6,64%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42 798 947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27 182 601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10,46%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6,64%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13 634 103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3,33%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149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 2: Ľahší prístup k efektívnym a kvalitnejším verejným službám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740 334 848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32 545 669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31 655 424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4,28%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46 620 801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31 655 424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4,28%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14 075 131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361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 3: Mobilizácia kreatívneho potenciálu v regiónoch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194 154 584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11 437 500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11 437 500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11 437 500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11 437 500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149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 4: Zlepšenie kvality života v regiónoch s dôrazom na životné prostredie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198 795 685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112 817 568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112 813 450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56,75%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56,75%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140 522 301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138 170 143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70,69%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69,50%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27 704 733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13,94%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12,76%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57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 5: Miestny rozvoj vedený komunitou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95 416 454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2 877 784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2 328 458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3,02%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2,44%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5 139 723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2 328 458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2,44%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2 261 939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2,37%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714">
                <a:tc>
                  <a:txBody>
                    <a:bodyPr/>
                    <a:lstStyle/>
                    <a:p>
                      <a:pPr algn="l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 6: Technická pomoc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62 000 000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23 960 531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10 231 955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38,65%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16,50%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26 541 135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10 231 954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42,81%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16,50%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2 580 604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4,16%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SPOLU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1 699 941 778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212 803 896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195 649 388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12,52%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11,51%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273 060 406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221 006 081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16,06%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60 256 510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3,54%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1,49%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Spolu MRR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1 613 274 271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194 671 378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178 790 579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12,07%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11,08%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251 972 436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204 147 271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15,62%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12,65%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57 301 058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1,57%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Spolu VRR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86 667 507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18 132 519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16 858 809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20,92%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19,45%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21 087 970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16 858 809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24,33%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19,45%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2 955 452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3,41%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0,00%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Spolu FN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464 716 339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144 026 223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144 026 222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30,99%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30,99%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169 382 916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169 382 915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36,45%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36,45%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k-SK" sz="95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25 356 693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5,46%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9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5,46%</a:t>
                      </a:r>
                    </a:p>
                  </a:txBody>
                  <a:tcPr marL="8519" marR="8519" marT="85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642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037AC-081D-47A7-83E9-F6C22C391E19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>
          <a:xfrm>
            <a:off x="1194448" y="439837"/>
            <a:ext cx="10997551" cy="307777"/>
          </a:xfrm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sk-SK" sz="2000" dirty="0">
                <a:solidFill>
                  <a:schemeClr val="bg1"/>
                </a:solidFill>
                <a:latin typeface="Arial Narrow" panose="020B0606020202030204" pitchFamily="34" charset="0"/>
              </a:rPr>
              <a:t>Stav finančnej implementácie </a:t>
            </a:r>
            <a:r>
              <a:rPr lang="sk-SK" alt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IR</a:t>
            </a:r>
            <a:r>
              <a:rPr lang="pt-BR" alt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OP </a:t>
            </a:r>
            <a:r>
              <a:rPr lang="sk-SK" altLang="sk-SK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účtovné roky</a:t>
            </a:r>
            <a:endParaRPr lang="en-GB" altLang="sk-SK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085306" y="6356350"/>
            <a:ext cx="5651500" cy="365125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Arial Narrow" panose="020B0606020202030204" pitchFamily="34" charset="0"/>
              </a:rPr>
              <a:t>Finančná implementácia </a:t>
            </a:r>
            <a:r>
              <a:rPr lang="sk-SK" dirty="0">
                <a:latin typeface="Arial Narrow" panose="020B0606020202030204" pitchFamily="34" charset="0"/>
              </a:rPr>
              <a:t>Integrovaného regionálneho </a:t>
            </a:r>
            <a:r>
              <a:rPr lang="sk-SK" dirty="0" smtClean="0">
                <a:latin typeface="Arial Narrow" panose="020B0606020202030204" pitchFamily="34" charset="0"/>
              </a:rPr>
              <a:t>OP</a:t>
            </a: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399798" y="1276166"/>
            <a:ext cx="10054265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0000"/>
              </a:lnSpc>
              <a:spcBef>
                <a:spcPts val="1000"/>
              </a:spcBef>
              <a:buClrTx/>
              <a:buSzTx/>
            </a:pPr>
            <a:endParaRPr lang="pl-PL" sz="1400" dirty="0">
              <a:latin typeface="Arial Narrow" panose="020B0606020202030204" pitchFamily="34" charset="0"/>
            </a:endParaRPr>
          </a:p>
          <a:p>
            <a:pPr marL="354013" lvl="1" indent="-354013" algn="just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5</a:t>
            </a:r>
            <a:r>
              <a:rPr 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. </a:t>
            </a:r>
            <a:r>
              <a:rPr lang="sk-SK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účtovný rok </a:t>
            </a:r>
            <a:r>
              <a:rPr lang="pl-PL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(01.04.2018 – 31.03.2019, priebežné žiadosti o platbu na EK </a:t>
            </a:r>
            <a:r>
              <a:rPr lang="pl-PL" alt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od júla 2018 do </a:t>
            </a:r>
            <a:r>
              <a:rPr lang="pl-PL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30.04.2019</a:t>
            </a:r>
            <a:r>
              <a:rPr lang="sk-SK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):</a:t>
            </a:r>
          </a:p>
          <a:p>
            <a:pPr marL="717550" lvl="1" indent="-177800" algn="just" defTabSz="89535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sk-SK" sz="1400" dirty="0">
                <a:latin typeface="Arial Narrow" panose="020B0606020202030204" pitchFamily="34" charset="0"/>
              </a:rPr>
              <a:t>č</a:t>
            </a:r>
            <a:r>
              <a:rPr lang="sk-SK" sz="1400" dirty="0" smtClean="0">
                <a:latin typeface="Arial Narrow" panose="020B0606020202030204" pitchFamily="34" charset="0"/>
              </a:rPr>
              <a:t>erpanie na úrovni CO: </a:t>
            </a:r>
            <a:r>
              <a:rPr lang="sk-SK" sz="1400" b="1" dirty="0" smtClean="0">
                <a:latin typeface="Arial Narrow" panose="020B0606020202030204" pitchFamily="34" charset="0"/>
              </a:rPr>
              <a:t>162,13 mil. </a:t>
            </a:r>
            <a:r>
              <a:rPr lang="sk-SK" sz="1400" b="1" dirty="0">
                <a:latin typeface="Arial Narrow" panose="020B0606020202030204" pitchFamily="34" charset="0"/>
              </a:rPr>
              <a:t>€</a:t>
            </a:r>
            <a:r>
              <a:rPr lang="sk-SK" sz="1400" dirty="0" smtClean="0">
                <a:latin typeface="Arial Narrow" panose="020B0606020202030204" pitchFamily="34" charset="0"/>
              </a:rPr>
              <a:t>, z toho: 130,07 mil. </a:t>
            </a:r>
            <a:r>
              <a:rPr lang="sk-SK" sz="1400" dirty="0">
                <a:latin typeface="Arial Narrow" panose="020B0606020202030204" pitchFamily="34" charset="0"/>
              </a:rPr>
              <a:t>€ </a:t>
            </a:r>
            <a:r>
              <a:rPr lang="sk-SK" sz="1400" dirty="0" smtClean="0">
                <a:latin typeface="Arial Narrow" panose="020B0606020202030204" pitchFamily="34" charset="0"/>
              </a:rPr>
              <a:t>– EFRR (85,34 mil. </a:t>
            </a:r>
            <a:r>
              <a:rPr lang="sk-SK" sz="1400" dirty="0">
                <a:latin typeface="Arial Narrow" panose="020B0606020202030204" pitchFamily="34" charset="0"/>
              </a:rPr>
              <a:t>€ </a:t>
            </a:r>
            <a:r>
              <a:rPr lang="sk-SK" sz="1400" dirty="0" smtClean="0">
                <a:latin typeface="Arial Narrow" panose="020B0606020202030204" pitchFamily="34" charset="0"/>
              </a:rPr>
              <a:t>za finančné nástroje) a 29,61 mil. </a:t>
            </a:r>
            <a:r>
              <a:rPr lang="sk-SK" sz="1400" dirty="0">
                <a:latin typeface="Arial Narrow" panose="020B0606020202030204" pitchFamily="34" charset="0"/>
              </a:rPr>
              <a:t>€ </a:t>
            </a:r>
            <a:r>
              <a:rPr lang="sk-SK" sz="1400" dirty="0" smtClean="0">
                <a:latin typeface="Arial Narrow" panose="020B0606020202030204" pitchFamily="34" charset="0"/>
              </a:rPr>
              <a:t>– ŠR spolufinancovanie</a:t>
            </a:r>
            <a:endParaRPr lang="sk-SK" sz="1400" dirty="0">
              <a:latin typeface="Arial Narrow" panose="020B0606020202030204" pitchFamily="34" charset="0"/>
            </a:endParaRPr>
          </a:p>
          <a:p>
            <a:pPr marL="717550" lvl="1" indent="-177800" algn="just" defTabSz="89535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sk-SK" sz="1400" b="1" dirty="0" smtClean="0">
                <a:latin typeface="Arial Narrow" panose="020B0606020202030204" pitchFamily="34" charset="0"/>
              </a:rPr>
              <a:t>deklarované výdavky na EK v 3 priebežných </a:t>
            </a:r>
            <a:r>
              <a:rPr lang="sk-SK" sz="1400" b="1" dirty="0" err="1" smtClean="0">
                <a:latin typeface="Arial Narrow" panose="020B0606020202030204" pitchFamily="34" charset="0"/>
              </a:rPr>
              <a:t>ŽoP</a:t>
            </a:r>
            <a:r>
              <a:rPr lang="sk-SK" sz="1400" b="1" dirty="0" smtClean="0">
                <a:latin typeface="Arial Narrow" panose="020B0606020202030204" pitchFamily="34" charset="0"/>
              </a:rPr>
              <a:t> na EK: 128,32 mil. </a:t>
            </a:r>
            <a:r>
              <a:rPr lang="sk-SK" sz="1400" b="1" dirty="0">
                <a:latin typeface="Arial Narrow" panose="020B0606020202030204" pitchFamily="34" charset="0"/>
              </a:rPr>
              <a:t>€ </a:t>
            </a:r>
            <a:r>
              <a:rPr lang="sk-SK" sz="1400" dirty="0" smtClean="0">
                <a:latin typeface="Arial Narrow" panose="020B0606020202030204" pitchFamily="34" charset="0"/>
              </a:rPr>
              <a:t>(EFRR), z toho: 85,34 mil. </a:t>
            </a:r>
            <a:r>
              <a:rPr lang="sk-SK" sz="1400" dirty="0">
                <a:latin typeface="Arial Narrow" panose="020B0606020202030204" pitchFamily="34" charset="0"/>
              </a:rPr>
              <a:t>€ </a:t>
            </a:r>
            <a:r>
              <a:rPr lang="sk-SK" sz="1400" dirty="0" smtClean="0">
                <a:latin typeface="Arial Narrow" panose="020B0606020202030204" pitchFamily="34" charset="0"/>
              </a:rPr>
              <a:t>za finančné nástroje</a:t>
            </a:r>
            <a:r>
              <a:rPr lang="sk-SK" sz="1400" dirty="0">
                <a:latin typeface="Arial Narrow" panose="020B0606020202030204" pitchFamily="34" charset="0"/>
              </a:rPr>
              <a:t> </a:t>
            </a:r>
          </a:p>
          <a:p>
            <a:pPr marL="717550" lvl="1" indent="-177800" algn="just" defTabSz="89535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sk-SK" sz="1400" dirty="0" smtClean="0">
                <a:latin typeface="Arial Narrow" panose="020B0606020202030204" pitchFamily="34" charset="0"/>
              </a:rPr>
              <a:t>záverečná </a:t>
            </a:r>
            <a:r>
              <a:rPr lang="sk-SK" sz="1400" dirty="0" err="1" smtClean="0">
                <a:latin typeface="Arial Narrow" panose="020B0606020202030204" pitchFamily="34" charset="0"/>
              </a:rPr>
              <a:t>ŽoP</a:t>
            </a:r>
            <a:r>
              <a:rPr lang="sk-SK" sz="1400" dirty="0" smtClean="0">
                <a:latin typeface="Arial Narrow" panose="020B0606020202030204" pitchFamily="34" charset="0"/>
              </a:rPr>
              <a:t> na EK: </a:t>
            </a:r>
            <a:r>
              <a:rPr lang="sk-SK" sz="1400" b="1" dirty="0" smtClean="0">
                <a:latin typeface="Arial Narrow" panose="020B0606020202030204" pitchFamily="34" charset="0"/>
              </a:rPr>
              <a:t>02.07.2019</a:t>
            </a:r>
            <a:r>
              <a:rPr lang="sk-SK" sz="1400" dirty="0">
                <a:latin typeface="Arial Narrow" panose="020B0606020202030204" pitchFamily="34" charset="0"/>
              </a:rPr>
              <a:t>, schválená EK</a:t>
            </a:r>
            <a:r>
              <a:rPr lang="en-US" sz="1400" dirty="0">
                <a:latin typeface="Arial Narrow" panose="020B0606020202030204" pitchFamily="34" charset="0"/>
              </a:rPr>
              <a:t>: </a:t>
            </a:r>
            <a:r>
              <a:rPr lang="sk-SK" sz="1400" dirty="0" smtClean="0">
                <a:latin typeface="Arial Narrow" panose="020B0606020202030204" pitchFamily="34" charset="0"/>
              </a:rPr>
              <a:t>02.07.</a:t>
            </a:r>
            <a:r>
              <a:rPr lang="en-US" sz="1400" dirty="0" smtClean="0">
                <a:latin typeface="Arial Narrow" panose="020B0606020202030204" pitchFamily="34" charset="0"/>
              </a:rPr>
              <a:t>201</a:t>
            </a:r>
            <a:r>
              <a:rPr lang="sk-SK" sz="1400" dirty="0" smtClean="0">
                <a:latin typeface="Arial Narrow" panose="020B0606020202030204" pitchFamily="34" charset="0"/>
              </a:rPr>
              <a:t>9</a:t>
            </a:r>
          </a:p>
          <a:p>
            <a:pPr marL="539750" lvl="1" algn="just" defTabSz="895350">
              <a:spcBef>
                <a:spcPts val="200"/>
              </a:spcBef>
              <a:spcAft>
                <a:spcPts val="0"/>
              </a:spcAft>
              <a:tabLst>
                <a:tab pos="717550" algn="l"/>
              </a:tabLst>
            </a:pPr>
            <a:r>
              <a:rPr lang="pl-PL" sz="1400" dirty="0">
                <a:latin typeface="Arial Narrow" panose="020B0606020202030204" pitchFamily="34" charset="0"/>
              </a:rPr>
              <a:t>Ďalšie kroky</a:t>
            </a:r>
            <a:r>
              <a:rPr lang="pl-PL" sz="1400" dirty="0" smtClean="0">
                <a:latin typeface="Arial Narrow" panose="020B0606020202030204" pitchFamily="34" charset="0"/>
              </a:rPr>
              <a:t>:</a:t>
            </a:r>
            <a:endParaRPr lang="sk-SK" sz="1400" dirty="0">
              <a:latin typeface="Arial Narrow" panose="020B0606020202030204" pitchFamily="34" charset="0"/>
            </a:endParaRPr>
          </a:p>
          <a:p>
            <a:pPr marL="895350" indent="-177800">
              <a:buFont typeface="Wingdings" panose="05000000000000000000" pitchFamily="2" charset="2"/>
              <a:buChar char="§"/>
            </a:pPr>
            <a:r>
              <a:rPr lang="sk-SK" sz="1400" dirty="0">
                <a:latin typeface="Arial Narrow" panose="020B0606020202030204" pitchFamily="34" charset="0"/>
              </a:rPr>
              <a:t>s</a:t>
            </a:r>
            <a:r>
              <a:rPr lang="sk-SK" sz="1400" dirty="0" smtClean="0">
                <a:latin typeface="Arial Narrow" panose="020B0606020202030204" pitchFamily="34" charset="0"/>
              </a:rPr>
              <a:t>pracovanie a zaslanie Účtov na EK (do 15.02.2020)</a:t>
            </a:r>
          </a:p>
          <a:p>
            <a:pPr marL="717550"/>
            <a:endParaRPr lang="sk-SK" sz="1400" dirty="0">
              <a:latin typeface="Arial Narrow" panose="020B0606020202030204" pitchFamily="34" charset="0"/>
            </a:endParaRPr>
          </a:p>
          <a:p>
            <a:pPr marL="539750" lvl="1" algn="just" defTabSz="895350">
              <a:spcBef>
                <a:spcPts val="200"/>
              </a:spcBef>
              <a:spcAft>
                <a:spcPts val="0"/>
              </a:spcAft>
              <a:tabLst>
                <a:tab pos="717550" algn="l"/>
              </a:tabLst>
            </a:pPr>
            <a:endParaRPr lang="sk-SK" sz="1400" dirty="0">
              <a:latin typeface="Arial Narrow" panose="020B0606020202030204" pitchFamily="34" charset="0"/>
            </a:endParaRPr>
          </a:p>
          <a:p>
            <a:pPr marL="354013" lvl="1" indent="-354013" algn="just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6. </a:t>
            </a:r>
            <a:r>
              <a:rPr lang="sk-SK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účtovný rok </a:t>
            </a:r>
            <a:r>
              <a:rPr lang="pl-PL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</a:t>
            </a:r>
            <a:r>
              <a:rPr lang="pl-PL" alt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01.04.2019 </a:t>
            </a:r>
            <a:r>
              <a:rPr lang="pl-PL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</a:t>
            </a:r>
            <a:r>
              <a:rPr lang="pl-PL" alt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31.03.2020, </a:t>
            </a:r>
            <a:r>
              <a:rPr lang="pl-PL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priebežné žiadosti o platbu na EK od júla </a:t>
            </a:r>
            <a:r>
              <a:rPr lang="pl-PL" alt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2019 </a:t>
            </a:r>
            <a:r>
              <a:rPr lang="pl-PL" altLang="sk-SK" sz="1400" b="1" kern="0" dirty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do </a:t>
            </a:r>
            <a:r>
              <a:rPr lang="pl-PL" alt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30.04.2020</a:t>
            </a:r>
            <a:r>
              <a:rPr lang="sk-SK" altLang="sk-SK" sz="1400" b="1" kern="0" dirty="0" smtClean="0">
                <a:latin typeface="Arial Narrow" panose="020B0606020202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):</a:t>
            </a:r>
            <a:endParaRPr lang="sk-SK" altLang="sk-SK" sz="1400" b="1" kern="0" dirty="0">
              <a:latin typeface="Arial Narrow" panose="020B060602020203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717550" lvl="1" indent="-177800" algn="just" defTabSz="89535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sk-SK" sz="1400" dirty="0">
                <a:latin typeface="Arial Narrow" panose="020B0606020202030204" pitchFamily="34" charset="0"/>
              </a:rPr>
              <a:t>čerpanie na úrovni CO: </a:t>
            </a:r>
            <a:r>
              <a:rPr lang="sk-SK" sz="1400" b="1" dirty="0" smtClean="0">
                <a:latin typeface="Arial Narrow" panose="020B0606020202030204" pitchFamily="34" charset="0"/>
              </a:rPr>
              <a:t>74,13 mil. </a:t>
            </a:r>
            <a:r>
              <a:rPr lang="sk-SK" sz="1400" b="1" dirty="0">
                <a:latin typeface="Arial Narrow" panose="020B0606020202030204" pitchFamily="34" charset="0"/>
              </a:rPr>
              <a:t>€</a:t>
            </a:r>
            <a:r>
              <a:rPr lang="sk-SK" sz="1400" dirty="0">
                <a:latin typeface="Arial Narrow" panose="020B0606020202030204" pitchFamily="34" charset="0"/>
              </a:rPr>
              <a:t>, z toho: </a:t>
            </a:r>
            <a:r>
              <a:rPr lang="sk-SK" sz="1400" dirty="0" smtClean="0">
                <a:latin typeface="Arial Narrow" panose="020B0606020202030204" pitchFamily="34" charset="0"/>
              </a:rPr>
              <a:t>61,21 </a:t>
            </a:r>
            <a:r>
              <a:rPr lang="sk-SK" sz="1400" dirty="0">
                <a:latin typeface="Arial Narrow" panose="020B0606020202030204" pitchFamily="34" charset="0"/>
              </a:rPr>
              <a:t>mil. € – </a:t>
            </a:r>
            <a:r>
              <a:rPr lang="sk-SK" sz="1400" dirty="0" smtClean="0">
                <a:latin typeface="Arial Narrow" panose="020B0606020202030204" pitchFamily="34" charset="0"/>
              </a:rPr>
              <a:t>EFRR (25,36 mil. € za finančné nástroje) a 10,80 </a:t>
            </a:r>
            <a:r>
              <a:rPr lang="sk-SK" sz="1400" dirty="0">
                <a:latin typeface="Arial Narrow" panose="020B0606020202030204" pitchFamily="34" charset="0"/>
              </a:rPr>
              <a:t>mil. € – ŠR </a:t>
            </a:r>
            <a:r>
              <a:rPr lang="sk-SK" sz="1400" dirty="0" smtClean="0">
                <a:latin typeface="Arial Narrow" panose="020B0606020202030204" pitchFamily="34" charset="0"/>
              </a:rPr>
              <a:t>spolufinancovanie</a:t>
            </a:r>
          </a:p>
          <a:p>
            <a:pPr marL="717550" lvl="1" indent="-177800" algn="just" defTabSz="895350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717550" algn="l"/>
              </a:tabLst>
            </a:pPr>
            <a:r>
              <a:rPr lang="sk-SK" sz="1400" b="1" dirty="0" smtClean="0">
                <a:latin typeface="Arial Narrow" panose="020B0606020202030204" pitchFamily="34" charset="0"/>
              </a:rPr>
              <a:t>deklarované </a:t>
            </a:r>
            <a:r>
              <a:rPr lang="sk-SK" sz="1400" b="1" dirty="0">
                <a:latin typeface="Arial Narrow" panose="020B0606020202030204" pitchFamily="34" charset="0"/>
              </a:rPr>
              <a:t>výdavky na EK v </a:t>
            </a:r>
            <a:r>
              <a:rPr lang="sk-SK" sz="1400" b="1" dirty="0" smtClean="0">
                <a:latin typeface="Arial Narrow" panose="020B0606020202030204" pitchFamily="34" charset="0"/>
              </a:rPr>
              <a:t>1 priebežnej </a:t>
            </a:r>
            <a:r>
              <a:rPr lang="sk-SK" sz="1400" b="1" dirty="0" err="1">
                <a:latin typeface="Arial Narrow" panose="020B0606020202030204" pitchFamily="34" charset="0"/>
              </a:rPr>
              <a:t>ŽoP</a:t>
            </a:r>
            <a:r>
              <a:rPr lang="sk-SK" sz="1400" b="1" dirty="0">
                <a:latin typeface="Arial Narrow" panose="020B0606020202030204" pitchFamily="34" charset="0"/>
              </a:rPr>
              <a:t> na EK: </a:t>
            </a:r>
            <a:r>
              <a:rPr lang="sk-SK" sz="1400" b="1" dirty="0" smtClean="0">
                <a:latin typeface="Arial Narrow" panose="020B0606020202030204" pitchFamily="34" charset="0"/>
              </a:rPr>
              <a:t>25,36 </a:t>
            </a:r>
            <a:r>
              <a:rPr lang="sk-SK" sz="1400" b="1" dirty="0">
                <a:latin typeface="Arial Narrow" panose="020B0606020202030204" pitchFamily="34" charset="0"/>
              </a:rPr>
              <a:t>mil. € </a:t>
            </a:r>
            <a:r>
              <a:rPr lang="sk-SK" sz="1400" dirty="0">
                <a:latin typeface="Arial Narrow" panose="020B0606020202030204" pitchFamily="34" charset="0"/>
              </a:rPr>
              <a:t>(EFRR</a:t>
            </a:r>
            <a:r>
              <a:rPr lang="sk-SK" sz="1400" dirty="0" smtClean="0">
                <a:latin typeface="Arial Narrow" panose="020B0606020202030204" pitchFamily="34" charset="0"/>
              </a:rPr>
              <a:t>) len za finančné </a:t>
            </a:r>
            <a:r>
              <a:rPr lang="sk-SK" sz="1400" dirty="0">
                <a:latin typeface="Arial Narrow" panose="020B0606020202030204" pitchFamily="34" charset="0"/>
              </a:rPr>
              <a:t>nástroje </a:t>
            </a:r>
          </a:p>
          <a:p>
            <a:pPr marL="539750" lvl="1" algn="just" defTabSz="895350">
              <a:spcBef>
                <a:spcPts val="200"/>
              </a:spcBef>
              <a:spcAft>
                <a:spcPts val="0"/>
              </a:spcAft>
              <a:tabLst>
                <a:tab pos="717550" algn="l"/>
              </a:tabLst>
            </a:pPr>
            <a:r>
              <a:rPr lang="pl-PL" sz="1400" dirty="0" smtClean="0">
                <a:latin typeface="Arial Narrow" panose="020B0606020202030204" pitchFamily="34" charset="0"/>
              </a:rPr>
              <a:t>Ďalšie </a:t>
            </a:r>
            <a:r>
              <a:rPr lang="pl-PL" sz="1400" dirty="0">
                <a:latin typeface="Arial Narrow" panose="020B0606020202030204" pitchFamily="34" charset="0"/>
              </a:rPr>
              <a:t>kroky:</a:t>
            </a:r>
          </a:p>
          <a:p>
            <a:pPr marL="895350" indent="-177800">
              <a:buFont typeface="Wingdings" panose="05000000000000000000" pitchFamily="2" charset="2"/>
              <a:buChar char="§"/>
            </a:pPr>
            <a:r>
              <a:rPr lang="sk-SK" sz="1400" dirty="0" smtClean="0">
                <a:latin typeface="Arial Narrow" panose="020B0606020202030204" pitchFamily="34" charset="0"/>
              </a:rPr>
              <a:t>prijatie nápravných opatrení a implementácia IROP zo strany RO/SO a ich validácia zo strany OA</a:t>
            </a:r>
          </a:p>
          <a:p>
            <a:pPr marL="895350" indent="-177800">
              <a:buFont typeface="Wingdings" panose="05000000000000000000" pitchFamily="2" charset="2"/>
              <a:buChar char="§"/>
            </a:pPr>
            <a:r>
              <a:rPr lang="sk-SK" sz="1400" dirty="0" smtClean="0">
                <a:latin typeface="Arial Narrow" panose="020B0606020202030204" pitchFamily="34" charset="0"/>
              </a:rPr>
              <a:t>predkladanie priebežných </a:t>
            </a:r>
            <a:r>
              <a:rPr lang="sk-SK" sz="1400" dirty="0" err="1" smtClean="0">
                <a:latin typeface="Arial Narrow" panose="020B0606020202030204" pitchFamily="34" charset="0"/>
              </a:rPr>
              <a:t>ŽoP</a:t>
            </a:r>
            <a:r>
              <a:rPr lang="sk-SK" sz="1400" dirty="0" smtClean="0">
                <a:latin typeface="Arial Narrow" panose="020B0606020202030204" pitchFamily="34" charset="0"/>
              </a:rPr>
              <a:t> na EK (do 30.04.2020)</a:t>
            </a:r>
          </a:p>
          <a:p>
            <a:pPr marL="895350" indent="-177800">
              <a:buFont typeface="Wingdings" panose="05000000000000000000" pitchFamily="2" charset="2"/>
              <a:buChar char="§"/>
            </a:pPr>
            <a:r>
              <a:rPr lang="sk-SK" sz="1400" dirty="0" smtClean="0">
                <a:latin typeface="Arial Narrow" panose="020B0606020202030204" pitchFamily="34" charset="0"/>
              </a:rPr>
              <a:t>predloženie záverečnej </a:t>
            </a:r>
            <a:r>
              <a:rPr lang="sk-SK" sz="1400" dirty="0" err="1" smtClean="0">
                <a:latin typeface="Arial Narrow" panose="020B0606020202030204" pitchFamily="34" charset="0"/>
              </a:rPr>
              <a:t>ŽoP</a:t>
            </a:r>
            <a:r>
              <a:rPr lang="sk-SK" sz="1400" dirty="0" smtClean="0">
                <a:latin typeface="Arial Narrow" panose="020B0606020202030204" pitchFamily="34" charset="0"/>
              </a:rPr>
              <a:t> na EK (júl 2020)</a:t>
            </a:r>
            <a:endParaRPr lang="sk-SK" sz="1400" dirty="0">
              <a:latin typeface="Arial Narrow" panose="020B0606020202030204" pitchFamily="34" charset="0"/>
            </a:endParaRPr>
          </a:p>
          <a:p>
            <a:pPr marL="895350" indent="-177800">
              <a:buFont typeface="Wingdings" panose="05000000000000000000" pitchFamily="2" charset="2"/>
              <a:buChar char="§"/>
            </a:pPr>
            <a:r>
              <a:rPr lang="sk-SK" sz="1400" dirty="0" err="1">
                <a:latin typeface="Arial Narrow" panose="020B0606020202030204" pitchFamily="34" charset="0"/>
              </a:rPr>
              <a:t>s</a:t>
            </a:r>
            <a:r>
              <a:rPr lang="sk-SK" sz="1400" dirty="0" err="1" smtClean="0">
                <a:latin typeface="Arial Narrow" panose="020B0606020202030204" pitchFamily="34" charset="0"/>
              </a:rPr>
              <a:t>pracoanie</a:t>
            </a:r>
            <a:r>
              <a:rPr lang="sk-SK" sz="1400" dirty="0" smtClean="0">
                <a:latin typeface="Arial Narrow" panose="020B0606020202030204" pitchFamily="34" charset="0"/>
              </a:rPr>
              <a:t> a zaslanie Účtov EK (do 15.02.2021)</a:t>
            </a:r>
            <a:endParaRPr lang="sk-SK" sz="1400" dirty="0">
              <a:latin typeface="Arial Narrow" panose="020B0606020202030204" pitchFamily="34" charset="0"/>
            </a:endParaRPr>
          </a:p>
          <a:p>
            <a:pPr marL="539750" lvl="1" algn="just" defTabSz="895350">
              <a:spcBef>
                <a:spcPts val="200"/>
              </a:spcBef>
              <a:spcAft>
                <a:spcPts val="0"/>
              </a:spcAft>
              <a:tabLst>
                <a:tab pos="717550" algn="l"/>
              </a:tabLst>
            </a:pPr>
            <a:endParaRPr lang="sk-SK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76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8367</TotalTime>
  <Words>1436</Words>
  <Application>Microsoft Office PowerPoint</Application>
  <PresentationFormat>Širokouhlá</PresentationFormat>
  <Paragraphs>333</Paragraphs>
  <Slides>11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0" baseType="lpstr">
      <vt:lpstr>맑은 고딕</vt:lpstr>
      <vt:lpstr>Arial</vt:lpstr>
      <vt:lpstr>Arial Narrow</vt:lpstr>
      <vt:lpstr>Calibri</vt:lpstr>
      <vt:lpstr>Calibri Light</vt:lpstr>
      <vt:lpstr>Times New Roman</vt:lpstr>
      <vt:lpstr>Wingdings</vt:lpstr>
      <vt:lpstr>Motív Office</vt:lpstr>
      <vt:lpstr>AcroExch.Document.7</vt:lpstr>
      <vt:lpstr>Finančná implementácia  integrovaného regionálneho operačného programu </vt:lpstr>
      <vt:lpstr>Prehľad finančnej implementácie programov PO 2014 - 2020 k 18.10.2019</vt:lpstr>
      <vt:lpstr>Finančná implementácia na národnej úrovni k 18.10.2019</vt:lpstr>
      <vt:lpstr>schválené Výdavky irop na CO v roku 2018 a 2019</vt:lpstr>
      <vt:lpstr>Schválené výdavky a Odhad očakávaných výdavkov RO za IROP na celé obdobie k 18.10.2019</vt:lpstr>
      <vt:lpstr>Prehľad čerpania a minimálne hranice IROP k 18.10.2019</vt:lpstr>
      <vt:lpstr>Stav finančnej IMPLEMENTÁCIe Finančných nástrojov za Irop k 18.10.2019</vt:lpstr>
      <vt:lpstr>Finančná implementácia irOP - POSUN OD posledného MONITOROVACIEHO VÝBORU</vt:lpstr>
      <vt:lpstr>Stav finančnej implementácie IROP – účtovné roky</vt:lpstr>
      <vt:lpstr>Zálohové platby prijaté z EK – irOP</vt:lpstr>
      <vt:lpstr>Odhad očakávaných platieb na rok 2019 a 2020</vt:lpstr>
    </vt:vector>
  </TitlesOfParts>
  <Company>Ministerstvo financií 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Polonyi Martin</dc:creator>
  <cp:lastModifiedBy>Labajová Jana</cp:lastModifiedBy>
  <cp:revision>1310</cp:revision>
  <cp:lastPrinted>2019-10-11T11:22:04Z</cp:lastPrinted>
  <dcterms:created xsi:type="dcterms:W3CDTF">2016-06-21T08:16:05Z</dcterms:created>
  <dcterms:modified xsi:type="dcterms:W3CDTF">2019-10-24T08:45:41Z</dcterms:modified>
</cp:coreProperties>
</file>