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1" r:id="rId3"/>
    <p:sldId id="352" r:id="rId4"/>
    <p:sldId id="369" r:id="rId5"/>
    <p:sldId id="367" r:id="rId6"/>
    <p:sldId id="354" r:id="rId7"/>
    <p:sldId id="355" r:id="rId8"/>
    <p:sldId id="357" r:id="rId9"/>
    <p:sldId id="370" r:id="rId10"/>
    <p:sldId id="384" r:id="rId11"/>
    <p:sldId id="372" r:id="rId12"/>
    <p:sldId id="373" r:id="rId13"/>
    <p:sldId id="376" r:id="rId14"/>
    <p:sldId id="375" r:id="rId15"/>
    <p:sldId id="374" r:id="rId16"/>
    <p:sldId id="379" r:id="rId17"/>
    <p:sldId id="380" r:id="rId18"/>
    <p:sldId id="381" r:id="rId19"/>
    <p:sldId id="378" r:id="rId20"/>
    <p:sldId id="377" r:id="rId21"/>
    <p:sldId id="383" r:id="rId22"/>
    <p:sldId id="382" r:id="rId23"/>
    <p:sldId id="368" r:id="rId24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BAC2FA0-F2F9-487D-B6C9-D75836D0C526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405AF8-F7F9-49FE-BD0D-9789D1FCEBD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50312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0160482-3322-4843-B996-8C5A82EC280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0" rIns="91719" bIns="45860" rtlCol="0" anchor="ctr"/>
          <a:lstStyle/>
          <a:p>
            <a:pPr lvl="0"/>
            <a:endParaRPr lang="sk-SK" noProof="0" dirty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719" tIns="45860" rIns="91719" bIns="4586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C2BBDB-7355-40AE-98CE-CE401066DE6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70208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78B57AB-DDFE-44EE-AFD1-E699F3B42A27}" type="slidenum">
              <a:rPr lang="sk-SK" altLang="sk-SK" smtClean="0"/>
              <a:pPr/>
              <a:t>6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18056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Obdĺžni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Obdĺžni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Obdĺžni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Zaoblený obdĺžni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Zaoblený obdĺžni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bdĺžni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bdĺžni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bdĺžni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BC83-D3A7-422C-A6B9-0C43E1C6F4A0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18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3389F8-F7CB-48A0-BC2D-8593CA9ED2D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1692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B606-5362-4A09-BB6F-076C3C346F65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9F10-4F19-4CDA-8A1C-61ABD9B7F9B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742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06D8-05CA-449F-870B-F97F22CA8A10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CBFB-02A2-4B2B-8742-42581CDE124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4872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1A3F-89B5-41A8-9321-A78002C4DE1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EE17-FB7F-4314-BC28-15D5F5E0BD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7397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C1E0-8F5A-488A-A090-84A6D8E16B45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576D-4A30-42C7-91CD-BE026E10FAF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41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1551-8DFF-45A6-A6D4-4F30054CF498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FD58-A055-47C3-8BC6-444AEAEA877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743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238584-5E16-493C-B267-EB2CEF09CCB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8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B334-BD08-4C6F-AE7B-714A849CAE1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02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E5A2-0223-44CA-883B-9F4D0BBF534C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8396-E8AA-49A4-A417-F2D71289047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705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11C5-A2C3-4B2B-875F-CC1607106C9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38E2-00F9-484D-824F-DD7E74723C1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916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E5B0-7B9E-46EF-8FED-56CE8AD18DC1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2EB8-9BA9-4E4D-8F9C-093431D944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650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766F-8B94-4AE3-BF98-EED02FED18F9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5DB2-016D-4E26-B14C-FBA7C4C4D75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7187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Obdĺžni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Obdĺžni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Obdĺžni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Obdĺžni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Obdĺžni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Obdĺžni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40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FC9C78CC-C6DE-4D43-8058-BC735C32A466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29864F-5B2F-4E6C-9C19-9746CDB87D6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7" r:id="rId1"/>
    <p:sldLayoutId id="2147484689" r:id="rId2"/>
    <p:sldLayoutId id="2147484690" r:id="rId3"/>
    <p:sldLayoutId id="2147484691" r:id="rId4"/>
    <p:sldLayoutId id="2147484698" r:id="rId5"/>
    <p:sldLayoutId id="2147484699" r:id="rId6"/>
    <p:sldLayoutId id="2147484692" r:id="rId7"/>
    <p:sldLayoutId id="2147484693" r:id="rId8"/>
    <p:sldLayoutId id="2147484694" r:id="rId9"/>
    <p:sldLayoutId id="2147484695" r:id="rId10"/>
    <p:sldLayoutId id="2147484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pzp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685800" y="549274"/>
            <a:ext cx="7772400" cy="2695575"/>
          </a:xfrm>
        </p:spPr>
        <p:txBody>
          <a:bodyPr/>
          <a:lstStyle/>
          <a:p>
            <a:pPr algn="ctr" eaLnBrk="1" hangingPunct="1"/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>                                                  </a:t>
            </a:r>
            <a:r>
              <a:rPr lang="en-US" altLang="sk-SK" sz="4000" b="1" dirty="0" err="1" smtClean="0"/>
              <a:t>Integrovan</a:t>
            </a:r>
            <a:r>
              <a:rPr lang="sk-SK" altLang="sk-SK" sz="4000" b="1" dirty="0" smtClean="0"/>
              <a:t>ý regionálny operačný program</a:t>
            </a:r>
            <a:br>
              <a:rPr lang="sk-SK" altLang="sk-SK" sz="4000" b="1" dirty="0" smtClean="0"/>
            </a:br>
            <a:r>
              <a:rPr lang="sk-SK" altLang="sk-SK" sz="4000" b="1" dirty="0" smtClean="0"/>
              <a:t/>
            </a:r>
            <a:br>
              <a:rPr lang="sk-SK" altLang="sk-SK" sz="4000" b="1" dirty="0" smtClean="0"/>
            </a:br>
            <a:r>
              <a:rPr lang="sk-SK" sz="4000" b="1" dirty="0"/>
              <a:t>Kritériá pre výber </a:t>
            </a:r>
            <a:r>
              <a:rPr lang="sk-SK" sz="4000" b="1" dirty="0" smtClean="0"/>
              <a:t>projektov</a:t>
            </a:r>
            <a:br>
              <a:rPr lang="sk-SK" sz="4000" b="1" dirty="0" smtClean="0"/>
            </a:br>
            <a:r>
              <a:rPr lang="sk-SK" sz="2400" b="1" dirty="0" smtClean="0"/>
              <a:t>Verzia 1.2</a:t>
            </a:r>
            <a:endParaRPr lang="en-US" altLang="sk-SK" sz="2400" b="1" dirty="0"/>
          </a:p>
        </p:txBody>
      </p:sp>
      <p:sp>
        <p:nvSpPr>
          <p:cNvPr id="7172" name="Obdĺžnik 1"/>
          <p:cNvSpPr>
            <a:spLocks noChangeArrowheads="1"/>
          </p:cNvSpPr>
          <p:nvPr/>
        </p:nvSpPr>
        <p:spPr bwMode="auto">
          <a:xfrm>
            <a:off x="3883025" y="3244850"/>
            <a:ext cx="450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sk-SK" altLang="sk-SK" b="1" i="1">
                <a:solidFill>
                  <a:schemeClr val="bg1"/>
                </a:solidFill>
              </a:rPr>
              <a:t>4. zasadnutie MV IROP – 23.09.2016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562600"/>
            <a:ext cx="175895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C:\Users\zuzana.lukacova\Documents\02 Informovanie a komunikacia IROP\logo-eu-s-odkazom-na-erdf-stred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68938"/>
            <a:ext cx="12239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zuzana.lukacova\Pictures\logo mpsr s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32438"/>
            <a:ext cx="2581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Jednokolový proces výberu 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(výber </a:t>
            </a:r>
            <a:r>
              <a:rPr lang="sk-SK" sz="28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sk-SK" dirty="0">
                <a:latin typeface="Arial" charset="0"/>
                <a:cs typeface="Arial" panose="020B0604020202020204" pitchFamily="34" charset="0"/>
              </a:rPr>
              <a:t/>
            </a:r>
            <a:br>
              <a:rPr lang="sk-SK" dirty="0">
                <a:latin typeface="Arial" charset="0"/>
                <a:cs typeface="Arial" panose="020B0604020202020204" pitchFamily="34" charset="0"/>
              </a:rPr>
            </a:br>
            <a:endParaRPr lang="sk-SK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69" y="2209800"/>
            <a:ext cx="6133108" cy="2109399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4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824" y="1052736"/>
            <a:ext cx="8229600" cy="432048"/>
          </a:xfrm>
        </p:spPr>
        <p:txBody>
          <a:bodyPr/>
          <a:lstStyle/>
          <a:p>
            <a:r>
              <a:rPr lang="sk-SK" sz="3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Jednokolový proces výberu </a:t>
            </a:r>
            <a:r>
              <a:rPr lang="sk-SK" sz="3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sk-SK" sz="3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výber </a:t>
            </a:r>
            <a:r>
              <a:rPr lang="sk-SK" sz="32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sz="32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marL="457200" indent="-457200" algn="just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 smtClean="0">
                <a:cs typeface="Arial" pitchFamily="34" charset="0"/>
              </a:rPr>
              <a:t>Odborné </a:t>
            </a:r>
            <a:r>
              <a:rPr lang="sk-SK" sz="1800" b="1" dirty="0">
                <a:cs typeface="Arial" pitchFamily="34" charset="0"/>
              </a:rPr>
              <a:t>hodnotenie </a:t>
            </a:r>
          </a:p>
          <a:p>
            <a:pPr marL="552450" indent="-285750" algn="just"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u="sng" dirty="0">
                <a:cs typeface="Arial" panose="020B0604020202020204" pitchFamily="34" charset="0"/>
              </a:rPr>
              <a:t>Minimálna hranica</a:t>
            </a:r>
            <a:r>
              <a:rPr lang="sk-SK" sz="1800" dirty="0">
                <a:cs typeface="Arial" panose="020B0604020202020204" pitchFamily="34" charset="0"/>
              </a:rPr>
              <a:t> na splnenie podmienky odborného hodnotenia predstavuje 60% z maximálneho počtu bodov z odborného </a:t>
            </a:r>
            <a:r>
              <a:rPr lang="sk-SK" sz="1800" dirty="0" smtClean="0">
                <a:cs typeface="Arial" panose="020B0604020202020204" pitchFamily="34" charset="0"/>
              </a:rPr>
              <a:t>hodnotenia</a:t>
            </a:r>
            <a:endParaRPr lang="sk-SK" sz="1800" dirty="0">
              <a:cs typeface="Arial" panose="020B0604020202020204" pitchFamily="34" charset="0"/>
            </a:endParaRPr>
          </a:p>
          <a:p>
            <a:pPr marL="5524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>
              <a:cs typeface="Arial" pitchFamily="34" charset="0"/>
            </a:endParaRPr>
          </a:p>
          <a:p>
            <a:pPr marL="457200" indent="-4572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cs typeface="Arial" pitchFamily="34" charset="0"/>
              </a:rPr>
              <a:t>Vydávanie rozhodnutí o schválení </a:t>
            </a:r>
            <a:r>
              <a:rPr lang="sk-SK" sz="1800" b="1" dirty="0" err="1">
                <a:cs typeface="Arial" pitchFamily="34" charset="0"/>
              </a:rPr>
              <a:t>ŽoNFP</a:t>
            </a:r>
            <a:endParaRPr lang="sk-SK" sz="1800" b="1" dirty="0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Usporiadanie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zostupne podľa bodovej hodnoty získanej v odbornom hodnotení,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t.j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. od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s najvyšším počtom bodov po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s najnižším počtom bodov až do výšky disponibilnej alokácie na výzvu s rešpektovaním rozdelenia alokácie podľa územnej príslušnosti </a:t>
            </a:r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sk-SK" sz="1800" b="1" dirty="0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chemeClr val="tx1"/>
                </a:solidFill>
                <a:cs typeface="Arial" pitchFamily="34" charset="0"/>
              </a:rPr>
              <a:t>Rozlišovacie kritériá 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- sú uplatňované ak sa na hranici danej výškou disponibilnej alokácie na výzvu nachádzajú viaceré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na rovnakom mieste (v súčasnom znení je navrhované spresnenie a doplnenie rozlišovacích kritérií pre prípad rovnosti bodov)</a:t>
            </a:r>
            <a:endParaRPr lang="sk-SK" sz="18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10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10336"/>
          </a:xfrm>
        </p:spPr>
        <p:txBody>
          <a:bodyPr/>
          <a:lstStyle/>
          <a:p>
            <a:pPr marL="0" indent="0" algn="ctr"/>
            <a:r>
              <a:rPr lang="sk-SK" b="1" dirty="0">
                <a:solidFill>
                  <a:schemeClr val="tx1"/>
                </a:solidFill>
                <a:cs typeface="Arial" panose="020B0604020202020204" pitchFamily="34" charset="0"/>
              </a:rPr>
              <a:t>Dvojkolový proces výberu </a:t>
            </a:r>
            <a:br>
              <a:rPr lang="sk-SK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sk-SK" b="1" dirty="0">
                <a:solidFill>
                  <a:schemeClr val="tx1"/>
                </a:solidFill>
                <a:cs typeface="Arial" panose="020B0604020202020204" pitchFamily="34" charset="0"/>
              </a:rPr>
              <a:t>(prvé kolo - posúdenie PZ)</a:t>
            </a:r>
            <a:r>
              <a:rPr lang="sk-SK" b="1" dirty="0">
                <a:solidFill>
                  <a:schemeClr val="tx1"/>
                </a:solidFill>
                <a:latin typeface="Arial" charset="0"/>
                <a:cs typeface="Arial" panose="020B0604020202020204" pitchFamily="34" charset="0"/>
              </a:rPr>
              <a:t/>
            </a:r>
            <a:br>
              <a:rPr lang="sk-SK" b="1" dirty="0">
                <a:solidFill>
                  <a:schemeClr val="tx1"/>
                </a:solidFill>
                <a:latin typeface="Arial" charset="0"/>
                <a:cs typeface="Arial" panose="020B0604020202020204" pitchFamily="34" charset="0"/>
              </a:rPr>
            </a:br>
            <a:endParaRPr lang="sk-SK" sz="1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itchFamily="34" charset="0"/>
              </a:rPr>
              <a:t>(prvé kolo – posúdenie PZ)</a:t>
            </a:r>
            <a:r>
              <a:rPr lang="sk-SK" dirty="0">
                <a:latin typeface="Arial" charset="0"/>
                <a:cs typeface="Arial" pitchFamily="34" charset="0"/>
              </a:rPr>
              <a:t/>
            </a:r>
            <a:br>
              <a:rPr lang="sk-SK" dirty="0">
                <a:latin typeface="Arial" charset="0"/>
                <a:cs typeface="Arial" pitchFamily="34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046"/>
          </a:xfrm>
        </p:spPr>
        <p:txBody>
          <a:bodyPr/>
          <a:lstStyle/>
          <a:p>
            <a:pPr marL="457200" lvl="0" indent="-4572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sk-SK" sz="1800" dirty="0">
                <a:latin typeface="Arial" charset="0"/>
                <a:cs typeface="Arial" pitchFamily="34" charset="0"/>
              </a:rPr>
              <a:t>Dvojkolový proces výberu sa uplatňuje v </a:t>
            </a:r>
            <a:r>
              <a:rPr lang="sk-SK" sz="1800" dirty="0" smtClean="0">
                <a:latin typeface="Arial" charset="0"/>
                <a:cs typeface="Arial" pitchFamily="34" charset="0"/>
              </a:rPr>
              <a:t>prípadoch,</a:t>
            </a:r>
            <a:r>
              <a:rPr lang="pl-PL" sz="1800" dirty="0" smtClean="0">
                <a:latin typeface="Arial" charset="0"/>
                <a:cs typeface="Arial" pitchFamily="34" charset="0"/>
              </a:rPr>
              <a:t> </a:t>
            </a:r>
            <a:r>
              <a:rPr lang="pl-PL" sz="1800" dirty="0">
                <a:latin typeface="Arial" charset="0"/>
                <a:cs typeface="Arial" pitchFamily="34" charset="0"/>
              </a:rPr>
              <a:t>keď je </a:t>
            </a:r>
            <a:r>
              <a:rPr lang="sk-SK" sz="1800" dirty="0">
                <a:latin typeface="Arial" charset="0"/>
                <a:cs typeface="Arial" pitchFamily="34" charset="0"/>
              </a:rPr>
              <a:t>vhodné</a:t>
            </a:r>
            <a:r>
              <a:rPr lang="pl-PL" sz="1800" dirty="0">
                <a:latin typeface="Arial" charset="0"/>
                <a:cs typeface="Arial" pitchFamily="34" charset="0"/>
              </a:rPr>
              <a:t> </a:t>
            </a:r>
            <a:r>
              <a:rPr lang="sk-SK" sz="1800" dirty="0">
                <a:latin typeface="Arial" charset="0"/>
                <a:cs typeface="Arial" pitchFamily="34" charset="0"/>
              </a:rPr>
              <a:t>realizovať samostatný proces zameraný na zacielenie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príspevku na územia, ktoré realizáciou vybraných aktivít dosiahnu čo najvyššiu možnú mieru investičnej účinnosti</a:t>
            </a: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sk-SK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Na identifikáciu uvedených území sa </a:t>
            </a:r>
            <a:r>
              <a:rPr lang="sk-SK" sz="1800" dirty="0">
                <a:latin typeface="Arial" charset="0"/>
                <a:cs typeface="Arial" pitchFamily="34" charset="0"/>
              </a:rPr>
              <a:t> pri PO2 (ŠC 2.1.1 časť B,C, ŠC 2.2.1, 2.2.2, ŠC 2.2.3)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uplatňuje </a:t>
            </a:r>
            <a:r>
              <a:rPr lang="sk-SK" sz="1800" b="1" dirty="0" err="1">
                <a:latin typeface="Arial" pitchFamily="34" charset="0"/>
                <a:cs typeface="Arial" pitchFamily="34" charset="0"/>
              </a:rPr>
              <a:t>multikriteriálne</a:t>
            </a:r>
            <a:r>
              <a:rPr lang="sk-SK" sz="1800" b="1" dirty="0">
                <a:latin typeface="Arial" pitchFamily="34" charset="0"/>
                <a:cs typeface="Arial" pitchFamily="34" charset="0"/>
              </a:rPr>
              <a:t> hodnotenie územných investičných jednotiek </a:t>
            </a:r>
            <a:r>
              <a:rPr lang="sk-SK" sz="1800" dirty="0">
                <a:latin typeface="Arial" pitchFamily="34" charset="0"/>
                <a:cs typeface="Arial" pitchFamily="34" charset="0"/>
              </a:rPr>
              <a:t>(MCA) </a:t>
            </a: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sk-SK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sk-SK" sz="1800" b="1" dirty="0">
                <a:latin typeface="Arial" charset="0"/>
                <a:cs typeface="Arial" pitchFamily="34" charset="0"/>
              </a:rPr>
              <a:t>Stanovenie minimálnej hranice indexu investičnej účinnosti</a:t>
            </a:r>
            <a:r>
              <a:rPr lang="sk-SK" sz="1800" dirty="0">
                <a:latin typeface="Arial" charset="0"/>
                <a:cs typeface="Arial" pitchFamily="34" charset="0"/>
              </a:rPr>
              <a:t> = stanovenie minimálnej miery efektívnosti investície. Stanovuje sa vo výzve na predkladanie projektových zámerov</a:t>
            </a: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endParaRPr lang="sk-SK" sz="1800" dirty="0">
              <a:latin typeface="Arial" charset="0"/>
              <a:cs typeface="Arial" pitchFamily="34" charset="0"/>
            </a:endParaRPr>
          </a:p>
          <a:p>
            <a:pPr marL="457200" lvl="0" indent="-4572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sk-SK" sz="1800" b="1" dirty="0">
                <a:latin typeface="Arial" charset="0"/>
                <a:cs typeface="Arial" pitchFamily="34" charset="0"/>
              </a:rPr>
              <a:t>Stanovenie podmienky posúdenia koncentrácie pomoci na území jednej ÚIJ, resp. posudzovanom území</a:t>
            </a:r>
            <a:r>
              <a:rPr lang="sk-SK" sz="1800" dirty="0">
                <a:latin typeface="Arial" charset="0"/>
                <a:cs typeface="Arial" pitchFamily="34" charset="0"/>
              </a:rPr>
              <a:t> = primerané rozmiestnenie pomoci na základe potrieb jednotlivých ÚIJ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38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itchFamily="34" charset="0"/>
              </a:rPr>
              <a:t>(prvé kolo – posúdenie PZ)</a:t>
            </a:r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44889"/>
              </p:ext>
            </p:extLst>
          </p:nvPr>
        </p:nvGraphicFramePr>
        <p:xfrm>
          <a:off x="539552" y="2267202"/>
          <a:ext cx="6096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15989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Posúdenie PZ - postup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800" b="1" kern="1200" dirty="0">
                        <a:solidFill>
                          <a:srgbClr val="073E8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tx2"/>
                        </a:buClr>
                        <a:buFont typeface="Wingdings" pitchFamily="2" charset="2"/>
                        <a:buNone/>
                      </a:pPr>
                      <a:r>
                        <a:rPr lang="sk-SK" sz="1800" b="1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Príjem a registrácia PZ </a:t>
                      </a:r>
                      <a:r>
                        <a:rPr lang="en-US" sz="18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800" b="1" kern="1200" dirty="0">
                        <a:solidFill>
                          <a:srgbClr val="073E8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Administratívne overenie PZ</a:t>
                      </a:r>
                      <a:r>
                        <a:rPr lang="sk-SK" sz="18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k-SK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800" b="1" kern="1200" dirty="0">
                        <a:solidFill>
                          <a:srgbClr val="073E8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Odborné posúdenie </a:t>
                      </a:r>
                      <a:endParaRPr lang="sk-SK" sz="1800" dirty="0" smtClean="0">
                        <a:solidFill>
                          <a:srgbClr val="073E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800" b="1" kern="1200" dirty="0">
                        <a:solidFill>
                          <a:srgbClr val="073E87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dirty="0" smtClean="0">
                          <a:solidFill>
                            <a:srgbClr val="073E8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Vydávanie hodnotiacich správ PZ</a:t>
                      </a:r>
                      <a:endParaRPr lang="sk-SK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65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itchFamily="34" charset="0"/>
              </a:rPr>
              <a:t>(prvé kolo – posúdenie PZ)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sk-SK" sz="1800" b="1" dirty="0">
                <a:cs typeface="Arial" pitchFamily="34" charset="0"/>
              </a:rPr>
              <a:t>Odborné posúdenie </a:t>
            </a:r>
          </a:p>
          <a:p>
            <a:pPr marL="576263" lvl="1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uplatnené posudzovacie kritériá PZ</a:t>
            </a:r>
          </a:p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sk-SK" sz="1800" dirty="0">
              <a:cs typeface="Arial" pitchFamily="34" charset="0"/>
            </a:endParaRPr>
          </a:p>
          <a:p>
            <a:pPr marL="457200" lvl="0" indent="-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sk-SK" sz="1800" b="1" dirty="0">
                <a:cs typeface="Arial" pitchFamily="34" charset="0"/>
              </a:rPr>
              <a:t>Vydávanie hodnotiacich správ PZ</a:t>
            </a:r>
          </a:p>
          <a:p>
            <a:pPr marL="576263" lvl="1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Prípad A: vo výzve </a:t>
            </a:r>
            <a:r>
              <a:rPr lang="sk-SK" sz="1800" b="1" dirty="0">
                <a:solidFill>
                  <a:schemeClr val="tx1"/>
                </a:solidFill>
                <a:cs typeface="Arial" pitchFamily="34" charset="0"/>
              </a:rPr>
              <a:t>nie je 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stanovená podmienka posúdenia koncentrácie pomoci </a:t>
            </a:r>
          </a:p>
          <a:p>
            <a:pPr marL="576263" lvl="1" indent="-27432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Prípad B: vo výzve </a:t>
            </a:r>
            <a:r>
              <a:rPr lang="sk-SK" sz="1800" b="1" dirty="0">
                <a:solidFill>
                  <a:schemeClr val="tx1"/>
                </a:solidFill>
              </a:rPr>
              <a:t>je</a:t>
            </a:r>
            <a:r>
              <a:rPr lang="sk-SK" sz="1800" dirty="0">
                <a:solidFill>
                  <a:schemeClr val="tx1"/>
                </a:solidFill>
              </a:rPr>
              <a:t> stanovená podmienka posúdenia koncentrácie pomoci  </a:t>
            </a:r>
          </a:p>
          <a:p>
            <a:pPr marL="576263" lvl="1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sk-SK" sz="1800" dirty="0">
              <a:solidFill>
                <a:schemeClr val="tx1"/>
              </a:solidFill>
            </a:endParaRPr>
          </a:p>
          <a:p>
            <a:pPr marL="285750" lvl="1" indent="-28575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</a:pPr>
            <a:r>
              <a:rPr lang="sk-SK" sz="1800" b="1" dirty="0">
                <a:solidFill>
                  <a:schemeClr val="tx1"/>
                </a:solidFill>
                <a:cs typeface="Arial" pitchFamily="34" charset="0"/>
              </a:rPr>
              <a:t>Platnosť hodnotiacej správy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je do </a:t>
            </a:r>
            <a:r>
              <a:rPr lang="sk-SK" sz="1800" b="1" dirty="0">
                <a:solidFill>
                  <a:schemeClr val="tx1"/>
                </a:solidFill>
                <a:cs typeface="Arial" pitchFamily="34" charset="0"/>
              </a:rPr>
              <a:t>uzavretia nadväzujúcej výzvy na predkladanie </a:t>
            </a:r>
            <a:r>
              <a:rPr lang="sk-SK" sz="1800" b="1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(pôvodne stanovená na dve výzvy/kolá v rámci výzvy na predkladanie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20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69776"/>
          </a:xfrm>
        </p:spPr>
        <p:txBody>
          <a:bodyPr/>
          <a:lstStyle/>
          <a:p>
            <a:r>
              <a:rPr lang="sk-SK" sz="3200" dirty="0" smtClean="0">
                <a:solidFill>
                  <a:schemeClr val="tx1"/>
                </a:solidFill>
              </a:rPr>
              <a:t>Prípad A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046"/>
          </a:xfrm>
        </p:spPr>
        <p:txBody>
          <a:bodyPr/>
          <a:lstStyle/>
          <a:p>
            <a:pPr marL="109537" indent="0">
              <a:buClr>
                <a:schemeClr val="tx1"/>
              </a:buClr>
              <a:buNone/>
            </a:pPr>
            <a:r>
              <a:rPr lang="sk-SK" sz="1800" dirty="0">
                <a:cs typeface="Arial" pitchFamily="34" charset="0"/>
              </a:rPr>
              <a:t>RO/SO vydá pozitívnu hodnotiacu správu všetkým PZ, ktoré vyhoveli podmienkam stanoveným vo </a:t>
            </a:r>
            <a:r>
              <a:rPr lang="sk-SK" sz="1800" dirty="0" smtClean="0">
                <a:cs typeface="Arial" pitchFamily="34" charset="0"/>
              </a:rPr>
              <a:t>výzve </a:t>
            </a:r>
            <a:r>
              <a:rPr lang="sk-SK" sz="1800" dirty="0">
                <a:cs typeface="Arial" pitchFamily="34" charset="0"/>
              </a:rPr>
              <a:t>na predkladanie </a:t>
            </a:r>
            <a:r>
              <a:rPr lang="sk-SK" sz="1800" dirty="0" smtClean="0">
                <a:cs typeface="Arial" pitchFamily="34" charset="0"/>
              </a:rPr>
              <a:t>PZ</a:t>
            </a:r>
          </a:p>
          <a:p>
            <a:pPr marL="109537" indent="0">
              <a:buClr>
                <a:schemeClr val="tx1"/>
              </a:buClr>
              <a:buNone/>
            </a:pPr>
            <a:endParaRPr lang="sk-SK" sz="1800" dirty="0"/>
          </a:p>
        </p:txBody>
      </p:sp>
      <p:graphicFrame>
        <p:nvGraphicFramePr>
          <p:cNvPr id="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184497"/>
              </p:ext>
            </p:extLst>
          </p:nvPr>
        </p:nvGraphicFramePr>
        <p:xfrm>
          <a:off x="683570" y="2204864"/>
          <a:ext cx="7488830" cy="4195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Projektový zámer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a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b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PZ3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PZ4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c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d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m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720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minimálna hranica indexu investičnej účinnosti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n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0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x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1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/>
          <a:lstStyle/>
          <a:p>
            <a:r>
              <a:rPr lang="sk-SK" sz="3200" dirty="0" smtClean="0"/>
              <a:t>Prípad B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4998"/>
          </a:xfrm>
        </p:spPr>
        <p:txBody>
          <a:bodyPr/>
          <a:lstStyle/>
          <a:p>
            <a:pPr marL="0" indent="0" algn="just">
              <a:buNone/>
            </a:pPr>
            <a:r>
              <a:rPr lang="sk-SK" sz="1800" dirty="0"/>
              <a:t>RO/SO uplatní nasledovné postupy: </a:t>
            </a:r>
          </a:p>
          <a:p>
            <a:pPr marL="0" indent="0" algn="just">
              <a:buNone/>
            </a:pPr>
            <a:endParaRPr lang="sk-SK" sz="1800" dirty="0"/>
          </a:p>
          <a:p>
            <a:pPr marL="342900" indent="-342900" algn="just">
              <a:buClr>
                <a:schemeClr val="tx2"/>
              </a:buClr>
              <a:buAutoNum type="arabicPeriod"/>
            </a:pPr>
            <a:r>
              <a:rPr lang="sk-SK" sz="1800" dirty="0"/>
              <a:t>zoskupenie jednotlivých PZ podľa ÚIJ</a:t>
            </a:r>
          </a:p>
          <a:p>
            <a:pPr marL="0" indent="0" algn="just">
              <a:buClr>
                <a:schemeClr val="tx2"/>
              </a:buClr>
              <a:buNone/>
            </a:pPr>
            <a:endParaRPr lang="sk-SK" sz="1800" dirty="0"/>
          </a:p>
          <a:p>
            <a:pPr marL="266700" indent="-266700" algn="just">
              <a:buClr>
                <a:schemeClr val="tx2"/>
              </a:buClr>
              <a:buNone/>
            </a:pPr>
            <a:r>
              <a:rPr lang="sk-SK" sz="1800" dirty="0"/>
              <a:t>2. stanovenie poradia PZ v rámci danej ÚIJ na základe princípu efektívneho použitia zdrojov v pomere k výstupom projektu (princíp „</a:t>
            </a:r>
            <a:r>
              <a:rPr lang="sk-SK" sz="1800" dirty="0" err="1"/>
              <a:t>Value</a:t>
            </a:r>
            <a:r>
              <a:rPr lang="sk-SK" sz="1800" dirty="0"/>
              <a:t> </a:t>
            </a:r>
            <a:r>
              <a:rPr lang="sk-SK" sz="1800" dirty="0" err="1"/>
              <a:t>for</a:t>
            </a:r>
            <a:r>
              <a:rPr lang="sk-SK" sz="1800" dirty="0"/>
              <a:t> </a:t>
            </a:r>
            <a:r>
              <a:rPr lang="sk-SK" sz="1800" dirty="0" err="1"/>
              <a:t>money</a:t>
            </a:r>
            <a:r>
              <a:rPr lang="sk-SK" sz="1800" dirty="0"/>
              <a:t>“) </a:t>
            </a:r>
          </a:p>
          <a:p>
            <a:pPr lvl="1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PZ, ktoré sú súčasťou integrovaných operácií definovaných v RIÚS/IÚS </a:t>
            </a:r>
            <a:r>
              <a:rPr lang="sk-SK" sz="1800" dirty="0" smtClean="0">
                <a:solidFill>
                  <a:schemeClr val="tx1"/>
                </a:solidFill>
              </a:rPr>
              <a:t>UMR  </a:t>
            </a:r>
            <a:endParaRPr lang="sk-SK" sz="1800" dirty="0">
              <a:solidFill>
                <a:schemeClr val="tx1"/>
              </a:solidFill>
            </a:endParaRPr>
          </a:p>
          <a:p>
            <a:pPr lvl="1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</a:rPr>
              <a:t>následne PZ, ktoré nie sú súčasťou integrovaných operácií definovaných v RIÚS/IÚS </a:t>
            </a:r>
            <a:r>
              <a:rPr lang="sk-SK" sz="1800" dirty="0" smtClean="0">
                <a:solidFill>
                  <a:schemeClr val="tx1"/>
                </a:solidFill>
              </a:rPr>
              <a:t>UMR</a:t>
            </a:r>
            <a:endParaRPr lang="sk-SK" sz="1800" dirty="0">
              <a:solidFill>
                <a:schemeClr val="tx1"/>
              </a:solidFill>
            </a:endParaRPr>
          </a:p>
          <a:p>
            <a:pPr marL="301943" lvl="1" indent="0" algn="just">
              <a:buClr>
                <a:schemeClr val="tx2"/>
              </a:buClr>
              <a:buNone/>
            </a:pPr>
            <a:endParaRPr lang="sk-SK" sz="1800" dirty="0">
              <a:solidFill>
                <a:schemeClr val="tx1"/>
              </a:solidFill>
            </a:endParaRPr>
          </a:p>
          <a:p>
            <a:pPr indent="-365125" algn="just">
              <a:buClr>
                <a:schemeClr val="tx2"/>
              </a:buClr>
              <a:buNone/>
            </a:pPr>
            <a:r>
              <a:rPr lang="sk-SK" sz="1800" dirty="0"/>
              <a:t>3. posúdenie územnej koncentrácie pomoci na základe maximálnej výšky </a:t>
            </a:r>
            <a:r>
              <a:rPr lang="sk-SK" sz="1800" dirty="0" smtClean="0"/>
              <a:t>disponibilnej </a:t>
            </a:r>
          </a:p>
          <a:p>
            <a:pPr indent="-365125" algn="just">
              <a:buClr>
                <a:schemeClr val="tx2"/>
              </a:buClr>
              <a:buNone/>
            </a:pPr>
            <a:r>
              <a:rPr lang="sk-SK" sz="1800" dirty="0"/>
              <a:t> </a:t>
            </a:r>
            <a:r>
              <a:rPr lang="sk-SK" sz="1800" dirty="0" smtClean="0"/>
              <a:t>   alokácie  stanovenej  vo výzve  na  </a:t>
            </a:r>
            <a:r>
              <a:rPr lang="sk-SK" sz="1800" dirty="0"/>
              <a:t>predkladanie </a:t>
            </a:r>
            <a:r>
              <a:rPr lang="sk-SK" sz="1800" dirty="0" smtClean="0"/>
              <a:t> PZ  na  jednu </a:t>
            </a:r>
            <a:r>
              <a:rPr lang="sk-SK" sz="1800" dirty="0"/>
              <a:t>ÚIJ</a:t>
            </a:r>
            <a:r>
              <a:rPr lang="sk-SK" sz="1800" dirty="0" smtClean="0"/>
              <a:t>,  </a:t>
            </a:r>
            <a:r>
              <a:rPr lang="sk-SK" sz="1800" dirty="0"/>
              <a:t>resp. </a:t>
            </a:r>
            <a:r>
              <a:rPr lang="sk-SK" sz="1800" dirty="0" smtClean="0"/>
              <a:t>stanovením</a:t>
            </a:r>
          </a:p>
          <a:p>
            <a:pPr indent="-365125" algn="just">
              <a:buClr>
                <a:schemeClr val="tx2"/>
              </a:buClr>
              <a:buNone/>
            </a:pPr>
            <a:r>
              <a:rPr lang="sk-SK" sz="1800" dirty="0"/>
              <a:t> </a:t>
            </a:r>
            <a:r>
              <a:rPr lang="sk-SK" sz="1800" dirty="0" smtClean="0"/>
              <a:t>   </a:t>
            </a:r>
            <a:r>
              <a:rPr lang="sk-SK" sz="1800" dirty="0"/>
              <a:t>maximálneho podielu </a:t>
            </a:r>
            <a:r>
              <a:rPr lang="sk-SK" sz="1800" dirty="0" smtClean="0"/>
              <a:t> novovytvorených </a:t>
            </a:r>
            <a:r>
              <a:rPr lang="sk-SK" sz="1800" dirty="0"/>
              <a:t>kapacít / podporených služieb k </a:t>
            </a:r>
            <a:r>
              <a:rPr lang="sk-SK" sz="1800" dirty="0" smtClean="0"/>
              <a:t>existujúcim</a:t>
            </a:r>
          </a:p>
          <a:p>
            <a:pPr indent="-365125" algn="just">
              <a:buClr>
                <a:schemeClr val="tx2"/>
              </a:buClr>
              <a:buNone/>
            </a:pPr>
            <a:r>
              <a:rPr lang="sk-SK" sz="1800" dirty="0"/>
              <a:t> </a:t>
            </a:r>
            <a:r>
              <a:rPr lang="sk-SK" sz="1800" dirty="0" smtClean="0"/>
              <a:t>   využitým </a:t>
            </a:r>
            <a:r>
              <a:rPr lang="sk-SK" sz="1800" dirty="0"/>
              <a:t>kapacitám / službám v danom území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68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1784"/>
          </a:xfrm>
        </p:spPr>
        <p:txBody>
          <a:bodyPr/>
          <a:lstStyle/>
          <a:p>
            <a:r>
              <a:rPr lang="sk-SK" sz="2800" dirty="0" smtClean="0"/>
              <a:t>Prípad B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046"/>
          </a:xfrm>
        </p:spPr>
        <p:txBody>
          <a:bodyPr/>
          <a:lstStyle/>
          <a:p>
            <a:pPr marL="109537" indent="0" algn="just">
              <a:buNone/>
            </a:pPr>
            <a:r>
              <a:rPr lang="sk-SK" sz="1800" dirty="0">
                <a:latin typeface="Arial" charset="0"/>
              </a:rPr>
              <a:t>RO/SO vydá pozitívnu hodnotiacu správu PZ, ktoré vyhoveli podmienkam stanoveným vo výzve na predkladanie PZ </a:t>
            </a:r>
            <a:r>
              <a:rPr lang="sk-SK" sz="1800" b="1" dirty="0">
                <a:latin typeface="Arial" charset="0"/>
              </a:rPr>
              <a:t>vrátane posúdenia koncentrácie pomoci na území jednej </a:t>
            </a:r>
            <a:r>
              <a:rPr lang="sk-SK" sz="1800" b="1" dirty="0" smtClean="0">
                <a:latin typeface="Arial" charset="0"/>
              </a:rPr>
              <a:t>ÚIJ</a:t>
            </a:r>
          </a:p>
          <a:p>
            <a:pPr marL="109537" indent="0" algn="just">
              <a:buNone/>
            </a:pPr>
            <a:endParaRPr lang="sk-SK" sz="1800" dirty="0"/>
          </a:p>
        </p:txBody>
      </p:sp>
      <p:graphicFrame>
        <p:nvGraphicFramePr>
          <p:cNvPr id="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902678"/>
              </p:ext>
            </p:extLst>
          </p:nvPr>
        </p:nvGraphicFramePr>
        <p:xfrm>
          <a:off x="683568" y="2564905"/>
          <a:ext cx="7920880" cy="3842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5"/>
                <a:gridCol w="1483365"/>
                <a:gridCol w="1483365"/>
                <a:gridCol w="1483365"/>
                <a:gridCol w="1987420"/>
              </a:tblGrid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Projektový zámer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a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b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PZ3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c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PZ3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PZ4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d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m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700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minimálna hranica indexu investičnej účinnosti</a:t>
                      </a:r>
                      <a:endParaRPr lang="sk-SK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n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PZ2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4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ÚIJ x</a:t>
                      </a:r>
                      <a:endParaRPr lang="sk-SK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PZ1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38328"/>
          </a:xfrm>
        </p:spPr>
        <p:txBody>
          <a:bodyPr/>
          <a:lstStyle/>
          <a:p>
            <a:pPr marL="0" indent="0" algn="ctr"/>
            <a:r>
              <a:rPr lang="sk-SK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Dvojkolový proces výberu </a:t>
            </a:r>
            <a:br>
              <a:rPr lang="sk-SK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sk-SK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(druhé kolo – výber </a:t>
            </a:r>
            <a:r>
              <a:rPr lang="sk-SK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48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obsahu 2"/>
          <p:cNvSpPr>
            <a:spLocks noGrp="1"/>
          </p:cNvSpPr>
          <p:nvPr>
            <p:ph idx="4294967295"/>
          </p:nvPr>
        </p:nvSpPr>
        <p:spPr>
          <a:xfrm>
            <a:off x="0" y="980728"/>
            <a:ext cx="8820472" cy="5616624"/>
          </a:xfrm>
        </p:spPr>
        <p:txBody>
          <a:bodyPr/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dirty="0" smtClean="0">
                <a:cs typeface="Arial" pitchFamily="34" charset="0"/>
              </a:rPr>
              <a:t>Kritériá </a:t>
            </a:r>
            <a:r>
              <a:rPr lang="sk-SK" sz="2000" dirty="0">
                <a:cs typeface="Arial" pitchFamily="34" charset="0"/>
              </a:rPr>
              <a:t>pre výber projektov verzia 1.1 boli schválené MV pre IROP 23. septembra </a:t>
            </a:r>
            <a:r>
              <a:rPr lang="sk-SK" sz="2000" dirty="0" smtClean="0">
                <a:cs typeface="Arial" pitchFamily="34" charset="0"/>
              </a:rPr>
              <a:t>2015</a:t>
            </a:r>
            <a:endParaRPr lang="sk-SK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cs typeface="Arial" pitchFamily="34" charset="0"/>
              </a:rPr>
              <a:t>Z dôvodu akcelerácie implementácie RO pre IROP rozhodol o </a:t>
            </a:r>
            <a:r>
              <a:rPr lang="sk-SK" sz="2000" b="1" dirty="0">
                <a:cs typeface="Arial" pitchFamily="34" charset="0"/>
              </a:rPr>
              <a:t>zmene procesu výberu operácií </a:t>
            </a:r>
            <a:r>
              <a:rPr lang="sk-SK" sz="2000" dirty="0">
                <a:cs typeface="Arial" pitchFamily="34" charset="0"/>
              </a:rPr>
              <a:t>pre špecifické ciele 1.1, 1.2.1, 1.2.2, 2.1.1. časť A, 2.1.2, 4.2.1, 4.3.1 (zmena dvojkolového procesu na jednokolový</a:t>
            </a:r>
            <a:r>
              <a:rPr lang="sk-SK" sz="2000" dirty="0" smtClean="0">
                <a:cs typeface="Arial" pitchFamily="34" charset="0"/>
              </a:rPr>
              <a:t>)</a:t>
            </a:r>
            <a:endParaRPr lang="en-US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cs typeface="Arial" pitchFamily="34" charset="0"/>
              </a:rPr>
              <a:t>Uvedená zmena procesu implementácie si vyžaduje úpravu Kritérií pre výber </a:t>
            </a:r>
            <a:r>
              <a:rPr lang="sk-SK" sz="2000" dirty="0" smtClean="0">
                <a:cs typeface="Arial" pitchFamily="34" charset="0"/>
              </a:rPr>
              <a:t>projektov</a:t>
            </a:r>
            <a:endParaRPr lang="sk-SK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2000" dirty="0"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cs typeface="Arial" pitchFamily="34" charset="0"/>
              </a:rPr>
              <a:t>Schválenie Kritérií pre výber projektov Monitorovacím výborom IROP je predpokladom urýchleného vyhlásenia výziev na predkladanie projektových zámerov a žiadostí o </a:t>
            </a:r>
            <a:r>
              <a:rPr lang="sk-SK" sz="2000" dirty="0" smtClean="0">
                <a:cs typeface="Arial" pitchFamily="34" charset="0"/>
              </a:rPr>
              <a:t>NFP</a:t>
            </a:r>
            <a:endParaRPr lang="sk-SK" sz="2000" dirty="0">
              <a:cs typeface="Arial" pitchFamily="34" charset="0"/>
            </a:endParaRPr>
          </a:p>
          <a:p>
            <a:pPr marL="109537" indent="0" algn="just">
              <a:buClr>
                <a:schemeClr val="tx2"/>
              </a:buClr>
              <a:buNone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(druhé kolo - výber </a:t>
            </a:r>
            <a:r>
              <a:rPr lang="sk-SK" sz="28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15759"/>
              </p:ext>
            </p:extLst>
          </p:nvPr>
        </p:nvGraphicFramePr>
        <p:xfrm>
          <a:off x="539552" y="2249488"/>
          <a:ext cx="6096000" cy="237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1598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Výber ŽoNFP - postup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Vyhlásenie výzvy na predkladanie  </a:t>
                      </a:r>
                      <a:r>
                        <a:rPr lang="sk-SK" sz="1800" b="1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ŽoNFP</a:t>
                      </a:r>
                      <a:endParaRPr lang="sk-SK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Príjem a registrácia Ž</a:t>
                      </a: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NFP</a:t>
                      </a:r>
                      <a:endParaRPr lang="sk-SK" sz="18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Administratívne overenie </a:t>
                      </a:r>
                      <a:r>
                        <a:rPr lang="sk-SK" sz="1800" b="1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ŽoNFP</a:t>
                      </a: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Odborné hodnotenie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sk-SK" sz="18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Vydávanie rozhodnutí o schválení </a:t>
                      </a:r>
                      <a:r>
                        <a:rPr lang="sk-SK" sz="1800" b="1" kern="120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ŽoNFP</a:t>
                      </a:r>
                      <a:endParaRPr lang="sk-SK" sz="1800" b="1" kern="12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37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(druhé kolo - výber </a:t>
            </a:r>
            <a:r>
              <a:rPr lang="sk-SK" sz="2800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sz="2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sk-SK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cs typeface="Arial" panose="020B0604020202020204" pitchFamily="34" charset="0"/>
              </a:rPr>
              <a:t>Vyhlásenie výzvy na predkladanie  </a:t>
            </a:r>
            <a:r>
              <a:rPr lang="sk-SK" sz="1800" b="1" dirty="0" err="1">
                <a:cs typeface="Arial" panose="020B0604020202020204" pitchFamily="34" charset="0"/>
              </a:rPr>
              <a:t>ŽoNFP</a:t>
            </a:r>
            <a:endParaRPr lang="sk-SK" sz="1800" b="1" dirty="0">
              <a:cs typeface="Arial" panose="020B0604020202020204" pitchFamily="34" charset="0"/>
            </a:endParaRPr>
          </a:p>
          <a:p>
            <a:pPr lvl="1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zadefinovanie rozsahu údajov, ktoré nie je možné v porovnaní s posudzovaným PZ zmeniť, resp. stanovenie prípustnej tolerancie </a:t>
            </a:r>
            <a:r>
              <a:rPr lang="sk-SK" sz="1800" dirty="0" smtClean="0">
                <a:solidFill>
                  <a:schemeClr val="tx1"/>
                </a:solidFill>
                <a:cs typeface="Arial" pitchFamily="34" charset="0"/>
              </a:rPr>
              <a:t>zmien </a:t>
            </a:r>
            <a:endParaRPr lang="sk-SK" sz="1800" dirty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sk-SK" sz="1800" b="1" dirty="0">
                <a:cs typeface="Arial" pitchFamily="34" charset="0"/>
              </a:rPr>
              <a:t>Administratívne overenie </a:t>
            </a:r>
            <a:r>
              <a:rPr lang="sk-SK" sz="1800" b="1" dirty="0" err="1">
                <a:cs typeface="Arial" pitchFamily="34" charset="0"/>
              </a:rPr>
              <a:t>ŽoNFP</a:t>
            </a:r>
            <a:r>
              <a:rPr lang="sk-SK" sz="1800" b="1" dirty="0">
                <a:cs typeface="Arial" pitchFamily="34" charset="0"/>
              </a:rPr>
              <a:t> </a:t>
            </a:r>
          </a:p>
          <a:p>
            <a:pPr lvl="1" algn="just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kontrola predloženia hodnotiacej správy PZ ako povinnej prílohy </a:t>
            </a:r>
            <a:r>
              <a:rPr lang="sk-SK" sz="18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lvl="1" algn="just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/>
                </a:solidFill>
                <a:cs typeface="Arial" pitchFamily="34" charset="0"/>
              </a:rPr>
              <a:t>posúdenie merateľných ukazovateľov a výšky oprávnených výdavkov projektu s údajmi uvedenými v </a:t>
            </a:r>
            <a:r>
              <a:rPr lang="sk-SK" sz="1800" dirty="0" smtClean="0">
                <a:solidFill>
                  <a:schemeClr val="tx1"/>
                </a:solidFill>
                <a:cs typeface="Arial" pitchFamily="34" charset="0"/>
              </a:rPr>
              <a:t>PZ</a:t>
            </a:r>
            <a:endParaRPr lang="sk-SK" sz="1800" dirty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dirty="0">
              <a:cs typeface="Arial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cs typeface="Arial" pitchFamily="34" charset="0"/>
              </a:rPr>
              <a:t>Odborné hodnotenie </a:t>
            </a:r>
            <a:r>
              <a:rPr lang="sk-SK" sz="1800" b="1" dirty="0" err="1">
                <a:cs typeface="Arial" pitchFamily="34" charset="0"/>
              </a:rPr>
              <a:t>ŽoNFP</a:t>
            </a:r>
            <a:endParaRPr lang="sk-SK" sz="1800" dirty="0">
              <a:cs typeface="Arial" pitchFamily="34" charset="0"/>
            </a:endParaRPr>
          </a:p>
          <a:p>
            <a:pPr marL="5524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1800" u="sng" dirty="0">
                <a:cs typeface="Arial" panose="020B0604020202020204" pitchFamily="34" charset="0"/>
              </a:rPr>
              <a:t>Minimálna hranica</a:t>
            </a:r>
            <a:r>
              <a:rPr lang="sk-SK" sz="1800" dirty="0">
                <a:cs typeface="Arial" panose="020B0604020202020204" pitchFamily="34" charset="0"/>
              </a:rPr>
              <a:t> na splnenie podmienky odborného hodnotenia predstavuje 60% z maximálneho počtu bodov z odborného hodnotenia</a:t>
            </a:r>
            <a:r>
              <a:rPr lang="sk-SK" sz="1800" dirty="0" smtClean="0">
                <a:cs typeface="Arial" panose="020B0604020202020204" pitchFamily="34" charset="0"/>
              </a:rPr>
              <a:t>.</a:t>
            </a:r>
            <a:endParaRPr lang="sk-SK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752"/>
          </a:xfrm>
        </p:spPr>
        <p:txBody>
          <a:bodyPr/>
          <a:lstStyle/>
          <a:p>
            <a:r>
              <a:rPr lang="sk-SK" sz="2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Dvojkolový proces výberu 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(druhé kolo - výber </a:t>
            </a:r>
            <a:r>
              <a:rPr lang="sk-SK" sz="28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ŽoNFP</a:t>
            </a:r>
            <a:r>
              <a:rPr lang="sk-SK" sz="2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</a:pPr>
            <a:r>
              <a:rPr lang="sk-SK" sz="1700" b="1" dirty="0">
                <a:cs typeface="Arial" pitchFamily="34" charset="0"/>
              </a:rPr>
              <a:t>Vydávanie rozhodnutí o schválení </a:t>
            </a:r>
            <a:r>
              <a:rPr lang="sk-SK" sz="1700" b="1" dirty="0" err="1">
                <a:cs typeface="Arial" pitchFamily="34" charset="0"/>
              </a:rPr>
              <a:t>ŽoNFP</a:t>
            </a:r>
            <a:endParaRPr lang="sk-SK" sz="1700" b="1" dirty="0">
              <a:cs typeface="Arial" pitchFamily="34" charset="0"/>
            </a:endParaRP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sk-SK" sz="1700" dirty="0">
                <a:cs typeface="Arial" pitchFamily="34" charset="0"/>
              </a:rPr>
              <a:t>Usporiadanie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zostupne podľa bodovej hodnoty získanej v odbornom hodnotení, </a:t>
            </a:r>
            <a:r>
              <a:rPr lang="sk-SK" sz="1700" dirty="0" err="1">
                <a:cs typeface="Arial" pitchFamily="34" charset="0"/>
              </a:rPr>
              <a:t>t.j</a:t>
            </a:r>
            <a:r>
              <a:rPr lang="sk-SK" sz="1700" dirty="0">
                <a:cs typeface="Arial" pitchFamily="34" charset="0"/>
              </a:rPr>
              <a:t>. od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s najvyšším počtom bodov po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s najnižším počtom bodov až do výšky disponibilnej alokácie na výzvu s rešpektovaním rozdelenia alokácie podľa územnej príslušnosti </a:t>
            </a: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lang="sk-SK" sz="1700" dirty="0">
              <a:cs typeface="Arial" pitchFamily="34" charset="0"/>
            </a:endParaRPr>
          </a:p>
          <a:p>
            <a:pPr marL="274320" lvl="0" indent="-27432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sk-SK" sz="1700" dirty="0">
                <a:cs typeface="Arial" pitchFamily="34" charset="0"/>
              </a:rPr>
              <a:t>V prípade, že </a:t>
            </a:r>
            <a:r>
              <a:rPr lang="sk-SK" sz="1700" b="1" dirty="0">
                <a:cs typeface="Arial" pitchFamily="34" charset="0"/>
              </a:rPr>
              <a:t>nie je dostatočná alokácia</a:t>
            </a:r>
            <a:r>
              <a:rPr lang="sk-SK" sz="1700" dirty="0">
                <a:cs typeface="Arial" pitchFamily="34" charset="0"/>
              </a:rPr>
              <a:t> na podporu</a:t>
            </a:r>
            <a:r>
              <a:rPr lang="sk-SK" sz="1700" b="1" dirty="0">
                <a:cs typeface="Arial" pitchFamily="34" charset="0"/>
              </a:rPr>
              <a:t> všetkých</a:t>
            </a:r>
            <a:r>
              <a:rPr lang="sk-SK" sz="1700" dirty="0">
                <a:cs typeface="Arial" pitchFamily="34" charset="0"/>
              </a:rPr>
              <a:t>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RO/SO vykoná usporiadanie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do skupín:</a:t>
            </a:r>
          </a:p>
          <a:p>
            <a:pPr marL="26670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None/>
            </a:pPr>
            <a:r>
              <a:rPr lang="sk-SK" sz="1700" b="1" dirty="0">
                <a:cs typeface="Arial" pitchFamily="34" charset="0"/>
              </a:rPr>
              <a:t>	1. skupina: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, ktoré obsahovali pozitívnu hodnotiacu správu 	projektového zámeru</a:t>
            </a:r>
          </a:p>
          <a:p>
            <a:pPr marL="26670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None/>
            </a:pPr>
            <a:r>
              <a:rPr lang="sk-SK" sz="1700" b="1" dirty="0">
                <a:cs typeface="Arial" pitchFamily="34" charset="0"/>
              </a:rPr>
              <a:t>	2. skupina: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, ktoré obsahovali negatívnu hodnotiacu správu 	projektového zámeru</a:t>
            </a:r>
          </a:p>
          <a:p>
            <a:pPr marL="26670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None/>
            </a:pPr>
            <a:endParaRPr lang="sk-SK" sz="1700" dirty="0">
              <a:cs typeface="Arial" pitchFamily="34" charset="0"/>
            </a:endParaRPr>
          </a:p>
          <a:p>
            <a:pPr marL="266700" lvl="0" indent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Pct val="100000"/>
              <a:buNone/>
            </a:pPr>
            <a:r>
              <a:rPr lang="sk-SK" sz="1700" dirty="0">
                <a:cs typeface="Arial" pitchFamily="34" charset="0"/>
              </a:rPr>
              <a:t>V rámci každej zo skupín sa </a:t>
            </a:r>
            <a:r>
              <a:rPr lang="sk-SK" sz="1700" dirty="0" err="1">
                <a:cs typeface="Arial" panose="020B0604020202020204" pitchFamily="34" charset="0"/>
              </a:rPr>
              <a:t>ŽoNFP</a:t>
            </a:r>
            <a:r>
              <a:rPr lang="sk-SK" sz="1700" dirty="0">
                <a:cs typeface="Arial" panose="020B0604020202020204" pitchFamily="34" charset="0"/>
              </a:rPr>
              <a:t> zoradia </a:t>
            </a:r>
            <a:r>
              <a:rPr lang="sk-SK" sz="1700" b="1" dirty="0">
                <a:cs typeface="Arial" panose="020B0604020202020204" pitchFamily="34" charset="0"/>
              </a:rPr>
              <a:t>zostupne podľa bodovej hodnoty získanej v odbornom hodnotení.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 sú schvaľované najprv v 1. skupine až do výšky disponibilnej alokácie na výzvu. V prípade, že disponibilná alokácia na výzvu nie je vyčerpaná v rámci 1. skupiny </a:t>
            </a:r>
            <a:r>
              <a:rPr lang="sk-SK" sz="1700" dirty="0" err="1">
                <a:cs typeface="Arial" pitchFamily="34" charset="0"/>
              </a:rPr>
              <a:t>ŽoNFP</a:t>
            </a:r>
            <a:r>
              <a:rPr lang="sk-SK" sz="1700" dirty="0">
                <a:cs typeface="Arial" pitchFamily="34" charset="0"/>
              </a:rPr>
              <a:t>, tak je uvedený postup analogicky použitý pre projekty zaradené do 2. skupiny </a:t>
            </a:r>
            <a:r>
              <a:rPr lang="sk-SK" sz="1700" dirty="0" err="1">
                <a:cs typeface="Arial" pitchFamily="34" charset="0"/>
              </a:rPr>
              <a:t>ŽoNFP</a:t>
            </a:r>
            <a:endParaRPr lang="sk-SK" sz="1700" b="1" dirty="0"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98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Georgia" panose="02040502050405020303" pitchFamily="18" charset="0"/>
              <a:buNone/>
              <a:defRPr/>
            </a:pPr>
            <a:r>
              <a:rPr lang="sk-SK" sz="4800" dirty="0" smtClean="0"/>
              <a:t>ĎAKUJEM ZA POZORNOSŤ</a:t>
            </a:r>
          </a:p>
          <a:p>
            <a:pPr marL="0" indent="0">
              <a:buFont typeface="Georgia" panose="02040502050405020303" pitchFamily="18" charset="0"/>
              <a:buNone/>
              <a:defRPr/>
            </a:pPr>
            <a:endParaRPr lang="sk-SK" sz="3600" dirty="0" smtClean="0"/>
          </a:p>
          <a:p>
            <a:pPr marL="0" indent="0" algn="ctr">
              <a:spcBef>
                <a:spcPts val="1800"/>
              </a:spcBef>
              <a:buFont typeface="Georgia" panose="02040502050405020303" pitchFamily="18" charset="0"/>
              <a:buNone/>
              <a:defRPr/>
            </a:pPr>
            <a:r>
              <a:rPr lang="sk-SK" b="1" cap="all" dirty="0" smtClean="0">
                <a:ln w="0"/>
                <a:solidFill>
                  <a:schemeClr val="tx2"/>
                </a:solidFill>
                <a:cs typeface="Arial"/>
              </a:rPr>
              <a:t>MINISTERSTVO Pôdohospodárstva A ROZVOJA VIDIEKA SR</a:t>
            </a:r>
            <a:endParaRPr lang="sk-SK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smtClean="0">
                <a:solidFill>
                  <a:srgbClr val="898989"/>
                </a:solidFill>
              </a:rPr>
              <a:t>Dobrovičova 12,  812 66 Bratislava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smtClean="0">
                <a:solidFill>
                  <a:srgbClr val="898989"/>
                </a:solidFill>
              </a:rPr>
              <a:t>   Pracovisko: Račianska 153/A, 830 03 Bratislava	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err="1" smtClean="0">
                <a:solidFill>
                  <a:srgbClr val="898989"/>
                </a:solidFill>
                <a:hlinkClick r:id="rId2"/>
              </a:rPr>
              <a:t>www.mpsr.sk</a:t>
            </a:r>
            <a:r>
              <a:rPr lang="sk-SK" dirty="0" smtClean="0">
                <a:solidFill>
                  <a:srgbClr val="898989"/>
                </a:solidFill>
                <a:hlinkClick r:id="rId2"/>
              </a:rPr>
              <a:t>, </a:t>
            </a:r>
            <a:r>
              <a:rPr lang="sk-SK" dirty="0" err="1" smtClean="0">
                <a:solidFill>
                  <a:srgbClr val="898989"/>
                </a:solidFill>
                <a:hlinkClick r:id="rId2"/>
              </a:rPr>
              <a:t>www.iropka.sk</a:t>
            </a:r>
            <a:r>
              <a:rPr lang="sk-SK" dirty="0" smtClean="0">
                <a:solidFill>
                  <a:srgbClr val="898989"/>
                </a:solidFill>
              </a:rPr>
              <a:t> </a:t>
            </a:r>
          </a:p>
          <a:p>
            <a:pPr>
              <a:defRPr/>
            </a:pPr>
            <a:endParaRPr lang="sk-SK" dirty="0"/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836613"/>
            <a:ext cx="1758950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 descr="C:\Users\zuzana.lukacova\Documents\02 Informovanie a komunikacia IROP\logo-eu-s-odkazom-na-erdf-stred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75" y="836613"/>
            <a:ext cx="12239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zuzana.lukacova\Pictures\logo mpsr s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18369"/>
            <a:ext cx="2581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98368"/>
          </a:xfrm>
        </p:spPr>
        <p:txBody>
          <a:bodyPr/>
          <a:lstStyle/>
          <a:p>
            <a:pPr algn="ctr"/>
            <a:r>
              <a:rPr lang="sk-SK" b="1" dirty="0" smtClean="0">
                <a:cs typeface="Arial" pitchFamily="34" charset="0"/>
              </a:rPr>
              <a:t>Úprava hodnotiacich </a:t>
            </a:r>
            <a:r>
              <a:rPr lang="sk-SK" b="1" dirty="0">
                <a:cs typeface="Arial" pitchFamily="34" charset="0"/>
              </a:rPr>
              <a:t>kritérií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sk-SK" sz="2800" b="1" dirty="0">
                <a:latin typeface="Arial" pitchFamily="34" charset="0"/>
                <a:cs typeface="Arial" pitchFamily="34" charset="0"/>
              </a:rPr>
            </a:br>
            <a:endParaRPr lang="sk-SK" alt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77825" y="981075"/>
            <a:ext cx="8440738" cy="1008063"/>
          </a:xfrm>
        </p:spPr>
        <p:txBody>
          <a:bodyPr/>
          <a:lstStyle/>
          <a:p>
            <a:r>
              <a:rPr lang="sk-SK" altLang="sk-SK" sz="3200" dirty="0"/>
              <a:t>Úprava hodnotiacich kritérií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sk-SK" sz="1800" dirty="0">
                <a:latin typeface="Arial" charset="0"/>
                <a:cs typeface="Arial" pitchFamily="34" charset="0"/>
              </a:rPr>
              <a:t>pre špecifické ciele 2.1.1 časť B,C, 2.2.1, 2.2.2 a 2.2.3 bolo doplnené kritérium zohľadňujúce </a:t>
            </a:r>
            <a:r>
              <a:rPr lang="sk-SK" sz="1800" b="1" dirty="0" err="1">
                <a:latin typeface="Arial" charset="0"/>
                <a:cs typeface="Arial" pitchFamily="34" charset="0"/>
              </a:rPr>
              <a:t>multikriteriálne</a:t>
            </a:r>
            <a:r>
              <a:rPr lang="sk-SK" sz="1800" b="1" dirty="0">
                <a:latin typeface="Arial" charset="0"/>
                <a:cs typeface="Arial" pitchFamily="34" charset="0"/>
              </a:rPr>
              <a:t> hodnotenie v procese hodnotenia </a:t>
            </a:r>
            <a:r>
              <a:rPr lang="sk-SK" sz="1800" b="1" dirty="0" err="1">
                <a:latin typeface="Arial" charset="0"/>
                <a:cs typeface="Arial" pitchFamily="34" charset="0"/>
              </a:rPr>
              <a:t>ŽoNFP</a:t>
            </a:r>
            <a:r>
              <a:rPr lang="sk-SK" sz="1800" dirty="0">
                <a:latin typeface="Arial" charset="0"/>
                <a:cs typeface="Arial" pitchFamily="34" charset="0"/>
              </a:rPr>
              <a:t> a kritérium hodnotiace vhodnosť realizácie projektu z hľadiska </a:t>
            </a:r>
            <a:r>
              <a:rPr lang="sk-SK" sz="1800" b="1" dirty="0">
                <a:latin typeface="Arial" charset="0"/>
                <a:cs typeface="Arial" pitchFamily="34" charset="0"/>
              </a:rPr>
              <a:t>územných potrieb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sk-SK" sz="1800" dirty="0">
              <a:latin typeface="Arial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sk-SK" sz="1800" dirty="0">
                <a:latin typeface="Arial" charset="0"/>
                <a:cs typeface="Arial" pitchFamily="34" charset="0"/>
              </a:rPr>
              <a:t>pre špecifické ciele 1.1, 1.2.1, 1.2.2, 2.1.1. časť A, 4.2.1, 4.3.1 - doplnené špecifické kritériá, ktoré zohľadňujú </a:t>
            </a:r>
            <a:r>
              <a:rPr lang="sk-SK" sz="1800" b="1" dirty="0">
                <a:latin typeface="Arial" charset="0"/>
                <a:cs typeface="Arial" pitchFamily="34" charset="0"/>
              </a:rPr>
              <a:t>zmenu dvojkolového procesu na jednokolový</a:t>
            </a:r>
            <a:r>
              <a:rPr lang="sk-SK" sz="1800" dirty="0">
                <a:latin typeface="Arial" charset="0"/>
                <a:cs typeface="Arial" pitchFamily="34" charset="0"/>
              </a:rPr>
              <a:t> a zabezpečujú vyššiu mieru detailu pri hodnotení jednotlivých </a:t>
            </a:r>
            <a:r>
              <a:rPr lang="sk-SK" sz="1800" dirty="0" err="1">
                <a:latin typeface="Arial" charset="0"/>
                <a:cs typeface="Arial" pitchFamily="34" charset="0"/>
              </a:rPr>
              <a:t>ŽoNFP</a:t>
            </a:r>
            <a:endParaRPr lang="en-US" sz="1800" dirty="0">
              <a:latin typeface="Arial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en-US" sz="1800" b="1" dirty="0">
              <a:latin typeface="Arial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sk-SK" sz="1800" b="1" dirty="0">
                <a:latin typeface="Arial" charset="0"/>
                <a:cs typeface="Arial" pitchFamily="34" charset="0"/>
              </a:rPr>
              <a:t>ďalšie úpravy </a:t>
            </a:r>
            <a:r>
              <a:rPr lang="sk-SK" sz="1800" dirty="0">
                <a:latin typeface="Arial" charset="0"/>
                <a:cs typeface="Arial" pitchFamily="34" charset="0"/>
              </a:rPr>
              <a:t>RO pre IROP navrhuje z dôvodu </a:t>
            </a:r>
            <a:r>
              <a:rPr lang="sk-SK" sz="1800" b="1" dirty="0">
                <a:latin typeface="Arial" charset="0"/>
                <a:cs typeface="Arial" pitchFamily="34" charset="0"/>
              </a:rPr>
              <a:t>zjednodušenia a zvýšenia prehľadnosti</a:t>
            </a:r>
            <a:r>
              <a:rPr lang="sk-SK" sz="1800" dirty="0">
                <a:latin typeface="Arial" charset="0"/>
                <a:cs typeface="Arial" pitchFamily="34" charset="0"/>
              </a:rPr>
              <a:t> hodnotiacich kritérií IROP (zlúčenie vylučujúcich kritérií v rámci oblasti 1 Príspevok navrhovaného projektu k cieľom a výsledkom IROP a PO, precizovanie textu kritérií, odstránenie hodnotenia SWOT analýzy, úprava bodového hodnotenia) 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229600" cy="5255790"/>
          </a:xfrm>
        </p:spPr>
        <p:txBody>
          <a:bodyPr/>
          <a:lstStyle/>
          <a:p>
            <a:pPr algn="ctr"/>
            <a:r>
              <a:rPr lang="sk-SK" b="1" dirty="0">
                <a:cs typeface="Arial" pitchFamily="34" charset="0"/>
              </a:rPr>
              <a:t>Uplatňované modely výberu projektov IROP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sk-SK" sz="3200" b="1" dirty="0">
                <a:latin typeface="Arial" pitchFamily="34" charset="0"/>
                <a:cs typeface="Arial" pitchFamily="34" charset="0"/>
              </a:rPr>
            </a:br>
            <a:endParaRPr lang="sk-SK" altLang="sk-S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37443" y="1052736"/>
            <a:ext cx="8229600" cy="792088"/>
          </a:xfrm>
        </p:spPr>
        <p:txBody>
          <a:bodyPr/>
          <a:lstStyle/>
          <a:p>
            <a:r>
              <a:rPr lang="sk-SK" sz="2800" dirty="0">
                <a:cs typeface="Arial" pitchFamily="34" charset="0"/>
              </a:rPr>
              <a:t>Uplatňované modely výberu projektov IROP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sk-SK" sz="3200" b="1" dirty="0">
                <a:latin typeface="Arial" pitchFamily="34" charset="0"/>
                <a:cs typeface="Arial" pitchFamily="34" charset="0"/>
              </a:rPr>
            </a:br>
            <a:endParaRPr lang="sk-SK" altLang="sk-SK" sz="3200" dirty="0" smtClean="0"/>
          </a:p>
        </p:txBody>
      </p:sp>
      <p:sp>
        <p:nvSpPr>
          <p:cNvPr id="5" name="Zástupný symbol obsahu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jednokolový </a:t>
            </a:r>
            <a:r>
              <a:rPr lang="sk-SK" sz="1800" b="1" dirty="0">
                <a:solidFill>
                  <a:schemeClr val="tx1"/>
                </a:solidFill>
                <a:cs typeface="Arial" panose="020B0604020202020204" pitchFamily="34" charset="0"/>
              </a:rPr>
              <a:t>proces výberu </a:t>
            </a:r>
            <a:r>
              <a:rPr lang="sk-SK" sz="1800" dirty="0">
                <a:solidFill>
                  <a:schemeClr val="tx1"/>
                </a:solidFill>
                <a:cs typeface="Arial" panose="020B0604020202020204" pitchFamily="34" charset="0"/>
              </a:rPr>
              <a:t>(výzva na predkladanie ŽoNFP)</a:t>
            </a: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273050" indent="0">
              <a:buClr>
                <a:schemeClr val="tx2"/>
              </a:buClr>
              <a:buNone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>
              <a:cs typeface="Arial" panose="020B0604020202020204" pitchFamily="34" charset="0"/>
            </a:endParaRP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>
              <a:cs typeface="Arial" panose="020B0604020202020204" pitchFamily="34" charset="0"/>
            </a:endParaRPr>
          </a:p>
          <a:p>
            <a:pPr marL="55880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273050" indent="0">
              <a:buClr>
                <a:schemeClr val="tx2"/>
              </a:buClr>
              <a:buNone/>
            </a:pPr>
            <a:endParaRPr lang="sk-SK" sz="1800" b="1" dirty="0">
              <a:cs typeface="Arial" panose="020B0604020202020204" pitchFamily="34" charset="0"/>
            </a:endParaRPr>
          </a:p>
          <a:p>
            <a:pPr marL="273050" indent="0">
              <a:buClr>
                <a:schemeClr val="tx2"/>
              </a:buClr>
              <a:buNone/>
            </a:pPr>
            <a:endParaRPr lang="sk-SK" sz="1800" b="1" dirty="0" smtClean="0"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1800" b="1" dirty="0" smtClean="0">
                <a:cs typeface="Arial" panose="020B0604020202020204" pitchFamily="34" charset="0"/>
              </a:rPr>
              <a:t>dvojkolový </a:t>
            </a:r>
            <a:r>
              <a:rPr lang="sk-SK" sz="1800" b="1" dirty="0">
                <a:cs typeface="Arial" panose="020B0604020202020204" pitchFamily="34" charset="0"/>
              </a:rPr>
              <a:t>proces výberu </a:t>
            </a:r>
            <a:r>
              <a:rPr lang="sk-SK" sz="1800" dirty="0">
                <a:cs typeface="Arial" panose="020B0604020202020204" pitchFamily="34" charset="0"/>
              </a:rPr>
              <a:t>(výzva na predkladanie PZ, výzva na predkladanie </a:t>
            </a:r>
            <a:r>
              <a:rPr lang="sk-SK" sz="1800" dirty="0" err="1">
                <a:cs typeface="Arial" panose="020B0604020202020204" pitchFamily="34" charset="0"/>
              </a:rPr>
              <a:t>ŽoNFP</a:t>
            </a:r>
            <a:r>
              <a:rPr lang="sk-SK" sz="1800" dirty="0" smtClean="0">
                <a:cs typeface="Arial" panose="020B0604020202020204" pitchFamily="34" charset="0"/>
              </a:rPr>
              <a:t>)</a:t>
            </a:r>
            <a:endParaRPr lang="en-US" sz="1800" dirty="0" smtClean="0">
              <a:cs typeface="Arial" panose="020B0604020202020204" pitchFamily="34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sk-SK" sz="1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buClr>
                <a:schemeClr val="tx2"/>
              </a:buClr>
              <a:buNone/>
            </a:pPr>
            <a:endParaRPr lang="sk-SK" sz="1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93996"/>
              </p:ext>
            </p:extLst>
          </p:nvPr>
        </p:nvGraphicFramePr>
        <p:xfrm>
          <a:off x="971599" y="1865919"/>
          <a:ext cx="6552728" cy="2605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5184576"/>
              </a:tblGrid>
              <a:tr h="70840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Prioritná os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Špecifické ciele, </a:t>
                      </a: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 rámci </a:t>
                      </a: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ktorých je </a:t>
                      </a: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uplatnený jednokolový výber projektov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7416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všetky špecifické ciele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7416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2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ŠC 2.1.1 časť A, ŠC 2.1.2, ŠC 2.1.3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7416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3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ŠC 3.1 časť decentralizovaná podpora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7416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4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ŠC 4.2.1, ŠC 4.3.1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79568"/>
              </p:ext>
            </p:extLst>
          </p:nvPr>
        </p:nvGraphicFramePr>
        <p:xfrm>
          <a:off x="1043608" y="5367564"/>
          <a:ext cx="6552727" cy="120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5184575"/>
              </a:tblGrid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Prioritná os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Špecifické ciele, v rámci ktorých je uplatnený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dvojkolov</a:t>
                      </a:r>
                      <a:r>
                        <a:rPr lang="sk-SK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ý výber projektov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0313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2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ŠC 2.1.1 časť B, C, ŠC 2.2.1, ŠC 2.2.2, ŠC 2.2.3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94312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>
                <a:cs typeface="Arial" pitchFamily="34" charset="0"/>
              </a:rPr>
              <a:t>Sústava kritérií pre výber projektov IROP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0838"/>
          </a:xfrm>
        </p:spPr>
        <p:txBody>
          <a:bodyPr/>
          <a:lstStyle/>
          <a:p>
            <a:pPr marL="457200" lvl="1" indent="-4572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  <a:cs typeface="Arial" panose="020B0604020202020204" pitchFamily="34" charset="0"/>
              </a:rPr>
              <a:t>posudzovacie kritériá </a:t>
            </a:r>
            <a:r>
              <a:rPr lang="sk-SK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sk-SK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01943" lvl="1" indent="0" algn="just">
              <a:buClr>
                <a:schemeClr val="tx2"/>
              </a:buClr>
              <a:buNone/>
            </a:pP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 - </a:t>
            </a:r>
            <a:r>
              <a:rPr lang="sk-SK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aplikované </a:t>
            </a:r>
            <a:r>
              <a:rPr lang="sk-SK" sz="2000" dirty="0">
                <a:solidFill>
                  <a:schemeClr val="tx1"/>
                </a:solidFill>
                <a:cs typeface="Arial" panose="020B0604020202020204" pitchFamily="34" charset="0"/>
              </a:rPr>
              <a:t>v procese posudzovania projektových zámerov</a:t>
            </a:r>
          </a:p>
          <a:p>
            <a:pPr marL="457200" lvl="1" indent="-4572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  <a:cs typeface="Arial" panose="020B0604020202020204" pitchFamily="34" charset="0"/>
              </a:rPr>
              <a:t>hodnotiace </a:t>
            </a:r>
            <a:r>
              <a:rPr lang="sk-SK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kritériá</a:t>
            </a:r>
            <a:endParaRPr lang="sk-SK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01943" lvl="1" indent="0" algn="just">
              <a:buClr>
                <a:schemeClr val="tx2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  - </a:t>
            </a:r>
            <a:r>
              <a:rPr lang="sk-SK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aplikované </a:t>
            </a:r>
            <a:r>
              <a:rPr lang="sk-SK" sz="2000" dirty="0">
                <a:solidFill>
                  <a:schemeClr val="tx1"/>
                </a:solidFill>
                <a:cs typeface="Arial" panose="020B0604020202020204" pitchFamily="34" charset="0"/>
              </a:rPr>
              <a:t>v procese odborného hodnotenia </a:t>
            </a:r>
            <a:r>
              <a:rPr lang="sk-SK" sz="2000" dirty="0" err="1">
                <a:solidFill>
                  <a:schemeClr val="tx1"/>
                </a:solidFill>
                <a:cs typeface="Arial" panose="020B0604020202020204" pitchFamily="34" charset="0"/>
              </a:rPr>
              <a:t>ŽoNFP</a:t>
            </a:r>
            <a:endParaRPr lang="sk-SK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endParaRPr lang="sk-SK" sz="2000" dirty="0">
              <a:cs typeface="Arial" panose="020B0604020202020204" pitchFamily="34" charset="0"/>
            </a:endParaRPr>
          </a:p>
          <a:p>
            <a:pPr marL="457200" lvl="1" indent="-4572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Posudzovacie kritériá PZ</a:t>
            </a:r>
          </a:p>
          <a:p>
            <a:pPr lvl="2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vylučujúce 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(pôvodne "základné") - nesplnenie kritéria vedie k udeleniu negatívnej hodnotiacej správy. Súčasťou kritérií pre posúdenie projektových zámerov sú a</a:t>
            </a: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j doplnkové oblasti posúdenia, 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ktoré slúžia ako podklad pre odporúčania pre žiadateľa a môžu prispieť k zvýšeniu kvality predloženej žiadosti o NFP. Nemajú vplyv na výsledok hodnotiacej správy.</a:t>
            </a:r>
          </a:p>
          <a:p>
            <a:pPr marL="301943" lvl="1" indent="0" algn="just"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 marL="457200" lvl="1" indent="-4572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Hodnotiace kritériá </a:t>
            </a:r>
            <a:r>
              <a:rPr lang="sk-SK" sz="2000" b="1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endParaRPr lang="sk-SK" sz="2000" dirty="0">
              <a:solidFill>
                <a:schemeClr val="tx1"/>
              </a:solidFill>
              <a:cs typeface="Arial" pitchFamily="34" charset="0"/>
            </a:endParaRPr>
          </a:p>
          <a:p>
            <a:pPr lvl="2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vylučujúce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 - nesplnenie vedie k vylúčeniu </a:t>
            </a:r>
            <a:r>
              <a:rPr lang="sk-SK" sz="20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 z ďalšieho konania</a:t>
            </a:r>
          </a:p>
          <a:p>
            <a:pPr lvl="2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chemeClr val="tx1"/>
                </a:solidFill>
                <a:cs typeface="Arial" pitchFamily="34" charset="0"/>
              </a:rPr>
              <a:t>bodované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 - posudzujú kvalitatívnu úroveň </a:t>
            </a:r>
            <a:r>
              <a:rPr lang="sk-SK" sz="2000" dirty="0" err="1">
                <a:solidFill>
                  <a:schemeClr val="tx1"/>
                </a:solidFill>
                <a:cs typeface="Arial" pitchFamily="34" charset="0"/>
              </a:rPr>
              <a:t>ŽoNFP</a:t>
            </a:r>
            <a:r>
              <a:rPr lang="sk-SK" sz="2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>
              <a:defRPr/>
            </a:pPr>
            <a:endParaRPr lang="sk-SK" alt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7768"/>
          </a:xfrm>
        </p:spPr>
        <p:txBody>
          <a:bodyPr/>
          <a:lstStyle/>
          <a:p>
            <a:r>
              <a:rPr lang="sk-SK" sz="2400" dirty="0">
                <a:latin typeface="+mn-lt"/>
                <a:cs typeface="Arial" pitchFamily="34" charset="0"/>
              </a:rPr>
              <a:t>Sústava kritérií pre výber projektov IROP </a:t>
            </a:r>
            <a:r>
              <a:rPr lang="sk-SK" b="1" dirty="0">
                <a:latin typeface="Arial" pitchFamily="34" charset="0"/>
                <a:cs typeface="Arial" pitchFamily="34" charset="0"/>
              </a:rPr>
              <a:t/>
            </a:r>
            <a:br>
              <a:rPr lang="sk-SK" b="1" dirty="0">
                <a:latin typeface="Arial" pitchFamily="34" charset="0"/>
                <a:cs typeface="Arial" pitchFamily="34" charset="0"/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38328"/>
          </a:xfrm>
        </p:spPr>
        <p:txBody>
          <a:bodyPr/>
          <a:lstStyle/>
          <a:p>
            <a:pPr algn="ctr"/>
            <a:r>
              <a:rPr lang="sk-SK" b="1" dirty="0"/>
              <a:t>Jednokolový proces výberu </a:t>
            </a:r>
            <a:br>
              <a:rPr lang="sk-SK" b="1" dirty="0"/>
            </a:br>
            <a:r>
              <a:rPr lang="sk-SK" b="1" dirty="0"/>
              <a:t>(výber </a:t>
            </a:r>
            <a:r>
              <a:rPr lang="sk-SK" b="1" dirty="0" err="1"/>
              <a:t>ŽoNFP</a:t>
            </a:r>
            <a:r>
              <a:rPr lang="sk-SK" b="1" dirty="0"/>
              <a:t>)</a:t>
            </a:r>
            <a:br>
              <a:rPr lang="sk-SK" b="1" dirty="0"/>
            </a:b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223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7769</TotalTime>
  <Words>1175</Words>
  <Application>Microsoft Office PowerPoint</Application>
  <PresentationFormat>Prezentácia na obrazovke (4:3)</PresentationFormat>
  <Paragraphs>245</Paragraphs>
  <Slides>23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Industriálne</vt:lpstr>
      <vt:lpstr>                                                           Integrovaný regionálny operačný program  Kritériá pre výber projektov Verzia 1.2</vt:lpstr>
      <vt:lpstr>Prezentácia programu PowerPoint</vt:lpstr>
      <vt:lpstr>Úprava hodnotiacich kritérií </vt:lpstr>
      <vt:lpstr>Úprava hodnotiacich kritérií</vt:lpstr>
      <vt:lpstr>Uplatňované modely výberu projektov IROP </vt:lpstr>
      <vt:lpstr>Uplatňované modely výberu projektov IROP </vt:lpstr>
      <vt:lpstr>Sústava kritérií pre výber projektov IROP </vt:lpstr>
      <vt:lpstr>Sústava kritérií pre výber projektov IROP  </vt:lpstr>
      <vt:lpstr>Jednokolový proces výberu  (výber ŽoNFP) </vt:lpstr>
      <vt:lpstr>Jednokolový proces výberu  (výber ŽoNFP) </vt:lpstr>
      <vt:lpstr>Jednokolový proces výberu (výber ŽoNFP)</vt:lpstr>
      <vt:lpstr>Dvojkolový proces výberu  (prvé kolo - posúdenie PZ) </vt:lpstr>
      <vt:lpstr>Dvojkolový proces výberu (prvé kolo – posúdenie PZ) </vt:lpstr>
      <vt:lpstr>Dvojkolový proces výberu (prvé kolo – posúdenie PZ)</vt:lpstr>
      <vt:lpstr>Dvojkolový proces výberu (prvé kolo – posúdenie PZ)</vt:lpstr>
      <vt:lpstr>Prípad A</vt:lpstr>
      <vt:lpstr>Prípad B</vt:lpstr>
      <vt:lpstr>Prípad B</vt:lpstr>
      <vt:lpstr>Dvojkolový proces výberu  (druhé kolo – výber ŽoNFP)</vt:lpstr>
      <vt:lpstr>Dvojkolový proces výberu (druhé kolo - výber ŽoNFP)</vt:lpstr>
      <vt:lpstr>Dvojkolový proces výberu (druhé kolo - výber ŽoNFP)</vt:lpstr>
      <vt:lpstr>Dvojkolový proces výberu (druhé kolo - výber ŽoNFP)</vt:lpstr>
      <vt:lpstr>Prezentácia programu PowerPoint</vt:lpstr>
    </vt:vector>
  </TitlesOfParts>
  <Company>MPRR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plán rozvoja a údržby ciest na úrovni regiónov</dc:title>
  <dc:creator>Kristeľ Pavol</dc:creator>
  <cp:lastModifiedBy>Lukáčová Zuzana</cp:lastModifiedBy>
  <cp:revision>445</cp:revision>
  <cp:lastPrinted>2014-08-15T07:49:00Z</cp:lastPrinted>
  <dcterms:created xsi:type="dcterms:W3CDTF">2013-10-01T11:51:59Z</dcterms:created>
  <dcterms:modified xsi:type="dcterms:W3CDTF">2016-09-22T11:06:54Z</dcterms:modified>
</cp:coreProperties>
</file>